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12" r:id="rId1"/>
  </p:sldMasterIdLst>
  <p:handoutMasterIdLst>
    <p:handoutMasterId r:id="rId3"/>
  </p:handoutMasterIdLst>
  <p:sldIdLst>
    <p:sldId id="256" r:id="rId2"/>
  </p:sldIdLst>
  <p:sldSz cx="43891200" cy="21945600"/>
  <p:notesSz cx="7010400" cy="9271000"/>
  <p:embeddedFontLst>
    <p:embeddedFont>
      <p:font typeface="Calibri" panose="020F0502020204030204" pitchFamily="34" charset="0"/>
      <p:regular r:id="rId4"/>
      <p:bold r:id="rId5"/>
      <p:italic r:id="rId6"/>
      <p:boldItalic r:id="rId7"/>
    </p:embeddedFont>
    <p:embeddedFont>
      <p:font typeface="Quattrocento" panose="02020502030000000404" pitchFamily="18" charset="0"/>
      <p:regular r:id="rId8"/>
      <p:bold r:id="rId9"/>
    </p:embeddedFont>
    <p:embeddedFont>
      <p:font typeface="Quattrocento Sans" panose="020B0502050000020003" pitchFamily="34" charset="0"/>
      <p:regular r:id="rId10"/>
    </p:embeddedFont>
    <p:embeddedFont>
      <p:font typeface="Work Sans" pitchFamily="2" charset="77"/>
      <p:regular r:id="rId11"/>
      <p:bold r:id="rId12"/>
      <p:italic r:id="rId13"/>
      <p:boldItalic r:id="rId14"/>
    </p:embeddedFont>
  </p:embeddedFontLst>
  <p:custDataLst>
    <p:tags r:id="rId15"/>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lre" initials="JD" lastIdx="0" clrIdx="0">
    <p:extLst>
      <p:ext uri="{19B8F6BF-5375-455C-9EA6-DF929625EA0E}">
        <p15:presenceInfo xmlns:p15="http://schemas.microsoft.com/office/powerpoint/2012/main" userId="Justin Del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875" autoAdjust="0"/>
    <p:restoredTop sz="94710" autoAdjust="0"/>
  </p:normalViewPr>
  <p:slideViewPr>
    <p:cSldViewPr>
      <p:cViewPr>
        <p:scale>
          <a:sx n="50" d="100"/>
          <a:sy n="50" d="100"/>
        </p:scale>
        <p:origin x="1024" y="40"/>
      </p:cViewPr>
      <p:guideLst>
        <p:guide orient="horz" pos="6912"/>
        <p:guide pos="13824"/>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handoutMaster" Target="handoutMasters/handout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gs" Target="tags/tag1.xml"/><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defPPr>
              <a:defRPr kern="1200"/>
            </a:defPPr>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defPPr>
              <a:defRPr kern="1200"/>
            </a:defPPr>
            <a:lvl1pPr algn="r">
              <a:defRPr sz="1200"/>
            </a:lvl1pPr>
          </a:lstStyle>
          <a:p>
            <a:fld id="{302F586B-0015-43FB-918D-31E1A09780E3}" type="datetimeFigureOut">
              <a:rPr lang="en-US" smtClean="0"/>
              <a:t>4/10/23</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defPPr>
              <a:defRPr kern="1200"/>
            </a:defPPr>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defPPr>
              <a:defRPr kern="1200"/>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8311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4/10/23</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5047317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12" y="2814321"/>
            <a:ext cx="47404018" cy="59918600"/>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10530847" y="2814321"/>
            <a:ext cx="141480542" cy="59918600"/>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4/10/23</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1640196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4/10/23</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17376048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14102091"/>
            <a:ext cx="37307521" cy="4358640"/>
          </a:xfrm>
        </p:spPr>
        <p:txBody>
          <a:bodyPr anchor="t"/>
          <a:lstStyle>
            <a:defPPr>
              <a:defRPr kern="1200"/>
            </a:defPPr>
            <a:lvl1pPr algn="l">
              <a:defRPr sz="11001" b="1" cap="all"/>
            </a:lvl1pPr>
          </a:lstStyle>
          <a:p>
            <a:r>
              <a:rPr lang="en-US"/>
              <a:t>Click to edit Master title style</a:t>
            </a:r>
          </a:p>
        </p:txBody>
      </p:sp>
      <p:sp>
        <p:nvSpPr>
          <p:cNvPr id="3" name="Text Placeholder 2"/>
          <p:cNvSpPr>
            <a:spLocks noGrp="1"/>
          </p:cNvSpPr>
          <p:nvPr>
            <p:ph type="body" idx="1"/>
          </p:nvPr>
        </p:nvSpPr>
        <p:spPr>
          <a:xfrm>
            <a:off x="3467103" y="9301483"/>
            <a:ext cx="37307521" cy="4800598"/>
          </a:xfrm>
        </p:spPr>
        <p:txBody>
          <a:bodyPr anchor="b"/>
          <a:lstStyle>
            <a:defPPr>
              <a:defRPr kern="1200"/>
            </a:defPPr>
            <a:lvl1pPr marL="0" indent="0">
              <a:buNone/>
              <a:defRPr sz="5467">
                <a:solidFill>
                  <a:schemeClr val="tx1">
                    <a:tint val="75000"/>
                  </a:schemeClr>
                </a:solidFill>
              </a:defRPr>
            </a:lvl1pPr>
            <a:lvl2pPr marL="1252507" indent="0">
              <a:buNone/>
              <a:defRPr sz="4934">
                <a:solidFill>
                  <a:schemeClr val="tx1">
                    <a:tint val="75000"/>
                  </a:schemeClr>
                </a:solidFill>
              </a:defRPr>
            </a:lvl2pPr>
            <a:lvl3pPr marL="2505015" indent="0">
              <a:buNone/>
              <a:defRPr sz="4400">
                <a:solidFill>
                  <a:schemeClr val="tx1">
                    <a:tint val="75000"/>
                  </a:schemeClr>
                </a:solidFill>
              </a:defRPr>
            </a:lvl3pPr>
            <a:lvl4pPr marL="3757522" indent="0">
              <a:buNone/>
              <a:defRPr sz="3867">
                <a:solidFill>
                  <a:schemeClr val="tx1">
                    <a:tint val="75000"/>
                  </a:schemeClr>
                </a:solidFill>
              </a:defRPr>
            </a:lvl4pPr>
            <a:lvl5pPr marL="5010030" indent="0">
              <a:buNone/>
              <a:defRPr sz="3867">
                <a:solidFill>
                  <a:schemeClr val="tx1">
                    <a:tint val="75000"/>
                  </a:schemeClr>
                </a:solidFill>
              </a:defRPr>
            </a:lvl5pPr>
            <a:lvl6pPr marL="6262537" indent="0">
              <a:buNone/>
              <a:defRPr sz="3867">
                <a:solidFill>
                  <a:schemeClr val="tx1">
                    <a:tint val="75000"/>
                  </a:schemeClr>
                </a:solidFill>
              </a:defRPr>
            </a:lvl6pPr>
            <a:lvl7pPr marL="7515047" indent="0">
              <a:buNone/>
              <a:defRPr sz="3867">
                <a:solidFill>
                  <a:schemeClr val="tx1">
                    <a:tint val="75000"/>
                  </a:schemeClr>
                </a:solidFill>
              </a:defRPr>
            </a:lvl7pPr>
            <a:lvl8pPr marL="8767554" indent="0">
              <a:buNone/>
              <a:defRPr sz="3867">
                <a:solidFill>
                  <a:schemeClr val="tx1">
                    <a:tint val="75000"/>
                  </a:schemeClr>
                </a:solidFill>
              </a:defRPr>
            </a:lvl8pPr>
            <a:lvl9pPr marL="10020062" indent="0">
              <a:buNone/>
              <a:defRPr sz="3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4/10/23</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6940622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10530843" y="16388080"/>
            <a:ext cx="94442279" cy="46344842"/>
          </a:xfrm>
        </p:spPr>
        <p:txBody>
          <a:bodyPr/>
          <a:lstStyle>
            <a:defPPr>
              <a:defRPr kern="1200"/>
            </a:defPPr>
            <a:lvl1pPr>
              <a:defRPr sz="7667"/>
            </a:lvl1pPr>
            <a:lvl2pPr>
              <a:defRPr sz="6600"/>
            </a:lvl2pPr>
            <a:lvl3pPr>
              <a:defRPr sz="5467"/>
            </a:lvl3pPr>
            <a:lvl4pPr>
              <a:defRPr sz="4934"/>
            </a:lvl4pPr>
            <a:lvl5pPr>
              <a:defRPr sz="4934"/>
            </a:lvl5pPr>
            <a:lvl6pPr>
              <a:defRPr sz="4934"/>
            </a:lvl6pPr>
            <a:lvl7pPr>
              <a:defRPr sz="4934"/>
            </a:lvl7pPr>
            <a:lvl8pPr>
              <a:defRPr sz="4934"/>
            </a:lvl8pPr>
            <a:lvl9pPr>
              <a:defRPr sz="4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16388080"/>
            <a:ext cx="94442279" cy="46344842"/>
          </a:xfrm>
        </p:spPr>
        <p:txBody>
          <a:bodyPr/>
          <a:lstStyle>
            <a:defPPr>
              <a:defRPr kern="1200"/>
            </a:defPPr>
            <a:lvl1pPr>
              <a:defRPr sz="7667"/>
            </a:lvl1pPr>
            <a:lvl2pPr>
              <a:defRPr sz="6600"/>
            </a:lvl2pPr>
            <a:lvl3pPr>
              <a:defRPr sz="5467"/>
            </a:lvl3pPr>
            <a:lvl4pPr>
              <a:defRPr sz="4934"/>
            </a:lvl4pPr>
            <a:lvl5pPr>
              <a:defRPr sz="4934"/>
            </a:lvl5pPr>
            <a:lvl6pPr>
              <a:defRPr sz="4934"/>
            </a:lvl6pPr>
            <a:lvl7pPr>
              <a:defRPr sz="4934"/>
            </a:lvl7pPr>
            <a:lvl8pPr>
              <a:defRPr sz="4934"/>
            </a:lvl8pPr>
            <a:lvl9pPr>
              <a:defRPr sz="4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4/10/23</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19129770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1" y="878842"/>
            <a:ext cx="39502079" cy="3657600"/>
          </a:xfrm>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94560" y="4912362"/>
            <a:ext cx="19392902" cy="2047238"/>
          </a:xfrm>
        </p:spPr>
        <p:txBody>
          <a:bodyPr anchor="b"/>
          <a:lstStyle>
            <a:defPPr>
              <a:defRPr kern="1200"/>
            </a:defPPr>
            <a:lvl1pPr marL="0" indent="0">
              <a:buNone/>
              <a:defRPr sz="6600" b="1"/>
            </a:lvl1pPr>
            <a:lvl2pPr marL="1252507" indent="0">
              <a:buNone/>
              <a:defRPr sz="5467" b="1"/>
            </a:lvl2pPr>
            <a:lvl3pPr marL="2505015" indent="0">
              <a:buNone/>
              <a:defRPr sz="4934" b="1"/>
            </a:lvl3pPr>
            <a:lvl4pPr marL="3757522" indent="0">
              <a:buNone/>
              <a:defRPr sz="4400" b="1"/>
            </a:lvl4pPr>
            <a:lvl5pPr marL="5010030" indent="0">
              <a:buNone/>
              <a:defRPr sz="4400" b="1"/>
            </a:lvl5pPr>
            <a:lvl6pPr marL="6262537" indent="0">
              <a:buNone/>
              <a:defRPr sz="4400" b="1"/>
            </a:lvl6pPr>
            <a:lvl7pPr marL="7515047" indent="0">
              <a:buNone/>
              <a:defRPr sz="4400" b="1"/>
            </a:lvl7pPr>
            <a:lvl8pPr marL="8767554" indent="0">
              <a:buNone/>
              <a:defRPr sz="4400" b="1"/>
            </a:lvl8pPr>
            <a:lvl9pPr marL="10020062" indent="0">
              <a:buNone/>
              <a:defRPr sz="4400" b="1"/>
            </a:lvl9pPr>
          </a:lstStyle>
          <a:p>
            <a:pPr lvl="0"/>
            <a:r>
              <a:rPr lang="en-US"/>
              <a:t>Click to edit Master text styles</a:t>
            </a:r>
          </a:p>
        </p:txBody>
      </p:sp>
      <p:sp>
        <p:nvSpPr>
          <p:cNvPr id="4" name="Content Placeholder 3"/>
          <p:cNvSpPr>
            <a:spLocks noGrp="1"/>
          </p:cNvSpPr>
          <p:nvPr>
            <p:ph sz="half" idx="2"/>
          </p:nvPr>
        </p:nvSpPr>
        <p:spPr>
          <a:xfrm>
            <a:off x="2194560" y="6959600"/>
            <a:ext cx="19392902" cy="12644122"/>
          </a:xfrm>
        </p:spPr>
        <p:txBody>
          <a:bodyPr/>
          <a:lstStyle>
            <a:defPPr>
              <a:defRPr kern="1200"/>
            </a:defPPr>
            <a:lvl1pPr>
              <a:defRPr sz="6600"/>
            </a:lvl1pPr>
            <a:lvl2pPr>
              <a:defRPr sz="5467"/>
            </a:lvl2pPr>
            <a:lvl3pPr>
              <a:defRPr sz="4934"/>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4912362"/>
            <a:ext cx="19400520" cy="2047238"/>
          </a:xfrm>
        </p:spPr>
        <p:txBody>
          <a:bodyPr anchor="b"/>
          <a:lstStyle>
            <a:defPPr>
              <a:defRPr kern="1200"/>
            </a:defPPr>
            <a:lvl1pPr marL="0" indent="0">
              <a:buNone/>
              <a:defRPr sz="6600" b="1"/>
            </a:lvl1pPr>
            <a:lvl2pPr marL="1252507" indent="0">
              <a:buNone/>
              <a:defRPr sz="5467" b="1"/>
            </a:lvl2pPr>
            <a:lvl3pPr marL="2505015" indent="0">
              <a:buNone/>
              <a:defRPr sz="4934" b="1"/>
            </a:lvl3pPr>
            <a:lvl4pPr marL="3757522" indent="0">
              <a:buNone/>
              <a:defRPr sz="4400" b="1"/>
            </a:lvl4pPr>
            <a:lvl5pPr marL="5010030" indent="0">
              <a:buNone/>
              <a:defRPr sz="4400" b="1"/>
            </a:lvl5pPr>
            <a:lvl6pPr marL="6262537" indent="0">
              <a:buNone/>
              <a:defRPr sz="4400" b="1"/>
            </a:lvl6pPr>
            <a:lvl7pPr marL="7515047" indent="0">
              <a:buNone/>
              <a:defRPr sz="4400" b="1"/>
            </a:lvl7pPr>
            <a:lvl8pPr marL="8767554" indent="0">
              <a:buNone/>
              <a:defRPr sz="4400" b="1"/>
            </a:lvl8pPr>
            <a:lvl9pPr marL="10020062" indent="0">
              <a:buNone/>
              <a:defRPr sz="4400" b="1"/>
            </a:lvl9pPr>
          </a:lstStyle>
          <a:p>
            <a:pPr lvl="0"/>
            <a:r>
              <a:rPr lang="en-US"/>
              <a:t>Click to edit Master text styles</a:t>
            </a:r>
          </a:p>
        </p:txBody>
      </p:sp>
      <p:sp>
        <p:nvSpPr>
          <p:cNvPr id="6" name="Content Placeholder 5"/>
          <p:cNvSpPr>
            <a:spLocks noGrp="1"/>
          </p:cNvSpPr>
          <p:nvPr>
            <p:ph sz="quarter" idx="4"/>
          </p:nvPr>
        </p:nvSpPr>
        <p:spPr>
          <a:xfrm>
            <a:off x="22296121" y="6959600"/>
            <a:ext cx="19400520" cy="12644122"/>
          </a:xfrm>
        </p:spPr>
        <p:txBody>
          <a:bodyPr/>
          <a:lstStyle>
            <a:defPPr>
              <a:defRPr kern="1200"/>
            </a:defPPr>
            <a:lvl1pPr>
              <a:defRPr sz="6600"/>
            </a:lvl1pPr>
            <a:lvl2pPr>
              <a:defRPr sz="5467"/>
            </a:lvl2pPr>
            <a:lvl3pPr>
              <a:defRPr sz="4934"/>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a:defPPr>
          </a:lstStyle>
          <a:p>
            <a:fld id="{1D3EE5B7-680E-44FF-962F-3113FAB5030E}" type="datetimeFigureOut">
              <a:rPr lang="en-US" smtClean="0"/>
              <a:t>4/10/23</a:t>
            </a:fld>
            <a:endParaRPr lang="en-US"/>
          </a:p>
        </p:txBody>
      </p:sp>
      <p:sp>
        <p:nvSpPr>
          <p:cNvPr id="8" name="Footer Placeholder 7"/>
          <p:cNvSpPr>
            <a:spLocks noGrp="1"/>
          </p:cNvSpPr>
          <p:nvPr>
            <p:ph type="ftr" sz="quarter" idx="11"/>
          </p:nvPr>
        </p:nvSpPr>
        <p:spPr/>
        <p:txBody>
          <a:bodyPr/>
          <a:lstStyle>
            <a:defPPr>
              <a:defRPr kern="1200"/>
            </a:defPPr>
          </a:lstStyle>
          <a:p>
            <a:endParaRPr lang="en-US"/>
          </a:p>
        </p:txBody>
      </p:sp>
      <p:sp>
        <p:nvSpPr>
          <p:cNvPr id="9" name="Slide Number Placeholder 8"/>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2179274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Date Placeholder 2"/>
          <p:cNvSpPr>
            <a:spLocks noGrp="1"/>
          </p:cNvSpPr>
          <p:nvPr>
            <p:ph type="dt" sz="half" idx="10"/>
          </p:nvPr>
        </p:nvSpPr>
        <p:spPr/>
        <p:txBody>
          <a:bodyPr/>
          <a:lstStyle>
            <a:defPPr>
              <a:defRPr kern="1200"/>
            </a:defPPr>
          </a:lstStyle>
          <a:p>
            <a:fld id="{1D3EE5B7-680E-44FF-962F-3113FAB5030E}" type="datetimeFigureOut">
              <a:rPr lang="en-US" smtClean="0"/>
              <a:t>4/10/23</a:t>
            </a:fld>
            <a:endParaRPr lang="en-US"/>
          </a:p>
        </p:txBody>
      </p:sp>
      <p:sp>
        <p:nvSpPr>
          <p:cNvPr id="4" name="Footer Placeholder 3"/>
          <p:cNvSpPr>
            <a:spLocks noGrp="1"/>
          </p:cNvSpPr>
          <p:nvPr>
            <p:ph type="ftr" sz="quarter" idx="11"/>
          </p:nvPr>
        </p:nvSpPr>
        <p:spPr/>
        <p:txBody>
          <a:bodyPr/>
          <a:lstStyle>
            <a:defPPr>
              <a:defRPr kern="1200"/>
            </a:defPPr>
          </a:lstStyle>
          <a:p>
            <a:endParaRPr lang="en-US"/>
          </a:p>
        </p:txBody>
      </p:sp>
      <p:sp>
        <p:nvSpPr>
          <p:cNvPr id="5" name="Slide Number Placeholder 4"/>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1681841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a:defPPr>
          </a:lstStyle>
          <a:p>
            <a:fld id="{1D3EE5B7-680E-44FF-962F-3113FAB5030E}" type="datetimeFigureOut">
              <a:rPr lang="en-US" smtClean="0"/>
              <a:t>4/10/23</a:t>
            </a:fld>
            <a:endParaRPr lang="en-US"/>
          </a:p>
        </p:txBody>
      </p:sp>
      <p:sp>
        <p:nvSpPr>
          <p:cNvPr id="3" name="Footer Placeholder 2"/>
          <p:cNvSpPr>
            <a:spLocks noGrp="1"/>
          </p:cNvSpPr>
          <p:nvPr>
            <p:ph type="ftr" sz="quarter" idx="11"/>
          </p:nvPr>
        </p:nvSpPr>
        <p:spPr/>
        <p:txBody>
          <a:bodyPr/>
          <a:lstStyle>
            <a:defPPr>
              <a:defRPr kern="1200"/>
            </a:defPPr>
          </a:lstStyle>
          <a:p>
            <a:endParaRPr lang="en-US"/>
          </a:p>
        </p:txBody>
      </p:sp>
      <p:sp>
        <p:nvSpPr>
          <p:cNvPr id="4" name="Slide Number Placeholder 3"/>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1934618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873760"/>
            <a:ext cx="14439902" cy="3718560"/>
          </a:xfrm>
        </p:spPr>
        <p:txBody>
          <a:bodyPr anchor="b"/>
          <a:lstStyle>
            <a:defPPr>
              <a:defRPr kern="1200"/>
            </a:defPPr>
            <a:lvl1pPr algn="l">
              <a:defRPr sz="5467" b="1"/>
            </a:lvl1pPr>
          </a:lstStyle>
          <a:p>
            <a:r>
              <a:rPr lang="en-US"/>
              <a:t>Click to edit Master title style</a:t>
            </a:r>
          </a:p>
        </p:txBody>
      </p:sp>
      <p:sp>
        <p:nvSpPr>
          <p:cNvPr id="3" name="Content Placeholder 2"/>
          <p:cNvSpPr>
            <a:spLocks noGrp="1"/>
          </p:cNvSpPr>
          <p:nvPr>
            <p:ph idx="1"/>
          </p:nvPr>
        </p:nvSpPr>
        <p:spPr>
          <a:xfrm>
            <a:off x="17160239" y="873761"/>
            <a:ext cx="24536400" cy="18729961"/>
          </a:xfrm>
        </p:spPr>
        <p:txBody>
          <a:bodyPr/>
          <a:lstStyle>
            <a:defPPr>
              <a:defRPr kern="1200"/>
            </a:defPPr>
            <a:lvl1pPr>
              <a:defRPr sz="8800"/>
            </a:lvl1pPr>
            <a:lvl2pPr>
              <a:defRPr sz="7667"/>
            </a:lvl2pPr>
            <a:lvl3pPr>
              <a:defRPr sz="6600"/>
            </a:lvl3pPr>
            <a:lvl4pPr>
              <a:defRPr sz="5467"/>
            </a:lvl4pPr>
            <a:lvl5pPr>
              <a:defRPr sz="5467"/>
            </a:lvl5pPr>
            <a:lvl6pPr>
              <a:defRPr sz="5467"/>
            </a:lvl6pPr>
            <a:lvl7pPr>
              <a:defRPr sz="5467"/>
            </a:lvl7pPr>
            <a:lvl8pPr>
              <a:defRPr sz="5467"/>
            </a:lvl8pPr>
            <a:lvl9pPr>
              <a:defRPr sz="5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4592321"/>
            <a:ext cx="14439902" cy="15011402"/>
          </a:xfrm>
        </p:spPr>
        <p:txBody>
          <a:bodyPr/>
          <a:lstStyle>
            <a:defPPr>
              <a:defRPr kern="1200"/>
            </a:defPPr>
            <a:lvl1pPr marL="0" indent="0">
              <a:buNone/>
              <a:defRPr sz="3867"/>
            </a:lvl1pPr>
            <a:lvl2pPr marL="1252507" indent="0">
              <a:buNone/>
              <a:defRPr sz="3267"/>
            </a:lvl2pPr>
            <a:lvl3pPr marL="2505015" indent="0">
              <a:buNone/>
              <a:defRPr sz="2733"/>
            </a:lvl3pPr>
            <a:lvl4pPr marL="3757522" indent="0">
              <a:buNone/>
              <a:defRPr sz="2467"/>
            </a:lvl4pPr>
            <a:lvl5pPr marL="5010030" indent="0">
              <a:buNone/>
              <a:defRPr sz="2467"/>
            </a:lvl5pPr>
            <a:lvl6pPr marL="6262537" indent="0">
              <a:buNone/>
              <a:defRPr sz="2467"/>
            </a:lvl6pPr>
            <a:lvl7pPr marL="7515047" indent="0">
              <a:buNone/>
              <a:defRPr sz="2467"/>
            </a:lvl7pPr>
            <a:lvl8pPr marL="8767554" indent="0">
              <a:buNone/>
              <a:defRPr sz="2467"/>
            </a:lvl8pPr>
            <a:lvl9pPr marL="10020062" indent="0">
              <a:buNone/>
              <a:defRPr sz="2467"/>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4/10/23</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8368398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15361920"/>
            <a:ext cx="26334721" cy="1813562"/>
          </a:xfrm>
        </p:spPr>
        <p:txBody>
          <a:bodyPr anchor="b"/>
          <a:lstStyle>
            <a:defPPr>
              <a:defRPr kern="1200"/>
            </a:defPPr>
            <a:lvl1pPr algn="l">
              <a:defRPr sz="5467" b="1"/>
            </a:lvl1pPr>
          </a:lstStyle>
          <a:p>
            <a:r>
              <a:rPr lang="en-US"/>
              <a:t>Click to edit Master title style</a:t>
            </a:r>
          </a:p>
        </p:txBody>
      </p:sp>
      <p:sp>
        <p:nvSpPr>
          <p:cNvPr id="3" name="Picture Placeholder 2"/>
          <p:cNvSpPr>
            <a:spLocks noGrp="1"/>
          </p:cNvSpPr>
          <p:nvPr>
            <p:ph type="pic" idx="1"/>
          </p:nvPr>
        </p:nvSpPr>
        <p:spPr>
          <a:xfrm>
            <a:off x="8602983" y="1960881"/>
            <a:ext cx="26334721" cy="13167359"/>
          </a:xfrm>
        </p:spPr>
        <p:txBody>
          <a:bodyPr/>
          <a:lstStyle>
            <a:defPPr>
              <a:defRPr kern="1200"/>
            </a:defPPr>
            <a:lvl1pPr marL="0" indent="0">
              <a:buNone/>
              <a:defRPr sz="8800"/>
            </a:lvl1pPr>
            <a:lvl2pPr marL="1252507" indent="0">
              <a:buNone/>
              <a:defRPr sz="7667"/>
            </a:lvl2pPr>
            <a:lvl3pPr marL="2505015" indent="0">
              <a:buNone/>
              <a:defRPr sz="6600"/>
            </a:lvl3pPr>
            <a:lvl4pPr marL="3757522" indent="0">
              <a:buNone/>
              <a:defRPr sz="5467"/>
            </a:lvl4pPr>
            <a:lvl5pPr marL="5010030" indent="0">
              <a:buNone/>
              <a:defRPr sz="5467"/>
            </a:lvl5pPr>
            <a:lvl6pPr marL="6262537" indent="0">
              <a:buNone/>
              <a:defRPr sz="5467"/>
            </a:lvl6pPr>
            <a:lvl7pPr marL="7515047" indent="0">
              <a:buNone/>
              <a:defRPr sz="5467"/>
            </a:lvl7pPr>
            <a:lvl8pPr marL="8767554" indent="0">
              <a:buNone/>
              <a:defRPr sz="5467"/>
            </a:lvl8pPr>
            <a:lvl9pPr marL="10020062" indent="0">
              <a:buNone/>
              <a:defRPr sz="5467"/>
            </a:lvl9pPr>
          </a:lstStyle>
          <a:p>
            <a:endParaRPr lang="en-US"/>
          </a:p>
        </p:txBody>
      </p:sp>
      <p:sp>
        <p:nvSpPr>
          <p:cNvPr id="4" name="Text Placeholder 3"/>
          <p:cNvSpPr>
            <a:spLocks noGrp="1"/>
          </p:cNvSpPr>
          <p:nvPr>
            <p:ph type="body" sz="half" idx="2"/>
          </p:nvPr>
        </p:nvSpPr>
        <p:spPr>
          <a:xfrm>
            <a:off x="8602983" y="17175482"/>
            <a:ext cx="26334721" cy="2575558"/>
          </a:xfrm>
        </p:spPr>
        <p:txBody>
          <a:bodyPr/>
          <a:lstStyle>
            <a:defPPr>
              <a:defRPr kern="1200"/>
            </a:defPPr>
            <a:lvl1pPr marL="0" indent="0">
              <a:buNone/>
              <a:defRPr sz="3867"/>
            </a:lvl1pPr>
            <a:lvl2pPr marL="1252507" indent="0">
              <a:buNone/>
              <a:defRPr sz="3267"/>
            </a:lvl2pPr>
            <a:lvl3pPr marL="2505015" indent="0">
              <a:buNone/>
              <a:defRPr sz="2733"/>
            </a:lvl3pPr>
            <a:lvl4pPr marL="3757522" indent="0">
              <a:buNone/>
              <a:defRPr sz="2467"/>
            </a:lvl4pPr>
            <a:lvl5pPr marL="5010030" indent="0">
              <a:buNone/>
              <a:defRPr sz="2467"/>
            </a:lvl5pPr>
            <a:lvl6pPr marL="6262537" indent="0">
              <a:buNone/>
              <a:defRPr sz="2467"/>
            </a:lvl6pPr>
            <a:lvl7pPr marL="7515047" indent="0">
              <a:buNone/>
              <a:defRPr sz="2467"/>
            </a:lvl7pPr>
            <a:lvl8pPr marL="8767554" indent="0">
              <a:buNone/>
              <a:defRPr sz="2467"/>
            </a:lvl8pPr>
            <a:lvl9pPr marL="10020062" indent="0">
              <a:buNone/>
              <a:defRPr sz="2467"/>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4/10/23</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18070813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1" y="878842"/>
            <a:ext cx="39502079" cy="3657600"/>
          </a:xfrm>
          <a:prstGeom prst="rect">
            <a:avLst/>
          </a:prstGeom>
        </p:spPr>
        <p:txBody>
          <a:bodyPr vert="horz" lIns="375729" tIns="187871" rIns="375729" bIns="187871" rtlCol="0" anchor="ctr">
            <a:normAutofit/>
          </a:bodyPr>
          <a:lstStyle>
            <a:defPPr>
              <a:defRPr kern="1200"/>
            </a:defPPr>
          </a:lstStyle>
          <a:p>
            <a:r>
              <a:rPr lang="en-US"/>
              <a:t>Click to edit Master title style</a:t>
            </a:r>
          </a:p>
        </p:txBody>
      </p:sp>
      <p:sp>
        <p:nvSpPr>
          <p:cNvPr id="3" name="Text Placeholder 2"/>
          <p:cNvSpPr>
            <a:spLocks noGrp="1"/>
          </p:cNvSpPr>
          <p:nvPr>
            <p:ph type="body" idx="1"/>
          </p:nvPr>
        </p:nvSpPr>
        <p:spPr>
          <a:xfrm>
            <a:off x="2194561" y="5120642"/>
            <a:ext cx="39502079" cy="14483082"/>
          </a:xfrm>
          <a:prstGeom prst="rect">
            <a:avLst/>
          </a:prstGeom>
        </p:spPr>
        <p:txBody>
          <a:bodyPr vert="horz" lIns="375729" tIns="187871" rIns="375729" bIns="187871" rtlCol="0">
            <a:normAutofit/>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20340331"/>
            <a:ext cx="10241280" cy="1168400"/>
          </a:xfrm>
          <a:prstGeom prst="rect">
            <a:avLst/>
          </a:prstGeom>
        </p:spPr>
        <p:txBody>
          <a:bodyPr vert="horz" lIns="375729" tIns="187871" rIns="375729" bIns="187871" rtlCol="0" anchor="ctr"/>
          <a:lstStyle>
            <a:defPPr>
              <a:defRPr kern="1200"/>
            </a:defPPr>
            <a:lvl1pPr algn="l">
              <a:defRPr sz="3267">
                <a:solidFill>
                  <a:schemeClr val="tx1">
                    <a:tint val="75000"/>
                  </a:schemeClr>
                </a:solidFill>
              </a:defRPr>
            </a:lvl1pPr>
          </a:lstStyle>
          <a:p>
            <a:fld id="{1D3EE5B7-680E-44FF-962F-3113FAB5030E}" type="datetimeFigureOut">
              <a:rPr lang="en-US" smtClean="0"/>
              <a:t>4/10/23</a:t>
            </a:fld>
            <a:endParaRPr lang="en-US"/>
          </a:p>
        </p:txBody>
      </p:sp>
      <p:sp>
        <p:nvSpPr>
          <p:cNvPr id="5" name="Footer Placeholder 4"/>
          <p:cNvSpPr>
            <a:spLocks noGrp="1"/>
          </p:cNvSpPr>
          <p:nvPr>
            <p:ph type="ftr" sz="quarter" idx="3"/>
          </p:nvPr>
        </p:nvSpPr>
        <p:spPr>
          <a:xfrm>
            <a:off x="14996161" y="20340331"/>
            <a:ext cx="13898880" cy="1168400"/>
          </a:xfrm>
          <a:prstGeom prst="rect">
            <a:avLst/>
          </a:prstGeom>
        </p:spPr>
        <p:txBody>
          <a:bodyPr vert="horz" lIns="375729" tIns="187871" rIns="375729" bIns="187871" rtlCol="0" anchor="ctr"/>
          <a:lstStyle>
            <a:defPPr>
              <a:defRPr kern="1200"/>
            </a:defPPr>
            <a:lvl1pPr algn="ctr">
              <a:defRPr sz="32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20340331"/>
            <a:ext cx="10241280" cy="1168400"/>
          </a:xfrm>
          <a:prstGeom prst="rect">
            <a:avLst/>
          </a:prstGeom>
        </p:spPr>
        <p:txBody>
          <a:bodyPr vert="horz" lIns="375729" tIns="187871" rIns="375729" bIns="187871" rtlCol="0" anchor="ctr"/>
          <a:lstStyle>
            <a:defPPr>
              <a:defRPr kern="1200"/>
            </a:defPPr>
            <a:lvl1pPr algn="r">
              <a:defRPr sz="3267">
                <a:solidFill>
                  <a:schemeClr val="tx1">
                    <a:tint val="75000"/>
                  </a:schemeClr>
                </a:solidFill>
              </a:defRPr>
            </a:lvl1pPr>
          </a:lstStyle>
          <a:p>
            <a:fld id="{E7FB6C12-88B7-467E-AE43-45481E628990}" type="slidenum">
              <a:rPr lang="en-US" smtClean="0"/>
              <a:t>‹#›</a:t>
            </a:fld>
            <a:endParaRPr lang="en-US"/>
          </a:p>
        </p:txBody>
      </p:sp>
      <p:pic>
        <p:nvPicPr>
          <p:cNvPr id="7" name="New picture"/>
          <p:cNvPicPr/>
          <p:nvPr/>
        </p:nvPicPr>
        <p:blipFill>
          <a:blip r:embed="rId13"/>
          <a:stretch>
            <a:fillRect/>
          </a:stretch>
        </p:blipFill>
        <p:spPr>
          <a:xfrm rot="16200000">
            <a:off x="-11074400" y="10972800"/>
            <a:ext cx="14274800" cy="3937000"/>
          </a:xfrm>
          <a:prstGeom prst="rect">
            <a:avLst/>
          </a:prstGeom>
        </p:spPr>
      </p:pic>
      <p:pic>
        <p:nvPicPr>
          <p:cNvPr id="8" name="New picture"/>
          <p:cNvPicPr/>
          <p:nvPr/>
        </p:nvPicPr>
        <p:blipFill>
          <a:blip r:embed="rId13"/>
          <a:stretch>
            <a:fillRect/>
          </a:stretch>
        </p:blipFill>
        <p:spPr>
          <a:xfrm rot="5400000">
            <a:off x="40690800" y="10972800"/>
            <a:ext cx="14274800" cy="3937000"/>
          </a:xfrm>
          <a:prstGeom prst="rect">
            <a:avLst/>
          </a:prstGeom>
        </p:spPr>
      </p:pic>
      <p:pic>
        <p:nvPicPr>
          <p:cNvPr id="9" name="New picture"/>
          <p:cNvPicPr/>
          <p:nvPr/>
        </p:nvPicPr>
        <p:blipFill>
          <a:blip r:embed="rId14"/>
          <a:stretch>
            <a:fillRect/>
          </a:stretch>
        </p:blipFill>
        <p:spPr>
          <a:xfrm>
            <a:off x="6953250" y="22453600"/>
            <a:ext cx="29984700" cy="1460500"/>
          </a:xfrm>
          <a:prstGeom prst="rect">
            <a:avLst/>
          </a:prstGeom>
        </p:spPr>
      </p:pic>
      <p:sp>
        <p:nvSpPr>
          <p:cNvPr id="10" name="New shape"/>
          <p:cNvSpPr/>
          <p:nvPr/>
        </p:nvSpPr>
        <p:spPr>
          <a:xfrm>
            <a:off x="6953250" y="230251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600">
                <a:solidFill>
                  <a:srgbClr val="808080"/>
                </a:solidFill>
              </a:rPr>
              <a:t>Template ID: concludingcider  Size: 48x24</a:t>
            </a:r>
          </a:p>
        </p:txBody>
      </p:sp>
    </p:spTree>
    <p:extLst>
      <p:ext uri="{BB962C8B-B14F-4D97-AF65-F5344CB8AC3E}">
        <p14:creationId xmlns:p14="http://schemas.microsoft.com/office/powerpoint/2010/main" val="4222471182"/>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txStyles>
    <p:titleStyle>
      <a:defPPr>
        <a:defRPr kern="1200"/>
      </a:defPPr>
      <a:lvl1pPr algn="ctr" defTabSz="2505015" rtl="0" eaLnBrk="1" latinLnBrk="0" hangingPunct="1">
        <a:spcBef>
          <a:spcPct val="0"/>
        </a:spcBef>
        <a:buNone/>
        <a:defRPr sz="12067" kern="1200">
          <a:solidFill>
            <a:schemeClr val="tx1"/>
          </a:solidFill>
          <a:latin typeface="+mj-lt"/>
          <a:ea typeface="+mj-ea"/>
          <a:cs typeface="+mj-cs"/>
        </a:defRPr>
      </a:lvl1pPr>
    </p:titleStyle>
    <p:bodyStyle>
      <a:defPPr>
        <a:defRPr kern="1200"/>
      </a:defPPr>
      <a:lvl1pPr marL="939382" indent="-939382" algn="l" defTabSz="2505015"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5328" indent="-782820" algn="l" defTabSz="2505015" rtl="0" eaLnBrk="1" latinLnBrk="0" hangingPunct="1">
        <a:spcBef>
          <a:spcPct val="20000"/>
        </a:spcBef>
        <a:buFont typeface="Arial" pitchFamily="34" charset="0"/>
        <a:buChar char="–"/>
        <a:defRPr sz="7667" kern="1200">
          <a:solidFill>
            <a:schemeClr val="tx1"/>
          </a:solidFill>
          <a:latin typeface="+mn-lt"/>
          <a:ea typeface="+mn-ea"/>
          <a:cs typeface="+mn-cs"/>
        </a:defRPr>
      </a:lvl2pPr>
      <a:lvl3pPr marL="3131269" indent="-626254" algn="l" defTabSz="2505015"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3776" indent="-626254" algn="l" defTabSz="2505015" rtl="0" eaLnBrk="1" latinLnBrk="0" hangingPunct="1">
        <a:spcBef>
          <a:spcPct val="20000"/>
        </a:spcBef>
        <a:buFont typeface="Arial" pitchFamily="34" charset="0"/>
        <a:buChar char="–"/>
        <a:defRPr sz="5467" kern="1200">
          <a:solidFill>
            <a:schemeClr val="tx1"/>
          </a:solidFill>
          <a:latin typeface="+mn-lt"/>
          <a:ea typeface="+mn-ea"/>
          <a:cs typeface="+mn-cs"/>
        </a:defRPr>
      </a:lvl4pPr>
      <a:lvl5pPr marL="5636283" indent="-626254" algn="l" defTabSz="2505015" rtl="0" eaLnBrk="1" latinLnBrk="0" hangingPunct="1">
        <a:spcBef>
          <a:spcPct val="20000"/>
        </a:spcBef>
        <a:buFont typeface="Arial" pitchFamily="34" charset="0"/>
        <a:buChar char="»"/>
        <a:defRPr sz="5467" kern="1200">
          <a:solidFill>
            <a:schemeClr val="tx1"/>
          </a:solidFill>
          <a:latin typeface="+mn-lt"/>
          <a:ea typeface="+mn-ea"/>
          <a:cs typeface="+mn-cs"/>
        </a:defRPr>
      </a:lvl5pPr>
      <a:lvl6pPr marL="6888793" indent="-626254" algn="l" defTabSz="2505015" rtl="0" eaLnBrk="1" latinLnBrk="0" hangingPunct="1">
        <a:spcBef>
          <a:spcPct val="20000"/>
        </a:spcBef>
        <a:buFont typeface="Arial" pitchFamily="34" charset="0"/>
        <a:buChar char="•"/>
        <a:defRPr sz="5467" kern="1200">
          <a:solidFill>
            <a:schemeClr val="tx1"/>
          </a:solidFill>
          <a:latin typeface="+mn-lt"/>
          <a:ea typeface="+mn-ea"/>
          <a:cs typeface="+mn-cs"/>
        </a:defRPr>
      </a:lvl6pPr>
      <a:lvl7pPr marL="8141301" indent="-626254" algn="l" defTabSz="2505015" rtl="0" eaLnBrk="1" latinLnBrk="0" hangingPunct="1">
        <a:spcBef>
          <a:spcPct val="20000"/>
        </a:spcBef>
        <a:buFont typeface="Arial" pitchFamily="34" charset="0"/>
        <a:buChar char="•"/>
        <a:defRPr sz="5467" kern="1200">
          <a:solidFill>
            <a:schemeClr val="tx1"/>
          </a:solidFill>
          <a:latin typeface="+mn-lt"/>
          <a:ea typeface="+mn-ea"/>
          <a:cs typeface="+mn-cs"/>
        </a:defRPr>
      </a:lvl7pPr>
      <a:lvl8pPr marL="9393808" indent="-626254" algn="l" defTabSz="2505015" rtl="0" eaLnBrk="1" latinLnBrk="0" hangingPunct="1">
        <a:spcBef>
          <a:spcPct val="20000"/>
        </a:spcBef>
        <a:buFont typeface="Arial" pitchFamily="34" charset="0"/>
        <a:buChar char="•"/>
        <a:defRPr sz="5467" kern="1200">
          <a:solidFill>
            <a:schemeClr val="tx1"/>
          </a:solidFill>
          <a:latin typeface="+mn-lt"/>
          <a:ea typeface="+mn-ea"/>
          <a:cs typeface="+mn-cs"/>
        </a:defRPr>
      </a:lvl8pPr>
      <a:lvl9pPr marL="10646316" indent="-626254" algn="l" defTabSz="2505015" rtl="0" eaLnBrk="1" latinLnBrk="0" hangingPunct="1">
        <a:spcBef>
          <a:spcPct val="20000"/>
        </a:spcBef>
        <a:buFont typeface="Arial" pitchFamily="34" charset="0"/>
        <a:buChar char="•"/>
        <a:defRPr sz="5467" kern="1200">
          <a:solidFill>
            <a:schemeClr val="tx1"/>
          </a:solidFill>
          <a:latin typeface="+mn-lt"/>
          <a:ea typeface="+mn-ea"/>
          <a:cs typeface="+mn-cs"/>
        </a:defRPr>
      </a:lvl9pPr>
    </p:bodyStyle>
    <p:otherStyle>
      <a:defPPr>
        <a:defRPr lang="en-US"/>
      </a:defPPr>
      <a:lvl1pPr marL="0" algn="l" defTabSz="2505015" rtl="0" eaLnBrk="1" latinLnBrk="0" hangingPunct="1">
        <a:defRPr sz="4934" kern="1200">
          <a:solidFill>
            <a:schemeClr val="tx1"/>
          </a:solidFill>
          <a:latin typeface="+mn-lt"/>
          <a:ea typeface="+mn-ea"/>
          <a:cs typeface="+mn-cs"/>
        </a:defRPr>
      </a:lvl1pPr>
      <a:lvl2pPr marL="1252507" algn="l" defTabSz="2505015" rtl="0" eaLnBrk="1" latinLnBrk="0" hangingPunct="1">
        <a:defRPr sz="4934" kern="1200">
          <a:solidFill>
            <a:schemeClr val="tx1"/>
          </a:solidFill>
          <a:latin typeface="+mn-lt"/>
          <a:ea typeface="+mn-ea"/>
          <a:cs typeface="+mn-cs"/>
        </a:defRPr>
      </a:lvl2pPr>
      <a:lvl3pPr marL="2505015" algn="l" defTabSz="2505015" rtl="0" eaLnBrk="1" latinLnBrk="0" hangingPunct="1">
        <a:defRPr sz="4934" kern="1200">
          <a:solidFill>
            <a:schemeClr val="tx1"/>
          </a:solidFill>
          <a:latin typeface="+mn-lt"/>
          <a:ea typeface="+mn-ea"/>
          <a:cs typeface="+mn-cs"/>
        </a:defRPr>
      </a:lvl3pPr>
      <a:lvl4pPr marL="3757522" algn="l" defTabSz="2505015" rtl="0" eaLnBrk="1" latinLnBrk="0" hangingPunct="1">
        <a:defRPr sz="4934" kern="1200">
          <a:solidFill>
            <a:schemeClr val="tx1"/>
          </a:solidFill>
          <a:latin typeface="+mn-lt"/>
          <a:ea typeface="+mn-ea"/>
          <a:cs typeface="+mn-cs"/>
        </a:defRPr>
      </a:lvl4pPr>
      <a:lvl5pPr marL="5010030" algn="l" defTabSz="2505015" rtl="0" eaLnBrk="1" latinLnBrk="0" hangingPunct="1">
        <a:defRPr sz="4934" kern="1200">
          <a:solidFill>
            <a:schemeClr val="tx1"/>
          </a:solidFill>
          <a:latin typeface="+mn-lt"/>
          <a:ea typeface="+mn-ea"/>
          <a:cs typeface="+mn-cs"/>
        </a:defRPr>
      </a:lvl5pPr>
      <a:lvl6pPr marL="6262537" algn="l" defTabSz="2505015" rtl="0" eaLnBrk="1" latinLnBrk="0" hangingPunct="1">
        <a:defRPr sz="4934" kern="1200">
          <a:solidFill>
            <a:schemeClr val="tx1"/>
          </a:solidFill>
          <a:latin typeface="+mn-lt"/>
          <a:ea typeface="+mn-ea"/>
          <a:cs typeface="+mn-cs"/>
        </a:defRPr>
      </a:lvl6pPr>
      <a:lvl7pPr marL="7515047" algn="l" defTabSz="2505015" rtl="0" eaLnBrk="1" latinLnBrk="0" hangingPunct="1">
        <a:defRPr sz="4934" kern="1200">
          <a:solidFill>
            <a:schemeClr val="tx1"/>
          </a:solidFill>
          <a:latin typeface="+mn-lt"/>
          <a:ea typeface="+mn-ea"/>
          <a:cs typeface="+mn-cs"/>
        </a:defRPr>
      </a:lvl7pPr>
      <a:lvl8pPr marL="8767554" algn="l" defTabSz="2505015" rtl="0" eaLnBrk="1" latinLnBrk="0" hangingPunct="1">
        <a:defRPr sz="4934" kern="1200">
          <a:solidFill>
            <a:schemeClr val="tx1"/>
          </a:solidFill>
          <a:latin typeface="+mn-lt"/>
          <a:ea typeface="+mn-ea"/>
          <a:cs typeface="+mn-cs"/>
        </a:defRPr>
      </a:lvl8pPr>
      <a:lvl9pPr marL="10020062" algn="l" defTabSz="2505015" rtl="0" eaLnBrk="1" latinLnBrk="0" hangingPunct="1">
        <a:defRPr sz="49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38/s41579-022-00846-2" TargetMode="External"/><Relationship Id="rId3" Type="http://schemas.openxmlformats.org/officeDocument/2006/relationships/slideLayout" Target="../slideLayouts/slideLayout1.xml"/><Relationship Id="rId7" Type="http://schemas.openxmlformats.org/officeDocument/2006/relationships/hyperlink" Target="https://doi.org/10.1016/j.bbih.2021.100347" TargetMode="External"/><Relationship Id="rId12"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oi.org/10.15167/2421-4248/jpmh2020.61.3.1530" TargetMode="External"/><Relationship Id="rId11" Type="http://schemas.openxmlformats.org/officeDocument/2006/relationships/hyperlink" Target="https://medicine.wustl.edu/news/among-covid-19-survivors-an-increased-risk-of-death-serious-illness/" TargetMode="External"/><Relationship Id="rId5" Type="http://schemas.openxmlformats.org/officeDocument/2006/relationships/image" Target="../media/image4.png"/><Relationship Id="rId10" Type="http://schemas.openxmlformats.org/officeDocument/2006/relationships/hyperlink" Target="https://constanttherapyhealth.com/brainwire/what-next-covid-19s-lasting-effects-on-speech-language-and-cognitive-function/" TargetMode="External"/><Relationship Id="rId4" Type="http://schemas.openxmlformats.org/officeDocument/2006/relationships/image" Target="../media/image3.png"/><Relationship Id="rId9" Type="http://schemas.openxmlformats.org/officeDocument/2006/relationships/hyperlink" Target="https://doi.org/10.1007/s40263-022-0093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5">
            <a:extLst>
              <a:ext uri="{FF2B5EF4-FFF2-40B4-BE49-F238E27FC236}">
                <a16:creationId xmlns:a16="http://schemas.microsoft.com/office/drawing/2014/main" id="{D1E8EEA0-ED67-4B13-A826-1A8457285CCB}"/>
              </a:ext>
            </a:extLst>
          </p:cNvPr>
          <p:cNvSpPr txBox="1"/>
          <p:nvPr/>
        </p:nvSpPr>
        <p:spPr>
          <a:xfrm>
            <a:off x="10236200" y="1016000"/>
            <a:ext cx="23418802" cy="195829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507516">
              <a:spcBef>
                <a:spcPct val="20000"/>
              </a:spcBef>
              <a:defRPr/>
            </a:pPr>
            <a:r>
              <a:rPr lang="en-US" sz="5700" b="1" dirty="0">
                <a:solidFill>
                  <a:srgbClr val="434342"/>
                </a:solidFill>
                <a:latin typeface="Quattrocento" panose="02020802030000000404" pitchFamily="18" charset="0"/>
              </a:rPr>
              <a:t>The COVID Caseload: The Speech-Language Pathologist’s Role in the Treatment of Post-Acute Sequelae of COVID-19 (PASC)</a:t>
            </a:r>
          </a:p>
        </p:txBody>
      </p:sp>
      <p:sp>
        <p:nvSpPr>
          <p:cNvPr id="55" name="Text Placeholder 5">
            <a:extLst>
              <a:ext uri="{FF2B5EF4-FFF2-40B4-BE49-F238E27FC236}">
                <a16:creationId xmlns:a16="http://schemas.microsoft.com/office/drawing/2014/main" id="{17285E29-F4EF-4B9F-90C7-5108CA16C10F}"/>
              </a:ext>
            </a:extLst>
          </p:cNvPr>
          <p:cNvSpPr txBox="1"/>
          <p:nvPr/>
        </p:nvSpPr>
        <p:spPr>
          <a:xfrm>
            <a:off x="10236200" y="3150354"/>
            <a:ext cx="23418802" cy="1264192"/>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3700" dirty="0">
                <a:solidFill>
                  <a:srgbClr val="434342"/>
                </a:solidFill>
                <a:latin typeface="Quattrocento Sans" panose="020B0502050000020003" pitchFamily="34" charset="0"/>
                <a:cs typeface="Arial" pitchFamily="34" charset="0"/>
              </a:rPr>
              <a:t>Kelcie Spreng</a:t>
            </a:r>
          </a:p>
          <a:p>
            <a:pPr algn="ctr">
              <a:defRPr/>
            </a:pPr>
            <a:r>
              <a:rPr lang="en-US" sz="3700" dirty="0">
                <a:solidFill>
                  <a:srgbClr val="434342"/>
                </a:solidFill>
                <a:latin typeface="Quattrocento Sans" panose="020B0502050000020003" pitchFamily="34" charset="0"/>
                <a:cs typeface="Arial" pitchFamily="34" charset="0"/>
              </a:rPr>
              <a:t>Department of Speech-Language Pathology</a:t>
            </a:r>
          </a:p>
        </p:txBody>
      </p:sp>
      <p:sp>
        <p:nvSpPr>
          <p:cNvPr id="36" name="TextBox 19"/>
          <p:cNvSpPr txBox="1">
            <a:spLocks noChangeArrowheads="1"/>
          </p:cNvSpPr>
          <p:nvPr/>
        </p:nvSpPr>
        <p:spPr bwMode="auto">
          <a:xfrm>
            <a:off x="636940" y="5554151"/>
            <a:ext cx="10119887" cy="580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dirty="0">
                <a:solidFill>
                  <a:schemeClr val="tx2"/>
                </a:solidFill>
                <a:latin typeface="Quattrocento Sans" panose="020B0502050000020003" pitchFamily="34" charset="0"/>
                <a:cs typeface="Arial" pitchFamily="34" charset="0"/>
              </a:rPr>
              <a:t>COVID-19 has had a very large impact on public health since it began in 2020. It has since been regarded as one of the most consequential health crises since the Influenza pandemic in 1918</a:t>
            </a:r>
            <a:r>
              <a:rPr lang="en-US" b="1" dirty="0">
                <a:solidFill>
                  <a:schemeClr val="tx2"/>
                </a:solidFill>
                <a:latin typeface="Quattrocento Sans" panose="020B0502050000020003" pitchFamily="34" charset="0"/>
                <a:cs typeface="Arial" pitchFamily="34" charset="0"/>
              </a:rPr>
              <a:t>. </a:t>
            </a:r>
            <a:r>
              <a:rPr lang="en-US" dirty="0">
                <a:solidFill>
                  <a:schemeClr val="tx2"/>
                </a:solidFill>
                <a:latin typeface="Quattrocento Sans" panose="020B0502050000020003" pitchFamily="34" charset="0"/>
                <a:cs typeface="Arial" pitchFamily="34" charset="0"/>
              </a:rPr>
              <a:t>Over 6 million deaths have been attributed to COVID-19 (Aleem, et. al, 2023)</a:t>
            </a:r>
            <a:r>
              <a:rPr lang="en-US" b="1" dirty="0">
                <a:solidFill>
                  <a:schemeClr val="tx2"/>
                </a:solidFill>
                <a:latin typeface="Quattrocento Sans" panose="020B0502050000020003" pitchFamily="34" charset="0"/>
                <a:cs typeface="Arial" pitchFamily="34" charset="0"/>
              </a:rPr>
              <a:t>, </a:t>
            </a:r>
            <a:r>
              <a:rPr lang="en-US" dirty="0">
                <a:solidFill>
                  <a:schemeClr val="tx2"/>
                </a:solidFill>
                <a:latin typeface="Quattrocento Sans" panose="020B0502050000020003" pitchFamily="34" charset="0"/>
                <a:cs typeface="Arial" pitchFamily="34" charset="0"/>
              </a:rPr>
              <a:t>and continued information is revealed to this day regarding the lasting effects that have become a reality for some individuals who have experienced infection. These individuals are referred to as </a:t>
            </a:r>
            <a:r>
              <a:rPr lang="en-US" i="1" dirty="0">
                <a:solidFill>
                  <a:schemeClr val="tx2"/>
                </a:solidFill>
                <a:latin typeface="Quattrocento Sans" panose="020B0502050000020003" pitchFamily="34" charset="0"/>
                <a:cs typeface="Arial" pitchFamily="34" charset="0"/>
              </a:rPr>
              <a:t>Post-COVID patients</a:t>
            </a:r>
            <a:r>
              <a:rPr lang="en-US" dirty="0">
                <a:solidFill>
                  <a:schemeClr val="tx2"/>
                </a:solidFill>
                <a:latin typeface="Quattrocento Sans" panose="020B0502050000020003" pitchFamily="34" charset="0"/>
                <a:cs typeface="Arial" pitchFamily="34" charset="0"/>
              </a:rPr>
              <a:t> or </a:t>
            </a:r>
            <a:r>
              <a:rPr lang="en-US" i="1" dirty="0">
                <a:solidFill>
                  <a:schemeClr val="tx2"/>
                </a:solidFill>
                <a:latin typeface="Quattrocento Sans" panose="020B0502050000020003" pitchFamily="34" charset="0"/>
                <a:cs typeface="Arial" pitchFamily="34" charset="0"/>
              </a:rPr>
              <a:t>COVID Long Haulers</a:t>
            </a:r>
            <a:r>
              <a:rPr lang="en-US" dirty="0">
                <a:solidFill>
                  <a:schemeClr val="tx2"/>
                </a:solidFill>
                <a:latin typeface="Quattrocento Sans" panose="020B0502050000020003" pitchFamily="34" charset="0"/>
                <a:cs typeface="Arial" pitchFamily="34" charset="0"/>
              </a:rPr>
              <a:t>. </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dirty="0">
                <a:solidFill>
                  <a:schemeClr val="tx2"/>
                </a:solidFill>
                <a:latin typeface="Quattrocento Sans" panose="020B0502050000020003" pitchFamily="34" charset="0"/>
                <a:cs typeface="Arial" pitchFamily="34" charset="0"/>
              </a:rPr>
              <a:t>Due to the discovery of these lasting implications, the efficacy of treatment for COVID-19 has been discussed. To treat all lasting effects of COVID-19, a multi-disciplinary approach is necessary, but this review specifically highlights the application of speech-language pathology for treatment of COVID-19. </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dirty="0">
                <a:solidFill>
                  <a:schemeClr val="tx2"/>
                </a:solidFill>
                <a:latin typeface="Quattrocento Sans" panose="020B0502050000020003" pitchFamily="34" charset="0"/>
                <a:cs typeface="Arial" pitchFamily="34" charset="0"/>
              </a:rPr>
              <a:t>Speech-language pathologists have begun to play an increasingly important role in the treatment of COVID-19 due to cognitive changes and deficits commonly observed  with PASC falling under their scope of practice. This is referred to as </a:t>
            </a:r>
            <a:r>
              <a:rPr lang="en-US" i="1" dirty="0">
                <a:solidFill>
                  <a:schemeClr val="tx2"/>
                </a:solidFill>
                <a:latin typeface="Quattrocento Sans" panose="020B0502050000020003" pitchFamily="34" charset="0"/>
                <a:cs typeface="Arial" pitchFamily="34" charset="0"/>
              </a:rPr>
              <a:t>cognitive therapy. </a:t>
            </a:r>
            <a:r>
              <a:rPr lang="en-US" dirty="0">
                <a:solidFill>
                  <a:schemeClr val="tx2"/>
                </a:solidFill>
                <a:latin typeface="Quattrocento Sans" panose="020B0502050000020003" pitchFamily="34" charset="0"/>
                <a:cs typeface="Arial" pitchFamily="34" charset="0"/>
              </a:rPr>
              <a:t>This review discusses the impact on quality of life for post-COVID patients, as well as current treatment practices. </a:t>
            </a:r>
            <a:endParaRPr lang="en-US" sz="1800" dirty="0">
              <a:solidFill>
                <a:schemeClr val="tx2"/>
              </a:solidFill>
              <a:latin typeface="Quattrocento Sans" panose="020B0502050000020003" pitchFamily="34" charset="0"/>
              <a:cs typeface="Arial" pitchFamily="34" charset="0"/>
            </a:endParaRPr>
          </a:p>
        </p:txBody>
      </p:sp>
      <p:sp>
        <p:nvSpPr>
          <p:cNvPr id="37" name="Rectangle 10"/>
          <p:cNvSpPr>
            <a:spLocks noChangeArrowheads="1"/>
          </p:cNvSpPr>
          <p:nvPr/>
        </p:nvSpPr>
        <p:spPr bwMode="auto">
          <a:xfrm>
            <a:off x="636940" y="4866307"/>
            <a:ext cx="10119887" cy="609600"/>
          </a:xfrm>
          <a:prstGeom prst="rect">
            <a:avLst/>
          </a:prstGeom>
          <a:solidFill>
            <a:schemeClr val="accent6">
              <a:lumMod val="40000"/>
              <a:lumOff val="60000"/>
            </a:schemeClr>
          </a:solidFill>
          <a:ln w="12700">
            <a:noFill/>
            <a:miter lim="800000"/>
          </a:ln>
          <a:effectLst/>
        </p:spPr>
        <p:txBody>
          <a:bodyPr wrap="none" lIns="91417" tIns="0" rIns="91417" bIns="0" anchor="ctr" anchorCtr="0"/>
          <a:lstStyle>
            <a:defPPr>
              <a:defRPr kern="1200"/>
            </a:defPPr>
          </a:lstStyle>
          <a:p>
            <a:pPr algn="ctr" defTabSz="3135215">
              <a:defRPr/>
            </a:pPr>
            <a:r>
              <a:rPr lang="en-US" sz="2400" b="1" dirty="0">
                <a:solidFill>
                  <a:srgbClr val="FFFFFF"/>
                </a:solidFill>
                <a:latin typeface="Quattrocento" panose="02020802030000000404" pitchFamily="18" charset="0"/>
              </a:rPr>
              <a:t>Introduction</a:t>
            </a:r>
          </a:p>
        </p:txBody>
      </p:sp>
      <p:sp>
        <p:nvSpPr>
          <p:cNvPr id="39" name="TextBox 19">
            <a:extLst>
              <a:ext uri="{FF2B5EF4-FFF2-40B4-BE49-F238E27FC236}">
                <a16:creationId xmlns:a16="http://schemas.microsoft.com/office/drawing/2014/main" id="{0ABBC78D-0CDC-4D4E-A8CD-23A5559A6DD2}"/>
              </a:ext>
            </a:extLst>
          </p:cNvPr>
          <p:cNvSpPr txBox="1">
            <a:spLocks noChangeArrowheads="1"/>
          </p:cNvSpPr>
          <p:nvPr/>
        </p:nvSpPr>
        <p:spPr bwMode="auto">
          <a:xfrm>
            <a:off x="636939" y="11891445"/>
            <a:ext cx="10119887" cy="614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dirty="0">
                <a:solidFill>
                  <a:schemeClr val="tx2"/>
                </a:solidFill>
                <a:latin typeface="Quattrocento Sans" panose="020B0502050000020003" pitchFamily="34" charset="0"/>
                <a:cs typeface="Arial" pitchFamily="34" charset="0"/>
              </a:rPr>
              <a:t>Following extensive research, COVID-19 has been shown to bring about pathologies in the areas of the heart, lungs, immune system, GI tract, neurological system, and more (Davis, et. al, 2023).</a:t>
            </a:r>
            <a:r>
              <a:rPr lang="en-US" b="1" dirty="0">
                <a:solidFill>
                  <a:schemeClr val="tx2"/>
                </a:solidFill>
                <a:latin typeface="Quattrocento Sans" panose="020B0502050000020003" pitchFamily="34" charset="0"/>
                <a:cs typeface="Arial" pitchFamily="34" charset="0"/>
              </a:rPr>
              <a:t> </a:t>
            </a:r>
            <a:r>
              <a:rPr lang="en-US" dirty="0">
                <a:solidFill>
                  <a:schemeClr val="tx2"/>
                </a:solidFill>
                <a:latin typeface="Quattrocento Sans" panose="020B0502050000020003" pitchFamily="34" charset="0"/>
                <a:cs typeface="Arial" pitchFamily="34" charset="0"/>
              </a:rPr>
              <a:t>In terms of Post-COVID Syndrome, speech-language pathologists can only treat deficits in the neurological system, however the symptoms and deficits observed in this system impact a patient’s quality of life at a severe level, which categorizes them as highly important treatment targets. </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u="sng" dirty="0">
                <a:solidFill>
                  <a:schemeClr val="tx2"/>
                </a:solidFill>
                <a:latin typeface="Quattrocento Sans" panose="020B0502050000020003" pitchFamily="34" charset="0"/>
                <a:cs typeface="Arial" pitchFamily="34" charset="0"/>
              </a:rPr>
              <a:t>Chief complaints in the area of cognition include</a:t>
            </a:r>
            <a:r>
              <a:rPr lang="en-US" dirty="0">
                <a:solidFill>
                  <a:schemeClr val="tx2"/>
                </a:solidFill>
                <a:latin typeface="Quattrocento Sans" panose="020B0502050000020003" pitchFamily="34" charset="0"/>
                <a:cs typeface="Arial" pitchFamily="34" charset="0"/>
              </a:rPr>
              <a:t>:  </a:t>
            </a:r>
          </a:p>
          <a:p>
            <a:pPr algn="just">
              <a:lnSpc>
                <a:spcPct val="110000"/>
              </a:lnSpc>
            </a:pPr>
            <a:r>
              <a:rPr lang="en-US" dirty="0">
                <a:solidFill>
                  <a:schemeClr val="tx2"/>
                </a:solidFill>
                <a:latin typeface="Quattrocento Sans" panose="020B0502050000020003" pitchFamily="34" charset="0"/>
                <a:cs typeface="Arial" pitchFamily="34" charset="0"/>
              </a:rPr>
              <a:t>-Brain fog</a:t>
            </a:r>
          </a:p>
          <a:p>
            <a:pPr algn="just">
              <a:lnSpc>
                <a:spcPct val="110000"/>
              </a:lnSpc>
            </a:pPr>
            <a:r>
              <a:rPr lang="en-US" dirty="0">
                <a:solidFill>
                  <a:schemeClr val="tx2"/>
                </a:solidFill>
                <a:latin typeface="Quattrocento Sans" panose="020B0502050000020003" pitchFamily="34" charset="0"/>
                <a:cs typeface="Arial" pitchFamily="34" charset="0"/>
              </a:rPr>
              <a:t>-Short-term and long-term memory challenges</a:t>
            </a:r>
          </a:p>
          <a:p>
            <a:pPr algn="just">
              <a:lnSpc>
                <a:spcPct val="110000"/>
              </a:lnSpc>
            </a:pPr>
            <a:r>
              <a:rPr lang="en-US" dirty="0">
                <a:solidFill>
                  <a:schemeClr val="tx2"/>
                </a:solidFill>
                <a:latin typeface="Quattrocento Sans" panose="020B0502050000020003" pitchFamily="34" charset="0"/>
                <a:cs typeface="Arial" pitchFamily="34" charset="0"/>
              </a:rPr>
              <a:t>-Fatigue </a:t>
            </a:r>
          </a:p>
          <a:p>
            <a:pPr algn="just">
              <a:lnSpc>
                <a:spcPct val="110000"/>
              </a:lnSpc>
            </a:pPr>
            <a:r>
              <a:rPr lang="en-US" dirty="0">
                <a:solidFill>
                  <a:schemeClr val="tx2"/>
                </a:solidFill>
                <a:latin typeface="Quattrocento Sans" panose="020B0502050000020003" pitchFamily="34" charset="0"/>
                <a:cs typeface="Arial" pitchFamily="34" charset="0"/>
              </a:rPr>
              <a:t>-General cognitive dysfunction (attention, thinking, executive function, task initiation, problem solving, processing, etc. </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dirty="0">
                <a:solidFill>
                  <a:schemeClr val="tx2"/>
                </a:solidFill>
                <a:latin typeface="Quattrocento Sans" panose="020B0502050000020003" pitchFamily="34" charset="0"/>
                <a:cs typeface="Arial" pitchFamily="34" charset="0"/>
              </a:rPr>
              <a:t>Patients experiencing severe complaints in these areas have been observed to require leaves of absence from work, workplace accommodations, and similar effects for educational programs, both at the college level and below. Some patients have even been laid off from work. </a:t>
            </a:r>
          </a:p>
        </p:txBody>
      </p:sp>
      <p:sp>
        <p:nvSpPr>
          <p:cNvPr id="44" name="Rectangle 10">
            <a:extLst>
              <a:ext uri="{FF2B5EF4-FFF2-40B4-BE49-F238E27FC236}">
                <a16:creationId xmlns:a16="http://schemas.microsoft.com/office/drawing/2014/main" id="{7E80D786-D74D-4324-9F95-59B544BBB243}"/>
              </a:ext>
            </a:extLst>
          </p:cNvPr>
          <p:cNvSpPr>
            <a:spLocks noChangeArrowheads="1"/>
          </p:cNvSpPr>
          <p:nvPr/>
        </p:nvSpPr>
        <p:spPr bwMode="auto">
          <a:xfrm>
            <a:off x="636939" y="11294734"/>
            <a:ext cx="10119887" cy="609600"/>
          </a:xfrm>
          <a:prstGeom prst="rect">
            <a:avLst/>
          </a:prstGeom>
          <a:solidFill>
            <a:schemeClr val="accent6">
              <a:lumMod val="40000"/>
              <a:lumOff val="60000"/>
            </a:schemeClr>
          </a:solidFill>
          <a:ln w="12700">
            <a:noFill/>
            <a:miter lim="800000"/>
          </a:ln>
          <a:effectLst/>
        </p:spPr>
        <p:txBody>
          <a:bodyPr wrap="none" lIns="91417" tIns="0" rIns="91417" bIns="0" anchor="ctr" anchorCtr="0"/>
          <a:lstStyle>
            <a:defPPr>
              <a:defRPr kern="1200"/>
            </a:defPPr>
          </a:lstStyle>
          <a:p>
            <a:pPr algn="ctr" defTabSz="3135215">
              <a:defRPr/>
            </a:pPr>
            <a:r>
              <a:rPr lang="en-US" sz="2400" b="1" dirty="0">
                <a:solidFill>
                  <a:srgbClr val="FFFFFF"/>
                </a:solidFill>
                <a:latin typeface="Quattrocento" panose="02020802030000000404" pitchFamily="18" charset="0"/>
              </a:rPr>
              <a:t>Lasting Effects</a:t>
            </a:r>
          </a:p>
        </p:txBody>
      </p:sp>
      <p:sp>
        <p:nvSpPr>
          <p:cNvPr id="34" name="TextBox 19">
            <a:extLst>
              <a:ext uri="{FF2B5EF4-FFF2-40B4-BE49-F238E27FC236}">
                <a16:creationId xmlns:a16="http://schemas.microsoft.com/office/drawing/2014/main" id="{B6811A51-D023-4ABF-99DE-54CD1B82D366}"/>
              </a:ext>
            </a:extLst>
          </p:cNvPr>
          <p:cNvSpPr txBox="1">
            <a:spLocks noChangeArrowheads="1"/>
          </p:cNvSpPr>
          <p:nvPr/>
        </p:nvSpPr>
        <p:spPr bwMode="auto">
          <a:xfrm>
            <a:off x="33134374" y="5570539"/>
            <a:ext cx="10119887" cy="827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1800" dirty="0">
                <a:solidFill>
                  <a:schemeClr val="tx2"/>
                </a:solidFill>
                <a:latin typeface="Quattrocento Sans" panose="020B0502050000020003" pitchFamily="34" charset="0"/>
                <a:cs typeface="Arial" pitchFamily="34" charset="0"/>
              </a:rPr>
              <a:t>It is important to note that the  persistence of COVID-19 symptoms have a commonly observed impact on behavioral and mental health. This is likely due to the changes in independence or decreases in ability a patient is required to acknowledge. Regardless of their discipline, it is important for clinicians or doctors to recognize this and proceed accordingly. </a:t>
            </a:r>
          </a:p>
          <a:p>
            <a:pPr algn="just">
              <a:lnSpc>
                <a:spcPct val="110000"/>
              </a:lnSpc>
            </a:pPr>
            <a:endParaRPr lang="en-US" sz="1800" dirty="0">
              <a:solidFill>
                <a:schemeClr val="tx2"/>
              </a:solidFill>
              <a:latin typeface="Quattrocento Sans" panose="020B0502050000020003" pitchFamily="34" charset="0"/>
              <a:cs typeface="Arial" pitchFamily="34" charset="0"/>
            </a:endParaRPr>
          </a:p>
          <a:p>
            <a:pPr algn="just">
              <a:lnSpc>
                <a:spcPct val="110000"/>
              </a:lnSpc>
            </a:pPr>
            <a:r>
              <a:rPr lang="en-US" sz="1800" dirty="0">
                <a:solidFill>
                  <a:schemeClr val="tx2"/>
                </a:solidFill>
                <a:latin typeface="Quattrocento Sans" panose="020B0502050000020003" pitchFamily="34" charset="0"/>
                <a:cs typeface="Arial" pitchFamily="34" charset="0"/>
              </a:rPr>
              <a:t>From a cognitive therapy perspective, it is highly difficult for patients to constantly be met with tasks that they previously were able to complete with ease, but currently struggle to even begin completing. Research suggests that 35% of PASC patients present with anxiety or depression (Benedetti, et. al, 2022).</a:t>
            </a:r>
          </a:p>
          <a:p>
            <a:pPr algn="just">
              <a:lnSpc>
                <a:spcPct val="110000"/>
              </a:lnSpc>
            </a:pPr>
            <a:endParaRPr lang="en-US" sz="1800" dirty="0">
              <a:solidFill>
                <a:schemeClr val="tx2"/>
              </a:solidFill>
              <a:latin typeface="Quattrocento Sans" panose="020B0502050000020003" pitchFamily="34" charset="0"/>
              <a:cs typeface="Arial" pitchFamily="34" charset="0"/>
            </a:endParaRPr>
          </a:p>
          <a:p>
            <a:pPr algn="just">
              <a:lnSpc>
                <a:spcPct val="110000"/>
              </a:lnSpc>
            </a:pPr>
            <a:r>
              <a:rPr lang="en-US" sz="1800" dirty="0">
                <a:solidFill>
                  <a:schemeClr val="tx2"/>
                </a:solidFill>
                <a:latin typeface="Quattrocento Sans" panose="020B0502050000020003" pitchFamily="34" charset="0"/>
                <a:cs typeface="Arial" pitchFamily="34" charset="0"/>
              </a:rPr>
              <a:t>Making progress in cognitive therapy can be difficult when mental health becomes a barrier or is a large component of a patient’s challenges. In these situations, the speech pathologist must be comfortable with discussing possible need for discharge until intervention for these symptoms occurs, as a speech pathologist cannot treat strictly behavior health symptoms. These situations also provide unique opportunities to advocate for talk therapy/mental health therapy, which can sometimes be met with resistance. </a:t>
            </a:r>
          </a:p>
          <a:p>
            <a:pPr algn="just">
              <a:lnSpc>
                <a:spcPct val="110000"/>
              </a:lnSpc>
            </a:pPr>
            <a:endParaRPr lang="en-US" sz="1800" dirty="0">
              <a:solidFill>
                <a:schemeClr val="tx2"/>
              </a:solidFill>
              <a:latin typeface="Quattrocento Sans" panose="020B0502050000020003" pitchFamily="34" charset="0"/>
              <a:cs typeface="Arial" pitchFamily="34" charset="0"/>
            </a:endParaRPr>
          </a:p>
          <a:p>
            <a:pPr algn="just">
              <a:lnSpc>
                <a:spcPct val="110000"/>
              </a:lnSpc>
            </a:pPr>
            <a:r>
              <a:rPr lang="en-US" sz="1800" dirty="0">
                <a:solidFill>
                  <a:schemeClr val="tx2"/>
                </a:solidFill>
                <a:latin typeface="Quattrocento Sans" panose="020B0502050000020003" pitchFamily="34" charset="0"/>
                <a:cs typeface="Arial" pitchFamily="34" charset="0"/>
              </a:rPr>
              <a:t>It is important to avoid “accusing” a patient of being anxious or depressed, nor should it be stated that mental health is the cause of the daily life difficulties, especially by a professional who is not trained in drawing these conclusions. Rather, it is suggested to reframe the conversation as advocacy for mental health therapy as a way to mitigate anything that “might be hindering progress in therapy”, should anything feel relevant to address.</a:t>
            </a:r>
          </a:p>
          <a:p>
            <a:pPr algn="just">
              <a:lnSpc>
                <a:spcPct val="110000"/>
              </a:lnSpc>
            </a:pPr>
            <a:endParaRPr lang="en-US" sz="1800" dirty="0">
              <a:solidFill>
                <a:schemeClr val="tx2"/>
              </a:solidFill>
              <a:latin typeface="Quattrocento Sans" panose="020B0502050000020003" pitchFamily="34" charset="0"/>
              <a:cs typeface="Arial" pitchFamily="34" charset="0"/>
            </a:endParaRPr>
          </a:p>
          <a:p>
            <a:pPr algn="just">
              <a:lnSpc>
                <a:spcPct val="110000"/>
              </a:lnSpc>
            </a:pPr>
            <a:r>
              <a:rPr lang="en-US" sz="1800" dirty="0">
                <a:solidFill>
                  <a:schemeClr val="tx2"/>
                </a:solidFill>
                <a:latin typeface="Quattrocento Sans" panose="020B0502050000020003" pitchFamily="34" charset="0"/>
                <a:cs typeface="Arial" pitchFamily="34" charset="0"/>
              </a:rPr>
              <a:t>Mental health intervention is only successful when it comes from a place of motivation for self-improvement, and therefore must be the patient’s choice to pursue. Again, it is not unheard of for a patient to be discharged from cognitive therapy as a “break”, until some behavioral health concerns can be targeted and decreased. </a:t>
            </a:r>
          </a:p>
        </p:txBody>
      </p:sp>
      <p:sp>
        <p:nvSpPr>
          <p:cNvPr id="38" name="Rectangle 10">
            <a:extLst>
              <a:ext uri="{FF2B5EF4-FFF2-40B4-BE49-F238E27FC236}">
                <a16:creationId xmlns:a16="http://schemas.microsoft.com/office/drawing/2014/main" id="{C0234601-D933-4311-BDF5-42800658BFD3}"/>
              </a:ext>
            </a:extLst>
          </p:cNvPr>
          <p:cNvSpPr>
            <a:spLocks noChangeArrowheads="1"/>
          </p:cNvSpPr>
          <p:nvPr/>
        </p:nvSpPr>
        <p:spPr bwMode="auto">
          <a:xfrm>
            <a:off x="33134374" y="4866307"/>
            <a:ext cx="10119887" cy="609600"/>
          </a:xfrm>
          <a:prstGeom prst="rect">
            <a:avLst/>
          </a:prstGeom>
          <a:solidFill>
            <a:schemeClr val="accent6">
              <a:lumMod val="40000"/>
              <a:lumOff val="60000"/>
            </a:schemeClr>
          </a:solidFill>
          <a:ln w="12700">
            <a:noFill/>
            <a:miter lim="800000"/>
          </a:ln>
          <a:effectLst/>
        </p:spPr>
        <p:txBody>
          <a:bodyPr wrap="none" lIns="91417" tIns="0" rIns="91417" bIns="0" anchor="ctr" anchorCtr="0"/>
          <a:lstStyle>
            <a:defPPr>
              <a:defRPr kern="1200"/>
            </a:defPPr>
          </a:lstStyle>
          <a:p>
            <a:pPr algn="ctr" defTabSz="3135215">
              <a:defRPr/>
            </a:pPr>
            <a:r>
              <a:rPr lang="en-US" sz="2400" b="1" dirty="0">
                <a:solidFill>
                  <a:srgbClr val="FFFFFF"/>
                </a:solidFill>
                <a:latin typeface="Quattrocento" panose="02020802030000000404" pitchFamily="18" charset="0"/>
              </a:rPr>
              <a:t>Mental Health</a:t>
            </a:r>
          </a:p>
        </p:txBody>
      </p:sp>
      <p:sp>
        <p:nvSpPr>
          <p:cNvPr id="47" name="TextBox 19">
            <a:extLst>
              <a:ext uri="{FF2B5EF4-FFF2-40B4-BE49-F238E27FC236}">
                <a16:creationId xmlns:a16="http://schemas.microsoft.com/office/drawing/2014/main" id="{4D3A2477-3C43-4479-B3DF-0DE4A78D1059}"/>
              </a:ext>
            </a:extLst>
          </p:cNvPr>
          <p:cNvSpPr txBox="1">
            <a:spLocks noChangeArrowheads="1"/>
          </p:cNvSpPr>
          <p:nvPr/>
        </p:nvSpPr>
        <p:spPr bwMode="auto">
          <a:xfrm>
            <a:off x="33097800" y="14771555"/>
            <a:ext cx="10119887" cy="401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sz="1800" dirty="0">
                <a:solidFill>
                  <a:schemeClr val="tx2"/>
                </a:solidFill>
                <a:latin typeface="Quattrocento Sans" panose="020B0502050000020003" pitchFamily="34" charset="0"/>
                <a:cs typeface="Arial" pitchFamily="34" charset="0"/>
              </a:rPr>
              <a:t>Due to the lasting effects of COVID-19 spanning across body systems, a multidisciplinary approach is highly important. Post-COVID patients may have a team consisting of primary care physicians, various doctors, physical, occupational, speech, and mental health therapists. </a:t>
            </a:r>
          </a:p>
          <a:p>
            <a:pPr algn="just">
              <a:lnSpc>
                <a:spcPct val="110000"/>
              </a:lnSpc>
            </a:pPr>
            <a:endParaRPr lang="en-US" sz="1800" dirty="0">
              <a:solidFill>
                <a:schemeClr val="tx2"/>
              </a:solidFill>
              <a:latin typeface="Quattrocento Sans" panose="020B0502050000020003" pitchFamily="34" charset="0"/>
              <a:cs typeface="Arial" pitchFamily="34" charset="0"/>
            </a:endParaRPr>
          </a:p>
          <a:p>
            <a:pPr algn="just">
              <a:lnSpc>
                <a:spcPct val="110000"/>
              </a:lnSpc>
            </a:pPr>
            <a:r>
              <a:rPr lang="en-US" sz="1800" dirty="0">
                <a:solidFill>
                  <a:schemeClr val="tx2"/>
                </a:solidFill>
                <a:latin typeface="Quattrocento Sans" panose="020B0502050000020003" pitchFamily="34" charset="0"/>
                <a:cs typeface="Arial" pitchFamily="34" charset="0"/>
              </a:rPr>
              <a:t>There is a high level of importance in collaboration across these disciplines and taking a </a:t>
            </a:r>
            <a:r>
              <a:rPr lang="en-US" sz="1800" dirty="0" err="1">
                <a:solidFill>
                  <a:schemeClr val="tx2"/>
                </a:solidFill>
                <a:latin typeface="Quattrocento Sans" panose="020B0502050000020003" pitchFamily="34" charset="0"/>
                <a:cs typeface="Arial" pitchFamily="34" charset="0"/>
              </a:rPr>
              <a:t>patientt</a:t>
            </a:r>
            <a:r>
              <a:rPr lang="en-US" sz="1800" dirty="0">
                <a:solidFill>
                  <a:schemeClr val="tx2"/>
                </a:solidFill>
                <a:latin typeface="Quattrocento Sans" panose="020B0502050000020003" pitchFamily="34" charset="0"/>
                <a:cs typeface="Arial" pitchFamily="34" charset="0"/>
              </a:rPr>
              <a:t>-centered approach, due to typically high-level goals and the need for return to high levels of functioning. </a:t>
            </a:r>
          </a:p>
          <a:p>
            <a:pPr algn="just">
              <a:lnSpc>
                <a:spcPct val="110000"/>
              </a:lnSpc>
            </a:pPr>
            <a:endParaRPr lang="en-US" sz="1800" dirty="0">
              <a:solidFill>
                <a:schemeClr val="tx2"/>
              </a:solidFill>
              <a:latin typeface="Quattrocento Sans" panose="020B0502050000020003" pitchFamily="34" charset="0"/>
              <a:cs typeface="Arial" pitchFamily="34" charset="0"/>
            </a:endParaRPr>
          </a:p>
          <a:p>
            <a:pPr algn="just">
              <a:lnSpc>
                <a:spcPct val="110000"/>
              </a:lnSpc>
            </a:pPr>
            <a:r>
              <a:rPr lang="en-US" sz="1800" dirty="0">
                <a:solidFill>
                  <a:schemeClr val="tx2"/>
                </a:solidFill>
                <a:latin typeface="Quattrocento Sans" panose="020B0502050000020003" pitchFamily="34" charset="0"/>
                <a:cs typeface="Arial" pitchFamily="34" charset="0"/>
              </a:rPr>
              <a:t>Post-Acute Sequelae of COVID-19 has become a highly integrated diagnosis on various discipline’s caseloads and will likely remain so for some time. Because of this, it is paramount for professionals across disciplines to understand each other’s roles, and advocate for services as needed, in order to ensure the “whole client” is considered, and the patient can return as closely to their baseline as possible.</a:t>
            </a:r>
          </a:p>
        </p:txBody>
      </p:sp>
      <p:sp>
        <p:nvSpPr>
          <p:cNvPr id="48" name="Rectangle 10">
            <a:extLst>
              <a:ext uri="{FF2B5EF4-FFF2-40B4-BE49-F238E27FC236}">
                <a16:creationId xmlns:a16="http://schemas.microsoft.com/office/drawing/2014/main" id="{A5FFB638-77FE-4FE9-BAAF-8DA0D3D62767}"/>
              </a:ext>
            </a:extLst>
          </p:cNvPr>
          <p:cNvSpPr>
            <a:spLocks noChangeArrowheads="1"/>
          </p:cNvSpPr>
          <p:nvPr/>
        </p:nvSpPr>
        <p:spPr bwMode="auto">
          <a:xfrm>
            <a:off x="33134373" y="14034956"/>
            <a:ext cx="10119887" cy="609600"/>
          </a:xfrm>
          <a:prstGeom prst="rect">
            <a:avLst/>
          </a:prstGeom>
          <a:solidFill>
            <a:schemeClr val="accent6">
              <a:lumMod val="40000"/>
              <a:lumOff val="60000"/>
            </a:schemeClr>
          </a:solidFill>
          <a:ln w="12700">
            <a:noFill/>
            <a:miter lim="800000"/>
          </a:ln>
          <a:effectLst/>
        </p:spPr>
        <p:txBody>
          <a:bodyPr wrap="none" lIns="91417" tIns="0" rIns="91417" bIns="0" anchor="ctr" anchorCtr="0"/>
          <a:lstStyle>
            <a:defPPr>
              <a:defRPr kern="1200"/>
            </a:defPPr>
          </a:lstStyle>
          <a:p>
            <a:pPr algn="ctr" defTabSz="3135215">
              <a:defRPr/>
            </a:pPr>
            <a:r>
              <a:rPr lang="en-US" sz="2400" b="1">
                <a:solidFill>
                  <a:srgbClr val="FFFFFF"/>
                </a:solidFill>
                <a:latin typeface="Quattrocento" panose="02020802030000000404" pitchFamily="18" charset="0"/>
              </a:rPr>
              <a:t>Conclusion</a:t>
            </a:r>
          </a:p>
        </p:txBody>
      </p:sp>
      <p:sp>
        <p:nvSpPr>
          <p:cNvPr id="26" name="TextBox 19">
            <a:extLst>
              <a:ext uri="{FF2B5EF4-FFF2-40B4-BE49-F238E27FC236}">
                <a16:creationId xmlns:a16="http://schemas.microsoft.com/office/drawing/2014/main" id="{C683A825-1118-403C-A248-0823BAB7C3C3}"/>
              </a:ext>
            </a:extLst>
          </p:cNvPr>
          <p:cNvSpPr txBox="1">
            <a:spLocks noChangeArrowheads="1"/>
          </p:cNvSpPr>
          <p:nvPr/>
        </p:nvSpPr>
        <p:spPr bwMode="auto">
          <a:xfrm>
            <a:off x="11393767" y="5570540"/>
            <a:ext cx="21103667" cy="614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dirty="0">
                <a:solidFill>
                  <a:schemeClr val="tx2"/>
                </a:solidFill>
                <a:latin typeface="Quattrocento Sans" panose="020B0502050000020003" pitchFamily="34" charset="0"/>
                <a:cs typeface="Arial" pitchFamily="34" charset="0"/>
              </a:rPr>
              <a:t>To assess the degree of impairment, and which areas are impaired, we assess these clients through: </a:t>
            </a:r>
          </a:p>
          <a:p>
            <a:pPr algn="just">
              <a:lnSpc>
                <a:spcPct val="110000"/>
              </a:lnSpc>
            </a:pPr>
            <a:r>
              <a:rPr lang="en-US" u="sng" dirty="0">
                <a:solidFill>
                  <a:schemeClr val="tx2"/>
                </a:solidFill>
                <a:latin typeface="Quattrocento Sans" panose="020B0502050000020003" pitchFamily="34" charset="0"/>
                <a:cs typeface="Arial" pitchFamily="34" charset="0"/>
              </a:rPr>
              <a:t>The Repeatable Battery for the Assessment of Neuropsychological Status (RBANS)</a:t>
            </a:r>
            <a:r>
              <a:rPr lang="en-US" dirty="0">
                <a:solidFill>
                  <a:schemeClr val="tx2"/>
                </a:solidFill>
                <a:latin typeface="Quattrocento Sans" panose="020B0502050000020003" pitchFamily="34" charset="0"/>
                <a:cs typeface="Arial" pitchFamily="34" charset="0"/>
              </a:rPr>
              <a:t>- This assessment gathers data in the areas of  immediate and delayed memory, visuospatial and constructional awareness and skills, language and divergent naming, and attention. Scores are normed by age, and a patient may fall in the average, borderline, below average, or severely low range in these subtests. </a:t>
            </a:r>
          </a:p>
          <a:p>
            <a:pPr algn="just">
              <a:lnSpc>
                <a:spcPct val="110000"/>
              </a:lnSpc>
            </a:pPr>
            <a:r>
              <a:rPr lang="en-US" u="sng" dirty="0">
                <a:solidFill>
                  <a:schemeClr val="tx2"/>
                </a:solidFill>
                <a:latin typeface="Quattrocento Sans" panose="020B0502050000020003" pitchFamily="34" charset="0"/>
                <a:cs typeface="Arial" pitchFamily="34" charset="0"/>
              </a:rPr>
              <a:t>The Saint Louis University Mental Status Exam (SLUMS)</a:t>
            </a:r>
            <a:r>
              <a:rPr lang="en-US" dirty="0">
                <a:solidFill>
                  <a:schemeClr val="tx2"/>
                </a:solidFill>
                <a:latin typeface="Quattrocento Sans" panose="020B0502050000020003" pitchFamily="34" charset="0"/>
                <a:cs typeface="Arial" pitchFamily="34" charset="0"/>
              </a:rPr>
              <a:t>- This assessment is used when time constraints are present, and it provides insight into impairments in orientation to place and time, immediate and delayed recall at the word level, mathematical calculation, divergent naming, backwards digit span, visuospatial construction and recognition, immediate recall at the paragraph level, and inferencing. Scores are normed by educational level and age, and various scores represent degrees of neurocognitive impairment.</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dirty="0">
                <a:solidFill>
                  <a:schemeClr val="tx2"/>
                </a:solidFill>
                <a:latin typeface="Quattrocento Sans" panose="020B0502050000020003" pitchFamily="34" charset="0"/>
                <a:cs typeface="Arial" pitchFamily="34" charset="0"/>
              </a:rPr>
              <a:t>The goal of assessment with this population is to discern which areas of cognition are impaired, and to what degree. This information provides insight into what functional activities are now impaired or more challenging for these patients, whether it be with Activities of Daily Living (ADLs), Instrumental Activities of Daily Living (IADLs), or work/school activities. </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u="sng" dirty="0">
                <a:solidFill>
                  <a:schemeClr val="tx2"/>
                </a:solidFill>
                <a:latin typeface="Quattrocento Sans" panose="020B0502050000020003" pitchFamily="34" charset="0"/>
                <a:cs typeface="Arial" pitchFamily="34" charset="0"/>
              </a:rPr>
              <a:t>Important of Outcome Measures</a:t>
            </a:r>
            <a:r>
              <a:rPr lang="en-US" dirty="0">
                <a:solidFill>
                  <a:schemeClr val="tx2"/>
                </a:solidFill>
                <a:latin typeface="Quattrocento Sans" panose="020B0502050000020003" pitchFamily="34" charset="0"/>
                <a:cs typeface="Arial" pitchFamily="34" charset="0"/>
              </a:rPr>
              <a:t>: </a:t>
            </a:r>
          </a:p>
          <a:p>
            <a:pPr algn="just">
              <a:lnSpc>
                <a:spcPct val="110000"/>
              </a:lnSpc>
            </a:pPr>
            <a:r>
              <a:rPr lang="en-US" dirty="0">
                <a:solidFill>
                  <a:schemeClr val="tx2"/>
                </a:solidFill>
                <a:latin typeface="Quattrocento Sans" panose="020B0502050000020003" pitchFamily="34" charset="0"/>
                <a:cs typeface="Arial" pitchFamily="34" charset="0"/>
              </a:rPr>
              <a:t>It is also important to gather insight into the perceived impact of these challenges. For COVID Long Haulers, we typically provide outcome measures targeting reflection in memory or attention skills, depending on what is most prevalent for the patient. These provide insight into the self-perceived impact of memory or attention deficits on the patient’s quality of life.</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dirty="0">
                <a:solidFill>
                  <a:schemeClr val="tx2"/>
                </a:solidFill>
                <a:latin typeface="Quattrocento Sans" panose="020B0502050000020003" pitchFamily="34" charset="0"/>
                <a:cs typeface="Arial" pitchFamily="34" charset="0"/>
              </a:rPr>
              <a:t>The combination of information following standardized assessment as well as patient reports of impact on quality of life allow the speech pathologist to draw conclusions into the level of impairment and current level of functioning. Patients diagnosed with PASC can be diagnosed with a mild-severe cognitive impairment, with the deficits having a perceived mild-severe impact on quality of life. </a:t>
            </a:r>
          </a:p>
        </p:txBody>
      </p:sp>
      <p:sp>
        <p:nvSpPr>
          <p:cNvPr id="28" name="Rectangle 10">
            <a:extLst>
              <a:ext uri="{FF2B5EF4-FFF2-40B4-BE49-F238E27FC236}">
                <a16:creationId xmlns:a16="http://schemas.microsoft.com/office/drawing/2014/main" id="{EC622DF4-7348-4920-BF98-0DAAEC5CE30E}"/>
              </a:ext>
            </a:extLst>
          </p:cNvPr>
          <p:cNvSpPr>
            <a:spLocks noChangeArrowheads="1"/>
          </p:cNvSpPr>
          <p:nvPr/>
        </p:nvSpPr>
        <p:spPr bwMode="auto">
          <a:xfrm>
            <a:off x="11393767" y="4866307"/>
            <a:ext cx="21103667" cy="609600"/>
          </a:xfrm>
          <a:prstGeom prst="rect">
            <a:avLst/>
          </a:prstGeom>
          <a:solidFill>
            <a:schemeClr val="accent6">
              <a:lumMod val="40000"/>
              <a:lumOff val="60000"/>
            </a:schemeClr>
          </a:solidFill>
          <a:ln w="12700">
            <a:noFill/>
            <a:miter lim="800000"/>
          </a:ln>
          <a:effectLst/>
        </p:spPr>
        <p:txBody>
          <a:bodyPr wrap="none" lIns="91417" tIns="0" rIns="91417" bIns="0" anchor="ctr" anchorCtr="0"/>
          <a:lstStyle>
            <a:defPPr>
              <a:defRPr kern="1200"/>
            </a:defPPr>
          </a:lstStyle>
          <a:p>
            <a:pPr algn="ctr" defTabSz="3135215">
              <a:defRPr/>
            </a:pPr>
            <a:r>
              <a:rPr lang="en-US" sz="2400" b="1" dirty="0">
                <a:solidFill>
                  <a:srgbClr val="FFFFFF"/>
                </a:solidFill>
                <a:latin typeface="Quattrocento" panose="02020802030000000404" pitchFamily="18" charset="0"/>
              </a:rPr>
              <a:t>Assessment</a:t>
            </a:r>
          </a:p>
        </p:txBody>
      </p:sp>
      <p:sp>
        <p:nvSpPr>
          <p:cNvPr id="50" name="Rectangle 49"/>
          <p:cNvSpPr/>
          <p:nvPr/>
        </p:nvSpPr>
        <p:spPr>
          <a:xfrm rot="5400000" flipH="1">
            <a:off x="21285200" y="-660399"/>
            <a:ext cx="1320800" cy="438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4934"/>
          </a:p>
        </p:txBody>
      </p:sp>
      <p:cxnSp>
        <p:nvCxnSpPr>
          <p:cNvPr id="51" name="Straight Connector 50"/>
          <p:cNvCxnSpPr/>
          <p:nvPr/>
        </p:nvCxnSpPr>
        <p:spPr>
          <a:xfrm rot="5400000" flipH="1">
            <a:off x="21945600" y="-1574798"/>
            <a:ext cx="0" cy="4389120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C299F74-A7A2-4C5B-AAF3-D8CD94AEEADF}"/>
              </a:ext>
            </a:extLst>
          </p:cNvPr>
          <p:cNvSpPr/>
          <p:nvPr/>
        </p:nvSpPr>
        <p:spPr>
          <a:xfrm rot="5400000" flipH="1">
            <a:off x="21717002" y="-21716998"/>
            <a:ext cx="457199" cy="43891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4934"/>
          </a:p>
        </p:txBody>
      </p:sp>
      <p:pic>
        <p:nvPicPr>
          <p:cNvPr id="19" name="Picture 2" descr="File:SARS-CoV-2 without background.pn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2632" y="613371"/>
            <a:ext cx="3962398" cy="39789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onmouth University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170" y="734482"/>
            <a:ext cx="3865440" cy="386544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0">
            <a:extLst>
              <a:ext uri="{FF2B5EF4-FFF2-40B4-BE49-F238E27FC236}">
                <a16:creationId xmlns:a16="http://schemas.microsoft.com/office/drawing/2014/main" id="{51A3DA20-8A91-8442-AA02-10B210F61A92}"/>
              </a:ext>
            </a:extLst>
          </p:cNvPr>
          <p:cNvSpPr>
            <a:spLocks noChangeArrowheads="1"/>
          </p:cNvSpPr>
          <p:nvPr/>
        </p:nvSpPr>
        <p:spPr bwMode="auto">
          <a:xfrm>
            <a:off x="585528" y="18220816"/>
            <a:ext cx="10119887" cy="609600"/>
          </a:xfrm>
          <a:prstGeom prst="rect">
            <a:avLst/>
          </a:prstGeom>
          <a:solidFill>
            <a:schemeClr val="accent6">
              <a:lumMod val="40000"/>
              <a:lumOff val="60000"/>
            </a:schemeClr>
          </a:solidFill>
          <a:ln w="12700">
            <a:noFill/>
            <a:miter lim="800000"/>
          </a:ln>
          <a:effectLst/>
        </p:spPr>
        <p:txBody>
          <a:bodyPr wrap="none" lIns="91417" tIns="0" rIns="91417" bIns="0" anchor="ctr" anchorCtr="0"/>
          <a:lstStyle>
            <a:defPPr>
              <a:defRPr kern="1200"/>
            </a:defPPr>
          </a:lstStyle>
          <a:p>
            <a:pPr algn="ctr" defTabSz="3135215">
              <a:defRPr/>
            </a:pPr>
            <a:r>
              <a:rPr lang="en-US" sz="2400" b="1" dirty="0">
                <a:solidFill>
                  <a:srgbClr val="FFFFFF"/>
                </a:solidFill>
                <a:latin typeface="Quattrocento" panose="02020802030000000404" pitchFamily="18" charset="0"/>
              </a:rPr>
              <a:t>References</a:t>
            </a:r>
          </a:p>
        </p:txBody>
      </p:sp>
      <p:sp>
        <p:nvSpPr>
          <p:cNvPr id="5" name="TextBox 4">
            <a:extLst>
              <a:ext uri="{FF2B5EF4-FFF2-40B4-BE49-F238E27FC236}">
                <a16:creationId xmlns:a16="http://schemas.microsoft.com/office/drawing/2014/main" id="{65D5FCC9-42BE-384A-9338-0D33D8796F99}"/>
              </a:ext>
            </a:extLst>
          </p:cNvPr>
          <p:cNvSpPr txBox="1"/>
          <p:nvPr/>
        </p:nvSpPr>
        <p:spPr>
          <a:xfrm>
            <a:off x="531007" y="18815289"/>
            <a:ext cx="42416060" cy="1477328"/>
          </a:xfrm>
          <a:prstGeom prst="rect">
            <a:avLst/>
          </a:prstGeom>
          <a:noFill/>
        </p:spPr>
        <p:txBody>
          <a:bodyPr wrap="square" rtlCol="0">
            <a:spAutoFit/>
          </a:bodyPr>
          <a:lstStyle/>
          <a:p>
            <a:r>
              <a:rPr lang="en-US" sz="1800" dirty="0">
                <a:latin typeface="Work Sans"/>
                <a:ea typeface="Work Sans"/>
                <a:cs typeface="Work Sans"/>
                <a:sym typeface="Work Sans"/>
              </a:rPr>
              <a:t>Aleem, A., </a:t>
            </a:r>
            <a:r>
              <a:rPr lang="en-US" sz="1800" dirty="0" err="1">
                <a:latin typeface="Work Sans"/>
                <a:ea typeface="Work Sans"/>
                <a:cs typeface="Work Sans"/>
                <a:sym typeface="Work Sans"/>
              </a:rPr>
              <a:t>Cascella</a:t>
            </a:r>
            <a:r>
              <a:rPr lang="en-US" sz="1800" dirty="0">
                <a:latin typeface="Work Sans"/>
                <a:ea typeface="Work Sans"/>
                <a:cs typeface="Work Sans"/>
                <a:sym typeface="Work Sans"/>
              </a:rPr>
              <a:t>, M., Di Napoli, R., </a:t>
            </a:r>
            <a:r>
              <a:rPr lang="en-US" sz="1800" dirty="0" err="1">
                <a:latin typeface="Work Sans"/>
                <a:ea typeface="Work Sans"/>
                <a:cs typeface="Work Sans"/>
                <a:sym typeface="Work Sans"/>
              </a:rPr>
              <a:t>Dulebohn</a:t>
            </a:r>
            <a:r>
              <a:rPr lang="en-US" sz="1800" dirty="0">
                <a:latin typeface="Work Sans"/>
                <a:ea typeface="Work Sans"/>
                <a:cs typeface="Work Sans"/>
                <a:sym typeface="Work Sans"/>
              </a:rPr>
              <a:t>, S. C., </a:t>
            </a:r>
            <a:r>
              <a:rPr lang="en-US" sz="1800" dirty="0" err="1">
                <a:latin typeface="Work Sans"/>
                <a:ea typeface="Work Sans"/>
                <a:cs typeface="Work Sans"/>
                <a:sym typeface="Work Sans"/>
              </a:rPr>
              <a:t>Rajnik</a:t>
            </a:r>
            <a:r>
              <a:rPr lang="en-US" sz="1800" dirty="0">
                <a:latin typeface="Work Sans"/>
                <a:ea typeface="Work Sans"/>
                <a:cs typeface="Work Sans"/>
                <a:sym typeface="Work Sans"/>
              </a:rPr>
              <a:t>, M. (2023). Features, evaluation, and treatment of coronavirus (COVID-19). </a:t>
            </a:r>
            <a:r>
              <a:rPr lang="en-US" sz="1800" i="1" dirty="0" err="1">
                <a:latin typeface="Work Sans"/>
                <a:ea typeface="Work Sans"/>
                <a:cs typeface="Work Sans"/>
                <a:sym typeface="Work Sans"/>
              </a:rPr>
              <a:t>Statpearls</a:t>
            </a:r>
            <a:r>
              <a:rPr lang="en-US" sz="1800" dirty="0">
                <a:latin typeface="Work Sans"/>
                <a:ea typeface="Work Sans"/>
                <a:cs typeface="Work Sans"/>
                <a:sym typeface="Work Sans"/>
              </a:rPr>
              <a:t>. </a:t>
            </a:r>
            <a:r>
              <a:rPr lang="en-US" sz="1800" dirty="0" err="1">
                <a:latin typeface="Work Sans"/>
                <a:ea typeface="Work Sans"/>
                <a:cs typeface="Work Sans"/>
                <a:sym typeface="Work Sans"/>
              </a:rPr>
              <a:t>Statpearls</a:t>
            </a:r>
            <a:r>
              <a:rPr lang="en-US" sz="1800" dirty="0">
                <a:latin typeface="Work Sans"/>
                <a:ea typeface="Work Sans"/>
                <a:cs typeface="Work Sans"/>
                <a:sym typeface="Work Sans"/>
              </a:rPr>
              <a:t> Publishing, </a:t>
            </a:r>
            <a:r>
              <a:rPr lang="en-US" sz="1800" dirty="0" err="1">
                <a:latin typeface="Work Sans"/>
                <a:ea typeface="Work Sans"/>
                <a:cs typeface="Work Sans"/>
                <a:sym typeface="Work Sans"/>
              </a:rPr>
              <a:t>Alimohamadi</a:t>
            </a:r>
            <a:r>
              <a:rPr lang="en-US" sz="1800" dirty="0">
                <a:latin typeface="Work Sans"/>
                <a:ea typeface="Work Sans"/>
                <a:cs typeface="Work Sans"/>
                <a:sym typeface="Work Sans"/>
              </a:rPr>
              <a:t>, Y., </a:t>
            </a:r>
            <a:r>
              <a:rPr lang="en-US" sz="1800" dirty="0" err="1">
                <a:latin typeface="Work Sans"/>
                <a:ea typeface="Work Sans"/>
                <a:cs typeface="Work Sans"/>
                <a:sym typeface="Work Sans"/>
              </a:rPr>
              <a:t>Hosamirudsari</a:t>
            </a:r>
            <a:r>
              <a:rPr lang="en-US" sz="1800" dirty="0">
                <a:latin typeface="Work Sans"/>
                <a:ea typeface="Work Sans"/>
                <a:cs typeface="Work Sans"/>
                <a:sym typeface="Work Sans"/>
              </a:rPr>
              <a:t>, H., </a:t>
            </a:r>
            <a:r>
              <a:rPr lang="en-US" sz="1800" dirty="0" err="1">
                <a:latin typeface="Work Sans"/>
                <a:ea typeface="Work Sans"/>
                <a:cs typeface="Work Sans"/>
                <a:sym typeface="Work Sans"/>
              </a:rPr>
              <a:t>Speandi</a:t>
            </a:r>
            <a:r>
              <a:rPr lang="en-US" sz="1800" dirty="0">
                <a:latin typeface="Work Sans"/>
                <a:ea typeface="Work Sans"/>
                <a:cs typeface="Work Sans"/>
                <a:sym typeface="Work Sans"/>
              </a:rPr>
              <a:t>, M., </a:t>
            </a:r>
            <a:r>
              <a:rPr lang="en-US" sz="1800" dirty="0" err="1">
                <a:latin typeface="Work Sans"/>
                <a:ea typeface="Work Sans"/>
                <a:cs typeface="Work Sans"/>
                <a:sym typeface="Work Sans"/>
              </a:rPr>
              <a:t>Taghdir</a:t>
            </a:r>
            <a:r>
              <a:rPr lang="en-US" sz="1800" dirty="0">
                <a:latin typeface="Work Sans"/>
                <a:ea typeface="Work Sans"/>
                <a:cs typeface="Work Sans"/>
                <a:sym typeface="Work Sans"/>
              </a:rPr>
              <a:t>, M., (2020). Determine the most common clinical symptoms in COVID-19 patients: a systematic review and meta-analysis. </a:t>
            </a:r>
            <a:r>
              <a:rPr lang="en-US" sz="1800" i="1" dirty="0">
                <a:latin typeface="Work Sans"/>
                <a:ea typeface="Work Sans"/>
                <a:cs typeface="Work Sans"/>
                <a:sym typeface="Work Sans"/>
              </a:rPr>
              <a:t>Journal of preventive medicine and hygiene, 61</a:t>
            </a:r>
            <a:r>
              <a:rPr lang="en-US" sz="1800" dirty="0">
                <a:latin typeface="Work Sans"/>
                <a:ea typeface="Work Sans"/>
                <a:cs typeface="Work Sans"/>
                <a:sym typeface="Work Sans"/>
              </a:rPr>
              <a:t>(3), E304-E312. </a:t>
            </a:r>
            <a:r>
              <a:rPr lang="en-US" sz="1800" u="sng" dirty="0">
                <a:solidFill>
                  <a:schemeClr val="hlink"/>
                </a:solidFill>
                <a:latin typeface="Work Sans"/>
                <a:ea typeface="Work Sans"/>
                <a:cs typeface="Work Sans"/>
                <a:sym typeface="Work Sans"/>
                <a:hlinkClick r:id="rId6"/>
              </a:rPr>
              <a:t>https://doi.org/10.15167/2421-4248/jpmh2020.61.3.1530</a:t>
            </a:r>
            <a:r>
              <a:rPr lang="en-US" sz="1800" u="sng" dirty="0">
                <a:solidFill>
                  <a:schemeClr val="hlink"/>
                </a:solidFill>
                <a:latin typeface="Work Sans"/>
                <a:ea typeface="Work Sans"/>
                <a:cs typeface="Work Sans"/>
                <a:sym typeface="Work Sans"/>
              </a:rPr>
              <a:t>, </a:t>
            </a:r>
            <a:r>
              <a:rPr lang="en-US" sz="1800" dirty="0">
                <a:latin typeface="Work Sans"/>
                <a:ea typeface="Work Sans"/>
                <a:cs typeface="Work Sans"/>
                <a:sym typeface="Work Sans"/>
              </a:rPr>
              <a:t>Chen, G., </a:t>
            </a:r>
            <a:r>
              <a:rPr lang="en-US" sz="1800" dirty="0" err="1">
                <a:latin typeface="Work Sans"/>
                <a:ea typeface="Work Sans"/>
                <a:cs typeface="Work Sans"/>
                <a:sym typeface="Work Sans"/>
              </a:rPr>
              <a:t>Koc</a:t>
            </a:r>
            <a:r>
              <a:rPr lang="en-US" sz="1800" dirty="0">
                <a:latin typeface="Work Sans"/>
                <a:ea typeface="Work Sans"/>
                <a:cs typeface="Work Sans"/>
                <a:sym typeface="Work Sans"/>
              </a:rPr>
              <a:t>, H. C., Li, Y., Liu, W., Xiao, J. (2022). Long COVID and its management. </a:t>
            </a:r>
            <a:r>
              <a:rPr lang="en-US" sz="1800" i="1" dirty="0">
                <a:latin typeface="Work Sans"/>
                <a:ea typeface="Work Sans"/>
                <a:cs typeface="Work Sans"/>
                <a:sym typeface="Work Sans"/>
              </a:rPr>
              <a:t>International journal of biological sciences, 18</a:t>
            </a:r>
            <a:r>
              <a:rPr lang="en-US" sz="1800" dirty="0">
                <a:latin typeface="Work Sans"/>
                <a:ea typeface="Work Sans"/>
                <a:cs typeface="Work Sans"/>
                <a:sym typeface="Work Sans"/>
              </a:rPr>
              <a:t>(12), 4768-4780, </a:t>
            </a:r>
            <a:r>
              <a:rPr lang="en-US" sz="1800" dirty="0" err="1">
                <a:latin typeface="Work Sans"/>
                <a:ea typeface="Work Sans"/>
                <a:cs typeface="Work Sans"/>
                <a:sym typeface="Work Sans"/>
              </a:rPr>
              <a:t>Lamotagne</a:t>
            </a:r>
            <a:r>
              <a:rPr lang="en-US" sz="1800" dirty="0">
                <a:latin typeface="Work Sans"/>
                <a:ea typeface="Work Sans"/>
                <a:cs typeface="Work Sans"/>
                <a:sym typeface="Work Sans"/>
              </a:rPr>
              <a:t>, S. J., </a:t>
            </a:r>
            <a:r>
              <a:rPr lang="en-US" sz="1800" dirty="0" err="1">
                <a:latin typeface="Work Sans"/>
                <a:ea typeface="Work Sans"/>
                <a:cs typeface="Work Sans"/>
                <a:sym typeface="Work Sans"/>
              </a:rPr>
              <a:t>Pizzagalli</a:t>
            </a:r>
            <a:r>
              <a:rPr lang="en-US" sz="1800" dirty="0">
                <a:latin typeface="Work Sans"/>
                <a:ea typeface="Work Sans"/>
                <a:cs typeface="Work Sans"/>
                <a:sym typeface="Work Sans"/>
              </a:rPr>
              <a:t>, D. A., Olmstead, M. C,. Winters, M. F. (2021). Post-acute sequelae of COVID-19: Evidence of mood and cognitive impairment. </a:t>
            </a:r>
            <a:r>
              <a:rPr lang="en-US" sz="1800" i="1" dirty="0">
                <a:latin typeface="Work Sans"/>
                <a:ea typeface="Work Sans"/>
                <a:cs typeface="Work Sans"/>
                <a:sym typeface="Work Sans"/>
              </a:rPr>
              <a:t>Brain, behavior, &amp; immunity - health, 17, </a:t>
            </a:r>
            <a:r>
              <a:rPr lang="en-US" sz="1800" dirty="0">
                <a:latin typeface="Work Sans"/>
                <a:ea typeface="Work Sans"/>
                <a:cs typeface="Work Sans"/>
                <a:sym typeface="Work Sans"/>
              </a:rPr>
              <a:t>100347. </a:t>
            </a:r>
            <a:r>
              <a:rPr lang="en-US" sz="1800" u="sng" dirty="0">
                <a:solidFill>
                  <a:schemeClr val="hlink"/>
                </a:solidFill>
                <a:latin typeface="Work Sans"/>
                <a:ea typeface="Work Sans"/>
                <a:cs typeface="Work Sans"/>
                <a:sym typeface="Work Sans"/>
                <a:hlinkClick r:id="rId7"/>
              </a:rPr>
              <a:t>https://doi.org/10.1016/j.bbih.2021.100347</a:t>
            </a:r>
            <a:r>
              <a:rPr lang="en-US" sz="1800" u="sng" dirty="0">
                <a:solidFill>
                  <a:schemeClr val="hlink"/>
                </a:solidFill>
                <a:latin typeface="Work Sans"/>
                <a:ea typeface="Work Sans"/>
                <a:cs typeface="Work Sans"/>
                <a:sym typeface="Work Sans"/>
              </a:rPr>
              <a:t>, </a:t>
            </a:r>
            <a:r>
              <a:rPr lang="en-US" sz="1800" dirty="0">
                <a:latin typeface="Work Sans"/>
                <a:ea typeface="Work Sans"/>
                <a:cs typeface="Work Sans"/>
                <a:sym typeface="Work Sans"/>
              </a:rPr>
              <a:t>Davis, H. E., </a:t>
            </a:r>
            <a:r>
              <a:rPr lang="en-US" sz="1800" dirty="0" err="1">
                <a:latin typeface="Work Sans"/>
                <a:ea typeface="Work Sans"/>
                <a:cs typeface="Work Sans"/>
                <a:sym typeface="Work Sans"/>
              </a:rPr>
              <a:t>McCorkell</a:t>
            </a:r>
            <a:r>
              <a:rPr lang="en-US" sz="1800" dirty="0">
                <a:latin typeface="Work Sans"/>
                <a:ea typeface="Work Sans"/>
                <a:cs typeface="Work Sans"/>
                <a:sym typeface="Work Sans"/>
              </a:rPr>
              <a:t>, L., Moore Vogel, J., </a:t>
            </a:r>
            <a:r>
              <a:rPr lang="en-US" sz="1800" dirty="0" err="1">
                <a:latin typeface="Work Sans"/>
                <a:ea typeface="Work Sans"/>
                <a:cs typeface="Work Sans"/>
                <a:sym typeface="Work Sans"/>
              </a:rPr>
              <a:t>Topol</a:t>
            </a:r>
            <a:r>
              <a:rPr lang="en-US" sz="1800" dirty="0">
                <a:latin typeface="Work Sans"/>
                <a:ea typeface="Work Sans"/>
                <a:cs typeface="Work Sans"/>
                <a:sym typeface="Work Sans"/>
              </a:rPr>
              <a:t>, E. J., (2023). Long COVID: major findings, mechanisms, and recommendations. </a:t>
            </a:r>
            <a:r>
              <a:rPr lang="en-US" sz="1800" i="1" dirty="0">
                <a:latin typeface="Work Sans"/>
                <a:ea typeface="Work Sans"/>
                <a:cs typeface="Work Sans"/>
                <a:sym typeface="Work Sans"/>
              </a:rPr>
              <a:t>Nature reviews microbiology, 21, </a:t>
            </a:r>
            <a:r>
              <a:rPr lang="en-US" sz="1800" dirty="0">
                <a:latin typeface="Work Sans"/>
                <a:ea typeface="Work Sans"/>
                <a:cs typeface="Work Sans"/>
                <a:sym typeface="Work Sans"/>
              </a:rPr>
              <a:t>133-146. </a:t>
            </a:r>
            <a:r>
              <a:rPr lang="en-US" sz="1800" u="sng" dirty="0">
                <a:solidFill>
                  <a:schemeClr val="hlink"/>
                </a:solidFill>
                <a:latin typeface="Work Sans"/>
                <a:ea typeface="Work Sans"/>
                <a:cs typeface="Work Sans"/>
                <a:sym typeface="Work Sans"/>
                <a:hlinkClick r:id="rId8"/>
              </a:rPr>
              <a:t>https://doi.org/10.1038/s41579-022-00846-2</a:t>
            </a:r>
            <a:r>
              <a:rPr lang="en-US" sz="1800" u="sng" dirty="0">
                <a:solidFill>
                  <a:schemeClr val="hlink"/>
                </a:solidFill>
                <a:latin typeface="Work Sans"/>
                <a:ea typeface="Work Sans"/>
                <a:cs typeface="Work Sans"/>
                <a:sym typeface="Work Sans"/>
              </a:rPr>
              <a:t>, </a:t>
            </a:r>
            <a:r>
              <a:rPr lang="en-US" sz="1800" dirty="0"/>
              <a:t>Benedetti, F., Mazza, M. G., </a:t>
            </a:r>
            <a:r>
              <a:rPr lang="en-US" sz="1800" dirty="0" err="1"/>
              <a:t>Palladini</a:t>
            </a:r>
            <a:r>
              <a:rPr lang="en-US" sz="1800" dirty="0"/>
              <a:t>, M., &amp; Poletti, S. (2022). Post-COVID-19 depressive symptoms: Epidemiology, pathophysiology, and pharmacological treatment. </a:t>
            </a:r>
            <a:r>
              <a:rPr lang="en-US" sz="1800" i="1" dirty="0"/>
              <a:t>CNS drugs</a:t>
            </a:r>
            <a:r>
              <a:rPr lang="en-US" sz="1800" dirty="0"/>
              <a:t>, </a:t>
            </a:r>
            <a:r>
              <a:rPr lang="en-US" sz="1800" i="1" dirty="0"/>
              <a:t>36</a:t>
            </a:r>
            <a:r>
              <a:rPr lang="en-US" sz="1800" dirty="0"/>
              <a:t>(7), 681–702. </a:t>
            </a:r>
            <a:r>
              <a:rPr lang="en-US" sz="1800" dirty="0">
                <a:hlinkClick r:id="rId9"/>
              </a:rPr>
              <a:t>https://doi.org/10.1007/s40263-022-00931-3</a:t>
            </a:r>
            <a:r>
              <a:rPr lang="en-US" sz="1800" dirty="0"/>
              <a:t>, </a:t>
            </a:r>
            <a:r>
              <a:rPr lang="en-US" sz="1800" u="sng" dirty="0">
                <a:solidFill>
                  <a:schemeClr val="hlink"/>
                </a:solidFill>
                <a:latin typeface="Work Sans"/>
                <a:ea typeface="Work Sans"/>
                <a:cs typeface="Work Sans"/>
                <a:sym typeface="Work Sans"/>
                <a:hlinkClick r:id="rId10"/>
              </a:rPr>
              <a:t>https://constanttherapyhealth.com/brainwire/what-next-covid-19s-lasting-effects-on-speech-language-and-cognitive-function/</a:t>
            </a:r>
            <a:r>
              <a:rPr lang="en-US" sz="1800" dirty="0">
                <a:latin typeface="Work Sans"/>
                <a:ea typeface="Work Sans"/>
                <a:cs typeface="Work Sans"/>
                <a:sym typeface="Work Sans"/>
              </a:rPr>
              <a:t> </a:t>
            </a:r>
          </a:p>
          <a:p>
            <a:pPr lvl="0"/>
            <a:r>
              <a:rPr lang="en-US" sz="1800" u="sng" dirty="0">
                <a:solidFill>
                  <a:schemeClr val="hlink"/>
                </a:solidFill>
                <a:latin typeface="Work Sans"/>
                <a:ea typeface="Work Sans"/>
                <a:cs typeface="Work Sans"/>
                <a:sym typeface="Work Sans"/>
                <a:hlinkClick r:id="rId11"/>
              </a:rPr>
              <a:t>https://medicine.wustl.edu/news/among-covid-19-survivors-an-increased-risk-of-death-serious-illness/</a:t>
            </a:r>
            <a:r>
              <a:rPr lang="en-US" sz="1800" dirty="0">
                <a:latin typeface="Work Sans"/>
                <a:ea typeface="Work Sans"/>
                <a:cs typeface="Work Sans"/>
                <a:sym typeface="Work Sans"/>
              </a:rPr>
              <a:t> </a:t>
            </a:r>
          </a:p>
        </p:txBody>
      </p:sp>
      <p:sp>
        <p:nvSpPr>
          <p:cNvPr id="25" name="Rectangle 10">
            <a:extLst>
              <a:ext uri="{FF2B5EF4-FFF2-40B4-BE49-F238E27FC236}">
                <a16:creationId xmlns:a16="http://schemas.microsoft.com/office/drawing/2014/main" id="{D8843219-75A1-DB4C-955D-A51A3766022B}"/>
              </a:ext>
            </a:extLst>
          </p:cNvPr>
          <p:cNvSpPr>
            <a:spLocks noChangeArrowheads="1"/>
          </p:cNvSpPr>
          <p:nvPr/>
        </p:nvSpPr>
        <p:spPr bwMode="auto">
          <a:xfrm>
            <a:off x="11357191" y="11672430"/>
            <a:ext cx="21140243" cy="609600"/>
          </a:xfrm>
          <a:prstGeom prst="rect">
            <a:avLst/>
          </a:prstGeom>
          <a:solidFill>
            <a:schemeClr val="accent6">
              <a:lumMod val="40000"/>
              <a:lumOff val="60000"/>
            </a:schemeClr>
          </a:solidFill>
          <a:ln w="12700">
            <a:noFill/>
            <a:miter lim="800000"/>
          </a:ln>
          <a:effectLst/>
        </p:spPr>
        <p:txBody>
          <a:bodyPr wrap="none" lIns="91417" tIns="0" rIns="91417" bIns="0" anchor="ctr" anchorCtr="0"/>
          <a:lstStyle>
            <a:defPPr>
              <a:defRPr kern="1200"/>
            </a:defPPr>
          </a:lstStyle>
          <a:p>
            <a:pPr algn="ctr" defTabSz="3135215">
              <a:defRPr/>
            </a:pPr>
            <a:r>
              <a:rPr lang="en-US" sz="2400" b="1" dirty="0">
                <a:solidFill>
                  <a:srgbClr val="FFFFFF"/>
                </a:solidFill>
                <a:latin typeface="Quattrocento" panose="02020802030000000404" pitchFamily="18" charset="0"/>
              </a:rPr>
              <a:t>Treatment</a:t>
            </a:r>
          </a:p>
        </p:txBody>
      </p:sp>
      <p:sp>
        <p:nvSpPr>
          <p:cNvPr id="27" name="TextBox 19">
            <a:extLst>
              <a:ext uri="{FF2B5EF4-FFF2-40B4-BE49-F238E27FC236}">
                <a16:creationId xmlns:a16="http://schemas.microsoft.com/office/drawing/2014/main" id="{3569C784-A4F5-4C4B-98EE-6E0B93163760}"/>
              </a:ext>
            </a:extLst>
          </p:cNvPr>
          <p:cNvSpPr txBox="1">
            <a:spLocks noChangeArrowheads="1"/>
          </p:cNvSpPr>
          <p:nvPr/>
        </p:nvSpPr>
        <p:spPr bwMode="auto">
          <a:xfrm>
            <a:off x="11357192" y="12282030"/>
            <a:ext cx="21140242" cy="648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US" dirty="0">
                <a:solidFill>
                  <a:schemeClr val="tx2"/>
                </a:solidFill>
                <a:latin typeface="Quattrocento Sans" panose="020B0502050000020003" pitchFamily="34" charset="0"/>
                <a:cs typeface="Arial" pitchFamily="34" charset="0"/>
              </a:rPr>
              <a:t>Treatment for cognitive deficits associated with PASC consists of strategy learning first.</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u="sng" dirty="0">
                <a:solidFill>
                  <a:schemeClr val="tx2"/>
                </a:solidFill>
                <a:latin typeface="Quattrocento Sans" panose="020B0502050000020003" pitchFamily="34" charset="0"/>
                <a:cs typeface="Arial" pitchFamily="34" charset="0"/>
              </a:rPr>
              <a:t>Spoon Theory</a:t>
            </a:r>
            <a:r>
              <a:rPr lang="en-US" dirty="0">
                <a:solidFill>
                  <a:schemeClr val="tx2"/>
                </a:solidFill>
                <a:latin typeface="Quattrocento Sans" panose="020B0502050000020003" pitchFamily="34" charset="0"/>
                <a:cs typeface="Arial" pitchFamily="34" charset="0"/>
              </a:rPr>
              <a:t>: This is a theory that teaches patients to quantify their fatigue by giving fatiguing activities (activities that deplete spoons) a scaled number of spoons. Conversely, the patient also identifies activities that will replenish spoons, and assigns a scaled number to these as well. </a:t>
            </a:r>
          </a:p>
          <a:p>
            <a:pPr algn="just">
              <a:lnSpc>
                <a:spcPct val="110000"/>
              </a:lnSpc>
            </a:pPr>
            <a:r>
              <a:rPr lang="en-US" u="sng" dirty="0">
                <a:solidFill>
                  <a:schemeClr val="tx2"/>
                </a:solidFill>
                <a:latin typeface="Quattrocento Sans" panose="020B0502050000020003" pitchFamily="34" charset="0"/>
                <a:cs typeface="Arial" pitchFamily="34" charset="0"/>
              </a:rPr>
              <a:t>Pacing</a:t>
            </a:r>
            <a:r>
              <a:rPr lang="en-US" dirty="0">
                <a:solidFill>
                  <a:schemeClr val="tx2"/>
                </a:solidFill>
                <a:latin typeface="Quattrocento Sans" panose="020B0502050000020003" pitchFamily="34" charset="0"/>
                <a:cs typeface="Arial" pitchFamily="34" charset="0"/>
              </a:rPr>
              <a:t>: Once a patient has obtained an understanding of how fatiguing their daily activities are, they can begin to plan out their days and weeks based on how fatigued they may become. A goal number of spoons is set to be maintained, and the patient must use their knowledge to “budget” their energy, therefore increasing their cognitive endurance.</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dirty="0">
                <a:solidFill>
                  <a:schemeClr val="tx2"/>
                </a:solidFill>
                <a:latin typeface="Quattrocento Sans" panose="020B0502050000020003" pitchFamily="34" charset="0"/>
                <a:cs typeface="Arial" pitchFamily="34" charset="0"/>
              </a:rPr>
              <a:t>Following the foundational knowledge of managing fatigue through pacing, a patient may learn some additional strategies for memory, attention, active listening, processing information, learning/encoding information, or any other deficits prevalent to them. </a:t>
            </a:r>
          </a:p>
          <a:p>
            <a:pPr algn="just">
              <a:lnSpc>
                <a:spcPct val="110000"/>
              </a:lnSpc>
            </a:pPr>
            <a:r>
              <a:rPr lang="en-US" dirty="0">
                <a:solidFill>
                  <a:schemeClr val="tx2"/>
                </a:solidFill>
                <a:latin typeface="Quattrocento Sans" panose="020B0502050000020003" pitchFamily="34" charset="0"/>
                <a:cs typeface="Arial" pitchFamily="34" charset="0"/>
              </a:rPr>
              <a:t>A speech pathologist may focus on both </a:t>
            </a:r>
            <a:r>
              <a:rPr lang="en-US" u="sng" dirty="0">
                <a:solidFill>
                  <a:schemeClr val="tx2"/>
                </a:solidFill>
                <a:latin typeface="Quattrocento Sans" panose="020B0502050000020003" pitchFamily="34" charset="0"/>
                <a:cs typeface="Arial" pitchFamily="34" charset="0"/>
              </a:rPr>
              <a:t>external</a:t>
            </a:r>
            <a:r>
              <a:rPr lang="en-US" dirty="0">
                <a:solidFill>
                  <a:schemeClr val="tx2"/>
                </a:solidFill>
                <a:latin typeface="Quattrocento Sans" panose="020B0502050000020003" pitchFamily="34" charset="0"/>
                <a:cs typeface="Arial" pitchFamily="34" charset="0"/>
              </a:rPr>
              <a:t> (using things in your environment- post-it notes, reminders) and </a:t>
            </a:r>
            <a:r>
              <a:rPr lang="en-US" u="sng" dirty="0">
                <a:solidFill>
                  <a:schemeClr val="tx2"/>
                </a:solidFill>
                <a:latin typeface="Quattrocento Sans" panose="020B0502050000020003" pitchFamily="34" charset="0"/>
                <a:cs typeface="Arial" pitchFamily="34" charset="0"/>
              </a:rPr>
              <a:t>internal</a:t>
            </a:r>
            <a:r>
              <a:rPr lang="en-US" dirty="0">
                <a:solidFill>
                  <a:schemeClr val="tx2"/>
                </a:solidFill>
                <a:latin typeface="Quattrocento Sans" panose="020B0502050000020003" pitchFamily="34" charset="0"/>
                <a:cs typeface="Arial" pitchFamily="34" charset="0"/>
              </a:rPr>
              <a:t> strategies (using your mind- repetition, rehearsal) as compensatory means to aid in ADLs, IADLs, and work/school activities. </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dirty="0">
                <a:solidFill>
                  <a:schemeClr val="tx2"/>
                </a:solidFill>
                <a:latin typeface="Quattrocento Sans" panose="020B0502050000020003" pitchFamily="34" charset="0"/>
                <a:cs typeface="Arial" pitchFamily="34" charset="0"/>
              </a:rPr>
              <a:t>At this point, cognitive therapy moves toward combining the use of fatigue management, pacing, and any other strategies learned  to complete more structured tasks. These are different for every client, and depend on their prior level of functioning, as well as the patient’s personal goals, whether it be return to work, school, or to become more independent with daily activities again. </a:t>
            </a:r>
          </a:p>
          <a:p>
            <a:pPr algn="just">
              <a:lnSpc>
                <a:spcPct val="110000"/>
              </a:lnSpc>
            </a:pPr>
            <a:endParaRPr lang="en-US" dirty="0">
              <a:solidFill>
                <a:schemeClr val="tx2"/>
              </a:solidFill>
              <a:latin typeface="Quattrocento Sans" panose="020B0502050000020003" pitchFamily="34" charset="0"/>
              <a:cs typeface="Arial" pitchFamily="34" charset="0"/>
            </a:endParaRPr>
          </a:p>
          <a:p>
            <a:pPr algn="just">
              <a:lnSpc>
                <a:spcPct val="110000"/>
              </a:lnSpc>
            </a:pPr>
            <a:r>
              <a:rPr lang="en-US" dirty="0">
                <a:solidFill>
                  <a:schemeClr val="tx2"/>
                </a:solidFill>
                <a:latin typeface="Quattrocento Sans" panose="020B0502050000020003" pitchFamily="34" charset="0"/>
                <a:cs typeface="Arial" pitchFamily="34" charset="0"/>
              </a:rPr>
              <a:t>Some examples of structured memory tasks include resume building, monthly planning, developing shopping lists, completing work tasks such as email writing or project completion, or delayed recall of relevant information, such as upcoming appointment dates. These activities are often completed with attempt to decrease the number of breaks needed, in order to increase cognitive endurance</a:t>
            </a:r>
          </a:p>
        </p:txBody>
      </p:sp>
      <p:pic>
        <p:nvPicPr>
          <p:cNvPr id="2" name="Online Media 1" descr="Research Poster Audio.m4a">
            <a:hlinkClick r:id="" action="ppaction://media"/>
            <a:extLst>
              <a:ext uri="{FF2B5EF4-FFF2-40B4-BE49-F238E27FC236}">
                <a16:creationId xmlns:a16="http://schemas.microsoft.com/office/drawing/2014/main" id="{E034BA1E-7516-674C-BD3F-125D9959B94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071456" y="3372722"/>
            <a:ext cx="1148030" cy="1148030"/>
          </a:xfrm>
          <a:prstGeom prst="rect">
            <a:avLst/>
          </a:prstGeom>
          <a:ln>
            <a:solidFill>
              <a:schemeClr val="tx1"/>
            </a:solidFill>
          </a:ln>
        </p:spPr>
      </p:pic>
    </p:spTree>
    <p:extLst>
      <p:ext uri="{BB962C8B-B14F-4D97-AF65-F5344CB8AC3E}">
        <p14:creationId xmlns:p14="http://schemas.microsoft.com/office/powerpoint/2010/main" val="4038871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3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concludingcider|08-2022"/>
</p:tagLst>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3708</TotalTime>
  <Words>1951</Words>
  <Application>Microsoft Macintosh PowerPoint</Application>
  <PresentationFormat>Custom</PresentationFormat>
  <Paragraphs>61</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Quattrocento</vt:lpstr>
      <vt:lpstr>Calibri</vt:lpstr>
      <vt:lpstr>Arial</vt:lpstr>
      <vt:lpstr>Quattrocento Sans</vt:lpstr>
      <vt:lpstr>Work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Kelcie Spreng</cp:lastModifiedBy>
  <cp:revision>43</cp:revision>
  <cp:lastPrinted>2011-01-21T18:13:44Z</cp:lastPrinted>
  <dcterms:modified xsi:type="dcterms:W3CDTF">2023-04-10T21:08:57Z</dcterms:modified>
  <cp:category>science research poster</cp:category>
</cp:coreProperties>
</file>