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63" r:id="rId2"/>
  </p:sldIdLst>
  <p:sldSz cx="36576000" cy="29260800"/>
  <p:notesSz cx="6888163" cy="10020300"/>
  <p:defaultTextStyle>
    <a:defPPr>
      <a:defRPr lang="en-US"/>
    </a:defPPr>
    <a:lvl1pPr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1pPr>
    <a:lvl2pPr marL="390525" indent="66675"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2pPr>
    <a:lvl3pPr marL="782638" indent="131763"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3pPr>
    <a:lvl4pPr marL="1174750" indent="19685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4pPr>
    <a:lvl5pPr marL="1566863" indent="261938"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7749">
          <p15:clr>
            <a:srgbClr val="A4A3A4"/>
          </p15:clr>
        </p15:guide>
        <p15:guide id="2" orient="horz" pos="5006">
          <p15:clr>
            <a:srgbClr val="A4A3A4"/>
          </p15:clr>
        </p15:guide>
        <p15:guide id="3" orient="horz" pos="3140">
          <p15:clr>
            <a:srgbClr val="A4A3A4"/>
          </p15:clr>
        </p15:guide>
        <p15:guide id="4" orient="horz" pos="5552">
          <p15:clr>
            <a:srgbClr val="A4A3A4"/>
          </p15:clr>
        </p15:guide>
        <p15:guide id="5" pos="600">
          <p15:clr>
            <a:srgbClr val="A4A3A4"/>
          </p15:clr>
        </p15:guide>
        <p15:guide id="6" pos="5760">
          <p15:clr>
            <a:srgbClr val="A4A3A4"/>
          </p15:clr>
        </p15:guide>
        <p15:guide id="7" pos="6160">
          <p15:clr>
            <a:srgbClr val="A4A3A4"/>
          </p15:clr>
        </p15:guide>
        <p15:guide id="8" pos="11320">
          <p15:clr>
            <a:srgbClr val="A4A3A4"/>
          </p15:clr>
        </p15:guide>
        <p15:guide id="9" pos="11720">
          <p15:clr>
            <a:srgbClr val="A4A3A4"/>
          </p15:clr>
        </p15:guide>
        <p15:guide id="10" pos="16880">
          <p15:clr>
            <a:srgbClr val="A4A3A4"/>
          </p15:clr>
        </p15:guide>
        <p15:guide id="11" pos="17280">
          <p15:clr>
            <a:srgbClr val="A4A3A4"/>
          </p15:clr>
        </p15:guide>
        <p15:guide id="12" pos="224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33CCFF"/>
    <a:srgbClr val="003399"/>
    <a:srgbClr val="FF33CC"/>
    <a:srgbClr val="008000"/>
    <a:srgbClr val="FF6600"/>
    <a:srgbClr val="9933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85814" autoAdjust="0"/>
  </p:normalViewPr>
  <p:slideViewPr>
    <p:cSldViewPr>
      <p:cViewPr varScale="1">
        <p:scale>
          <a:sx n="29" d="100"/>
          <a:sy n="29" d="100"/>
        </p:scale>
        <p:origin x="2536" y="280"/>
      </p:cViewPr>
      <p:guideLst>
        <p:guide orient="horz" pos="17749"/>
        <p:guide orient="horz" pos="5006"/>
        <p:guide orient="horz" pos="3140"/>
        <p:guide orient="horz" pos="5552"/>
        <p:guide pos="600"/>
        <p:guide pos="5760"/>
        <p:guide pos="6160"/>
        <p:guide pos="11320"/>
        <p:guide pos="11720"/>
        <p:guide pos="16880"/>
        <p:guide pos="17280"/>
        <p:guide pos="22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4975" cy="5254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defTabSz="896938">
              <a:defRPr sz="1200"/>
            </a:lvl1pPr>
          </a:lstStyle>
          <a:p>
            <a:pPr>
              <a:defRPr/>
            </a:pPr>
            <a:endParaRPr lang="en-AU"/>
          </a:p>
        </p:txBody>
      </p:sp>
      <p:sp>
        <p:nvSpPr>
          <p:cNvPr id="4099" name="Rectangle 3"/>
          <p:cNvSpPr>
            <a:spLocks noGrp="1" noChangeArrowheads="1"/>
          </p:cNvSpPr>
          <p:nvPr>
            <p:ph type="dt" sz="quarter" idx="1"/>
          </p:nvPr>
        </p:nvSpPr>
        <p:spPr bwMode="auto">
          <a:xfrm>
            <a:off x="3867150" y="0"/>
            <a:ext cx="3048000" cy="5254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algn="r" defTabSz="896938">
              <a:defRPr sz="1200"/>
            </a:lvl1pPr>
          </a:lstStyle>
          <a:p>
            <a:pPr>
              <a:defRPr/>
            </a:pPr>
            <a:endParaRPr lang="en-AU"/>
          </a:p>
        </p:txBody>
      </p:sp>
      <p:sp>
        <p:nvSpPr>
          <p:cNvPr id="4100" name="Rectangle 4"/>
          <p:cNvSpPr>
            <a:spLocks noGrp="1" noChangeArrowheads="1"/>
          </p:cNvSpPr>
          <p:nvPr>
            <p:ph type="ftr" sz="quarter" idx="2"/>
          </p:nvPr>
        </p:nvSpPr>
        <p:spPr bwMode="auto">
          <a:xfrm>
            <a:off x="0" y="9520238"/>
            <a:ext cx="2974975" cy="52387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defTabSz="896938">
              <a:defRPr sz="1200"/>
            </a:lvl1pPr>
          </a:lstStyle>
          <a:p>
            <a:pPr>
              <a:defRPr/>
            </a:pPr>
            <a:endParaRPr lang="en-AU"/>
          </a:p>
        </p:txBody>
      </p:sp>
      <p:sp>
        <p:nvSpPr>
          <p:cNvPr id="4101" name="Rectangle 5"/>
          <p:cNvSpPr>
            <a:spLocks noGrp="1" noChangeArrowheads="1"/>
          </p:cNvSpPr>
          <p:nvPr>
            <p:ph type="sldNum" sz="quarter" idx="3"/>
          </p:nvPr>
        </p:nvSpPr>
        <p:spPr bwMode="auto">
          <a:xfrm>
            <a:off x="3867150" y="9520238"/>
            <a:ext cx="3048000" cy="52387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algn="r" defTabSz="896938">
              <a:defRPr sz="1200"/>
            </a:lvl1pPr>
          </a:lstStyle>
          <a:p>
            <a:pPr>
              <a:defRPr/>
            </a:pPr>
            <a:fld id="{E07B4B96-1552-4EB3-9600-C714D3545ECB}" type="slidenum">
              <a:rPr lang="en-AU" altLang="en-US"/>
              <a:pPr>
                <a:defRPr/>
              </a:pPr>
              <a:t>‹#›</a:t>
            </a:fld>
            <a:endParaRPr lang="en-AU"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4975" cy="5254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defTabSz="896938">
              <a:defRPr sz="1200"/>
            </a:lvl1pPr>
          </a:lstStyle>
          <a:p>
            <a:pPr>
              <a:defRPr/>
            </a:pPr>
            <a:endParaRPr lang="en-AU"/>
          </a:p>
        </p:txBody>
      </p:sp>
      <p:sp>
        <p:nvSpPr>
          <p:cNvPr id="3075" name="Rectangle 3"/>
          <p:cNvSpPr>
            <a:spLocks noGrp="1" noChangeArrowheads="1"/>
          </p:cNvSpPr>
          <p:nvPr>
            <p:ph type="dt" idx="1"/>
          </p:nvPr>
        </p:nvSpPr>
        <p:spPr bwMode="auto">
          <a:xfrm>
            <a:off x="3867150" y="0"/>
            <a:ext cx="3048000" cy="5254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algn="r" defTabSz="896938">
              <a:defRPr sz="1200"/>
            </a:lvl1pPr>
          </a:lstStyle>
          <a:p>
            <a:pPr>
              <a:defRPr/>
            </a:pPr>
            <a:endParaRPr lang="en-AU"/>
          </a:p>
        </p:txBody>
      </p:sp>
      <p:sp>
        <p:nvSpPr>
          <p:cNvPr id="2052" name="Rectangle 4"/>
          <p:cNvSpPr>
            <a:spLocks noGrp="1" noRot="1" noChangeAspect="1" noChangeArrowheads="1" noTextEdit="1"/>
          </p:cNvSpPr>
          <p:nvPr>
            <p:ph type="sldImg" idx="2"/>
          </p:nvPr>
        </p:nvSpPr>
        <p:spPr bwMode="auto">
          <a:xfrm>
            <a:off x="1079500" y="749300"/>
            <a:ext cx="4686300" cy="37480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892175" y="4797425"/>
            <a:ext cx="5056188" cy="4497388"/>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p:cNvSpPr>
            <a:spLocks noGrp="1" noChangeArrowheads="1"/>
          </p:cNvSpPr>
          <p:nvPr>
            <p:ph type="ftr" sz="quarter" idx="4"/>
          </p:nvPr>
        </p:nvSpPr>
        <p:spPr bwMode="auto">
          <a:xfrm>
            <a:off x="0" y="9520238"/>
            <a:ext cx="2974975" cy="52387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defTabSz="896938">
              <a:defRPr sz="1200"/>
            </a:lvl1pPr>
          </a:lstStyle>
          <a:p>
            <a:pPr>
              <a:defRPr/>
            </a:pPr>
            <a:endParaRPr lang="en-AU"/>
          </a:p>
        </p:txBody>
      </p:sp>
      <p:sp>
        <p:nvSpPr>
          <p:cNvPr id="3079" name="Rectangle 7"/>
          <p:cNvSpPr>
            <a:spLocks noGrp="1" noChangeArrowheads="1"/>
          </p:cNvSpPr>
          <p:nvPr>
            <p:ph type="sldNum" sz="quarter" idx="5"/>
          </p:nvPr>
        </p:nvSpPr>
        <p:spPr bwMode="auto">
          <a:xfrm>
            <a:off x="3867150" y="9520238"/>
            <a:ext cx="3048000" cy="52387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algn="r" defTabSz="896938">
              <a:defRPr sz="1200"/>
            </a:lvl1pPr>
          </a:lstStyle>
          <a:p>
            <a:pPr>
              <a:defRPr/>
            </a:pPr>
            <a:fld id="{7EE9621A-F273-4CEC-A078-18D9DDE98BDC}"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Times New Roman" pitchFamily="18" charset="0"/>
        <a:ea typeface="+mn-ea"/>
        <a:cs typeface="+mn-cs"/>
      </a:defRPr>
    </a:lvl1pPr>
    <a:lvl2pPr marL="390525" algn="l" rtl="0" eaLnBrk="0" fontAlgn="base" hangingPunct="0">
      <a:spcBef>
        <a:spcPct val="30000"/>
      </a:spcBef>
      <a:spcAft>
        <a:spcPct val="0"/>
      </a:spcAft>
      <a:defRPr sz="1000" kern="1200">
        <a:solidFill>
          <a:schemeClr val="tx1"/>
        </a:solidFill>
        <a:latin typeface="Times New Roman" pitchFamily="18" charset="0"/>
        <a:ea typeface="+mn-ea"/>
        <a:cs typeface="+mn-cs"/>
      </a:defRPr>
    </a:lvl2pPr>
    <a:lvl3pPr marL="782638" algn="l" rtl="0" eaLnBrk="0" fontAlgn="base" hangingPunct="0">
      <a:spcBef>
        <a:spcPct val="30000"/>
      </a:spcBef>
      <a:spcAft>
        <a:spcPct val="0"/>
      </a:spcAft>
      <a:defRPr sz="1000" kern="1200">
        <a:solidFill>
          <a:schemeClr val="tx1"/>
        </a:solidFill>
        <a:latin typeface="Times New Roman" pitchFamily="18" charset="0"/>
        <a:ea typeface="+mn-ea"/>
        <a:cs typeface="+mn-cs"/>
      </a:defRPr>
    </a:lvl3pPr>
    <a:lvl4pPr marL="1174750" algn="l" rtl="0" eaLnBrk="0" fontAlgn="base" hangingPunct="0">
      <a:spcBef>
        <a:spcPct val="30000"/>
      </a:spcBef>
      <a:spcAft>
        <a:spcPct val="0"/>
      </a:spcAft>
      <a:defRPr sz="1000" kern="1200">
        <a:solidFill>
          <a:schemeClr val="tx1"/>
        </a:solidFill>
        <a:latin typeface="Times New Roman" pitchFamily="18" charset="0"/>
        <a:ea typeface="+mn-ea"/>
        <a:cs typeface="+mn-cs"/>
      </a:defRPr>
    </a:lvl4pPr>
    <a:lvl5pPr marL="1566863" algn="l" rtl="0" eaLnBrk="0" fontAlgn="base" hangingPunct="0">
      <a:spcBef>
        <a:spcPct val="30000"/>
      </a:spcBef>
      <a:spcAft>
        <a:spcPct val="0"/>
      </a:spcAft>
      <a:defRPr sz="1000" kern="1200">
        <a:solidFill>
          <a:schemeClr val="tx1"/>
        </a:solidFill>
        <a:latin typeface="Times New Roman" pitchFamily="18" charset="0"/>
        <a:ea typeface="+mn-ea"/>
        <a:cs typeface="+mn-cs"/>
      </a:defRPr>
    </a:lvl5pPr>
    <a:lvl6pPr marL="1959331" algn="l" defTabSz="783732" rtl="0" eaLnBrk="1" latinLnBrk="0" hangingPunct="1">
      <a:defRPr sz="1029" kern="1200">
        <a:solidFill>
          <a:schemeClr val="tx1"/>
        </a:solidFill>
        <a:latin typeface="+mn-lt"/>
        <a:ea typeface="+mn-ea"/>
        <a:cs typeface="+mn-cs"/>
      </a:defRPr>
    </a:lvl6pPr>
    <a:lvl7pPr marL="2351197" algn="l" defTabSz="783732" rtl="0" eaLnBrk="1" latinLnBrk="0" hangingPunct="1">
      <a:defRPr sz="1029" kern="1200">
        <a:solidFill>
          <a:schemeClr val="tx1"/>
        </a:solidFill>
        <a:latin typeface="+mn-lt"/>
        <a:ea typeface="+mn-ea"/>
        <a:cs typeface="+mn-cs"/>
      </a:defRPr>
    </a:lvl7pPr>
    <a:lvl8pPr marL="2743063" algn="l" defTabSz="783732" rtl="0" eaLnBrk="1" latinLnBrk="0" hangingPunct="1">
      <a:defRPr sz="1029" kern="1200">
        <a:solidFill>
          <a:schemeClr val="tx1"/>
        </a:solidFill>
        <a:latin typeface="+mn-lt"/>
        <a:ea typeface="+mn-ea"/>
        <a:cs typeface="+mn-cs"/>
      </a:defRPr>
    </a:lvl8pPr>
    <a:lvl9pPr marL="3134929" algn="l" defTabSz="783732" rtl="0" eaLnBrk="1" latinLnBrk="0" hangingPunct="1">
      <a:defRPr sz="102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029" b="1" u="sng" dirty="0"/>
              <a:t>Directions: </a:t>
            </a:r>
          </a:p>
          <a:p>
            <a:pPr>
              <a:defRPr/>
            </a:pPr>
            <a:endParaRPr lang="en-US" altLang="en-US" sz="1029" dirty="0"/>
          </a:p>
          <a:p>
            <a:pPr>
              <a:defRPr/>
            </a:pPr>
            <a:r>
              <a:rPr lang="en-US" altLang="en-US" sz="1029" dirty="0"/>
              <a:t>Delete the text and fill in your information using the template. Section headings should remain the same. Some text is provided in black to use as an example. Most of your information will come from your research proposal – but you should avoid copy and pasting directly from that assignment. See scoring rubric file for more information on what should go in each section.</a:t>
            </a:r>
          </a:p>
          <a:p>
            <a:pPr>
              <a:defRPr/>
            </a:pPr>
            <a:endParaRPr lang="en-US" altLang="en-US" sz="1029" dirty="0"/>
          </a:p>
          <a:p>
            <a:pPr>
              <a:defRPr/>
            </a:pPr>
            <a:r>
              <a:rPr lang="en-US" altLang="en-US" sz="1029" dirty="0"/>
              <a:t>You are allowed to move components of this template (make sections bigger/smaller, change text size [minimum 24pt], change colors), but be sure any changes you make keeps the formatting clear and easy to read. </a:t>
            </a:r>
          </a:p>
          <a:p>
            <a:pPr>
              <a:defRPr/>
            </a:pPr>
            <a:endParaRPr lang="en-US" altLang="en-US" sz="1029" dirty="0"/>
          </a:p>
          <a:p>
            <a:pPr>
              <a:defRPr/>
            </a:pPr>
            <a:r>
              <a:rPr lang="en-US" altLang="en-US" sz="1029" dirty="0"/>
              <a:t>After you have completed your poster, save it as a .</a:t>
            </a:r>
            <a:r>
              <a:rPr lang="en-US" altLang="en-US" sz="1029" b="1" dirty="0"/>
              <a:t>pdf</a:t>
            </a:r>
            <a:r>
              <a:rPr lang="en-US" altLang="en-US" sz="1029" dirty="0"/>
              <a:t> file and upload it to </a:t>
            </a:r>
            <a:r>
              <a:rPr lang="en-US" altLang="en-US" sz="1029" dirty="0" err="1"/>
              <a:t>eCampus</a:t>
            </a:r>
            <a:r>
              <a:rPr lang="en-US" altLang="en-US" sz="1029" dirty="0"/>
              <a:t>.</a:t>
            </a:r>
            <a:endParaRPr lang="en-US" sz="1029" dirty="0">
              <a:solidFill>
                <a:srgbClr val="C00000"/>
              </a:solidFill>
            </a:endParaRPr>
          </a:p>
          <a:p>
            <a:pPr>
              <a:defRPr/>
            </a:pPr>
            <a:endParaRPr lang="en-US" altLang="en-US" sz="1029" dirty="0"/>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defRPr sz="2000">
                <a:solidFill>
                  <a:schemeClr val="tx1"/>
                </a:solidFill>
                <a:latin typeface="Times New Roman" panose="02020603050405020304" pitchFamily="18" charset="0"/>
              </a:defRPr>
            </a:lvl1pPr>
            <a:lvl2pPr marL="742950" indent="-285750" defTabSz="896938">
              <a:defRPr sz="2000">
                <a:solidFill>
                  <a:schemeClr val="tx1"/>
                </a:solidFill>
                <a:latin typeface="Times New Roman" panose="02020603050405020304" pitchFamily="18" charset="0"/>
              </a:defRPr>
            </a:lvl2pPr>
            <a:lvl3pPr marL="1143000" indent="-228600" defTabSz="896938">
              <a:defRPr sz="2000">
                <a:solidFill>
                  <a:schemeClr val="tx1"/>
                </a:solidFill>
                <a:latin typeface="Times New Roman" panose="02020603050405020304" pitchFamily="18" charset="0"/>
              </a:defRPr>
            </a:lvl3pPr>
            <a:lvl4pPr marL="1600200" indent="-228600" defTabSz="896938">
              <a:defRPr sz="2000">
                <a:solidFill>
                  <a:schemeClr val="tx1"/>
                </a:solidFill>
                <a:latin typeface="Times New Roman" panose="02020603050405020304" pitchFamily="18" charset="0"/>
              </a:defRPr>
            </a:lvl4pPr>
            <a:lvl5pPr marL="2057400" indent="-228600" defTabSz="896938">
              <a:defRPr sz="20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000">
                <a:solidFill>
                  <a:schemeClr val="tx1"/>
                </a:solidFill>
                <a:latin typeface="Times New Roman" panose="02020603050405020304" pitchFamily="18" charset="0"/>
              </a:defRPr>
            </a:lvl9pPr>
          </a:lstStyle>
          <a:p>
            <a:fld id="{E4FF8A1C-63CE-42A1-BB23-D14A4F799A9A}" type="slidenum">
              <a:rPr lang="en-AU" altLang="en-US" sz="1200" smtClean="0"/>
              <a:pPr/>
              <a:t>1</a:t>
            </a:fld>
            <a:endParaRPr lang="en-AU"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729" y="9089815"/>
            <a:ext cx="31088542" cy="6272106"/>
          </a:xfrm>
        </p:spPr>
        <p:txBody>
          <a:bodyPr/>
          <a:lstStyle/>
          <a:p>
            <a:r>
              <a:rPr lang="en-US"/>
              <a:t>Click to edit Master title style</a:t>
            </a:r>
          </a:p>
        </p:txBody>
      </p:sp>
      <p:sp>
        <p:nvSpPr>
          <p:cNvPr id="3" name="Subtitle 2"/>
          <p:cNvSpPr>
            <a:spLocks noGrp="1"/>
          </p:cNvSpPr>
          <p:nvPr>
            <p:ph type="subTitle" idx="1"/>
          </p:nvPr>
        </p:nvSpPr>
        <p:spPr>
          <a:xfrm>
            <a:off x="5486136" y="16581120"/>
            <a:ext cx="25603729" cy="747776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C41B5B-F308-4CC7-B7DD-648312508E53}" type="slidenum">
              <a:rPr lang="en-US" altLang="en-US"/>
              <a:pPr>
                <a:defRPr/>
              </a:pPr>
              <a:t>‹#›</a:t>
            </a:fld>
            <a:endParaRPr lang="en-US" altLang="en-US"/>
          </a:p>
        </p:txBody>
      </p:sp>
    </p:spTree>
    <p:extLst>
      <p:ext uri="{BB962C8B-B14F-4D97-AF65-F5344CB8AC3E}">
        <p14:creationId xmlns:p14="http://schemas.microsoft.com/office/powerpoint/2010/main" val="3547795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DCB9E1-7990-410A-99AF-6E249A407E35}" type="slidenum">
              <a:rPr lang="en-US" altLang="en-US"/>
              <a:pPr>
                <a:defRPr/>
              </a:pPr>
              <a:t>‹#›</a:t>
            </a:fld>
            <a:endParaRPr lang="en-US" altLang="en-US"/>
          </a:p>
        </p:txBody>
      </p:sp>
    </p:spTree>
    <p:extLst>
      <p:ext uri="{BB962C8B-B14F-4D97-AF65-F5344CB8AC3E}">
        <p14:creationId xmlns:p14="http://schemas.microsoft.com/office/powerpoint/2010/main" val="3253741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060136" y="2600960"/>
            <a:ext cx="7772135" cy="2340864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43729" y="2600960"/>
            <a:ext cx="23189407" cy="234086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E68A32-A00F-4003-A5C8-18599994DBC6}" type="slidenum">
              <a:rPr lang="en-US" altLang="en-US"/>
              <a:pPr>
                <a:defRPr/>
              </a:pPr>
              <a:t>‹#›</a:t>
            </a:fld>
            <a:endParaRPr lang="en-US" altLang="en-US"/>
          </a:p>
        </p:txBody>
      </p:sp>
    </p:spTree>
    <p:extLst>
      <p:ext uri="{BB962C8B-B14F-4D97-AF65-F5344CB8AC3E}">
        <p14:creationId xmlns:p14="http://schemas.microsoft.com/office/powerpoint/2010/main" val="2365015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416BE6-23FC-4742-9A46-6ECC6B3E8FF8}" type="slidenum">
              <a:rPr lang="en-US" altLang="en-US"/>
              <a:pPr>
                <a:defRPr/>
              </a:pPr>
              <a:t>‹#›</a:t>
            </a:fld>
            <a:endParaRPr lang="en-US" altLang="en-US"/>
          </a:p>
        </p:txBody>
      </p:sp>
    </p:spTree>
    <p:extLst>
      <p:ext uri="{BB962C8B-B14F-4D97-AF65-F5344CB8AC3E}">
        <p14:creationId xmlns:p14="http://schemas.microsoft.com/office/powerpoint/2010/main" val="198331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0" y="18802774"/>
            <a:ext cx="31089865" cy="5811521"/>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889250" y="12402727"/>
            <a:ext cx="31089865" cy="640004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4A61BD-F13B-4394-8960-7DFC5959FDE5}" type="slidenum">
              <a:rPr lang="en-US" altLang="en-US"/>
              <a:pPr>
                <a:defRPr/>
              </a:pPr>
              <a:t>‹#›</a:t>
            </a:fld>
            <a:endParaRPr lang="en-US" altLang="en-US"/>
          </a:p>
        </p:txBody>
      </p:sp>
    </p:spTree>
    <p:extLst>
      <p:ext uri="{BB962C8B-B14F-4D97-AF65-F5344CB8AC3E}">
        <p14:creationId xmlns:p14="http://schemas.microsoft.com/office/powerpoint/2010/main" val="90209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3730" y="8453120"/>
            <a:ext cx="15480771" cy="17556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351501" y="8453120"/>
            <a:ext cx="15480771" cy="17556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BDB466-6DCE-4488-B53A-716C562AC6DE}" type="slidenum">
              <a:rPr lang="en-US" altLang="en-US"/>
              <a:pPr>
                <a:defRPr/>
              </a:pPr>
              <a:t>‹#›</a:t>
            </a:fld>
            <a:endParaRPr lang="en-US" altLang="en-US"/>
          </a:p>
        </p:txBody>
      </p:sp>
    </p:spTree>
    <p:extLst>
      <p:ext uri="{BB962C8B-B14F-4D97-AF65-F5344CB8AC3E}">
        <p14:creationId xmlns:p14="http://schemas.microsoft.com/office/powerpoint/2010/main" val="3631772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271" y="1172540"/>
            <a:ext cx="32919458" cy="4876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28271" y="6550566"/>
            <a:ext cx="16160750" cy="27289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828271" y="9279467"/>
            <a:ext cx="16160750" cy="1685957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80366" y="6550566"/>
            <a:ext cx="16167364" cy="27289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8580366" y="9279467"/>
            <a:ext cx="16167364" cy="1685957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B9667FA-C8D5-4762-BDDC-9F6B73417F39}" type="slidenum">
              <a:rPr lang="en-US" altLang="en-US"/>
              <a:pPr>
                <a:defRPr/>
              </a:pPr>
              <a:t>‹#›</a:t>
            </a:fld>
            <a:endParaRPr lang="en-US" altLang="en-US"/>
          </a:p>
        </p:txBody>
      </p:sp>
    </p:spTree>
    <p:extLst>
      <p:ext uri="{BB962C8B-B14F-4D97-AF65-F5344CB8AC3E}">
        <p14:creationId xmlns:p14="http://schemas.microsoft.com/office/powerpoint/2010/main" val="1343036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4978B58-7DB6-47F0-BAFF-C528BF7E54D8}" type="slidenum">
              <a:rPr lang="en-US" altLang="en-US"/>
              <a:pPr>
                <a:defRPr/>
              </a:pPr>
              <a:t>‹#›</a:t>
            </a:fld>
            <a:endParaRPr lang="en-US" altLang="en-US"/>
          </a:p>
        </p:txBody>
      </p:sp>
    </p:spTree>
    <p:extLst>
      <p:ext uri="{BB962C8B-B14F-4D97-AF65-F5344CB8AC3E}">
        <p14:creationId xmlns:p14="http://schemas.microsoft.com/office/powerpoint/2010/main" val="2817118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36876DC-31E8-46C6-947C-68E202DE4E8B}" type="slidenum">
              <a:rPr lang="en-US" altLang="en-US"/>
              <a:pPr>
                <a:defRPr/>
              </a:pPr>
              <a:t>‹#›</a:t>
            </a:fld>
            <a:endParaRPr lang="en-US" altLang="en-US"/>
          </a:p>
        </p:txBody>
      </p:sp>
    </p:spTree>
    <p:extLst>
      <p:ext uri="{BB962C8B-B14F-4D97-AF65-F5344CB8AC3E}">
        <p14:creationId xmlns:p14="http://schemas.microsoft.com/office/powerpoint/2010/main" val="788757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271" y="1165014"/>
            <a:ext cx="12033250" cy="495808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4300729" y="1165014"/>
            <a:ext cx="20447000" cy="249740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28271" y="6123094"/>
            <a:ext cx="12033250" cy="2001595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003CF9-ED36-4B2A-8F67-7CF150A4D1F8}" type="slidenum">
              <a:rPr lang="en-US" altLang="en-US"/>
              <a:pPr>
                <a:defRPr/>
              </a:pPr>
              <a:t>‹#›</a:t>
            </a:fld>
            <a:endParaRPr lang="en-US" altLang="en-US"/>
          </a:p>
        </p:txBody>
      </p:sp>
    </p:spTree>
    <p:extLst>
      <p:ext uri="{BB962C8B-B14F-4D97-AF65-F5344CB8AC3E}">
        <p14:creationId xmlns:p14="http://schemas.microsoft.com/office/powerpoint/2010/main" val="2278050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8887" y="20482561"/>
            <a:ext cx="21945864" cy="2418833"/>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7168887" y="2614508"/>
            <a:ext cx="21945864" cy="175564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7168887" y="22901394"/>
            <a:ext cx="21945864" cy="34333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6F8D72-288C-4BCF-BEBB-6AC8EF55B2C1}" type="slidenum">
              <a:rPr lang="en-US" altLang="en-US"/>
              <a:pPr>
                <a:defRPr/>
              </a:pPr>
              <a:t>‹#›</a:t>
            </a:fld>
            <a:endParaRPr lang="en-US" altLang="en-US"/>
          </a:p>
        </p:txBody>
      </p:sp>
    </p:spTree>
    <p:extLst>
      <p:ext uri="{BB962C8B-B14F-4D97-AF65-F5344CB8AC3E}">
        <p14:creationId xmlns:p14="http://schemas.microsoft.com/office/powerpoint/2010/main" val="2491724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3200" y="2600325"/>
            <a:ext cx="3108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26714" tIns="213357" rIns="426714" bIns="213357"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2743200" y="8451850"/>
            <a:ext cx="31089600" cy="175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26714" tIns="213357" rIns="426714" bIns="21335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2743200" y="26660475"/>
            <a:ext cx="7620000" cy="1949450"/>
          </a:xfrm>
          <a:prstGeom prst="rect">
            <a:avLst/>
          </a:prstGeom>
          <a:noFill/>
          <a:ln w="9525">
            <a:noFill/>
            <a:miter lim="800000"/>
            <a:headEnd/>
            <a:tailEnd/>
          </a:ln>
          <a:effectLst/>
        </p:spPr>
        <p:txBody>
          <a:bodyPr vert="horz" wrap="square" lIns="426714" tIns="213357" rIns="426714" bIns="213357" numCol="1" anchor="t" anchorCtr="0" compatLnSpc="1">
            <a:prstTxWarp prst="textNoShape">
              <a:avLst/>
            </a:prstTxWarp>
          </a:bodyPr>
          <a:lstStyle>
            <a:lvl1pPr>
              <a:defRPr sz="6500"/>
            </a:lvl1pPr>
          </a:lstStyle>
          <a:p>
            <a:pPr>
              <a:defRPr/>
            </a:pPr>
            <a:endParaRPr lang="en-US"/>
          </a:p>
        </p:txBody>
      </p:sp>
      <p:sp>
        <p:nvSpPr>
          <p:cNvPr id="1029" name="Rectangle 5"/>
          <p:cNvSpPr>
            <a:spLocks noGrp="1" noChangeArrowheads="1"/>
          </p:cNvSpPr>
          <p:nvPr>
            <p:ph type="ftr" sz="quarter" idx="3"/>
          </p:nvPr>
        </p:nvSpPr>
        <p:spPr bwMode="auto">
          <a:xfrm>
            <a:off x="12496800" y="26660475"/>
            <a:ext cx="11582400" cy="1949450"/>
          </a:xfrm>
          <a:prstGeom prst="rect">
            <a:avLst/>
          </a:prstGeom>
          <a:noFill/>
          <a:ln w="9525">
            <a:noFill/>
            <a:miter lim="800000"/>
            <a:headEnd/>
            <a:tailEnd/>
          </a:ln>
          <a:effectLst/>
        </p:spPr>
        <p:txBody>
          <a:bodyPr vert="horz" wrap="square" lIns="426714" tIns="213357" rIns="426714" bIns="213357" numCol="1" anchor="t" anchorCtr="0" compatLnSpc="1">
            <a:prstTxWarp prst="textNoShape">
              <a:avLst/>
            </a:prstTxWarp>
          </a:bodyPr>
          <a:lstStyle>
            <a:lvl1pPr algn="ctr">
              <a:defRPr sz="6500"/>
            </a:lvl1pPr>
          </a:lstStyle>
          <a:p>
            <a:pPr>
              <a:defRPr/>
            </a:pPr>
            <a:endParaRPr lang="en-US"/>
          </a:p>
        </p:txBody>
      </p:sp>
      <p:sp>
        <p:nvSpPr>
          <p:cNvPr id="1030" name="Rectangle 6"/>
          <p:cNvSpPr>
            <a:spLocks noGrp="1" noChangeArrowheads="1"/>
          </p:cNvSpPr>
          <p:nvPr>
            <p:ph type="sldNum" sz="quarter" idx="4"/>
          </p:nvPr>
        </p:nvSpPr>
        <p:spPr bwMode="auto">
          <a:xfrm>
            <a:off x="26212800" y="26660475"/>
            <a:ext cx="7620000" cy="1949450"/>
          </a:xfrm>
          <a:prstGeom prst="rect">
            <a:avLst/>
          </a:prstGeom>
          <a:noFill/>
          <a:ln w="9525">
            <a:noFill/>
            <a:miter lim="800000"/>
            <a:headEnd/>
            <a:tailEnd/>
          </a:ln>
          <a:effectLst/>
        </p:spPr>
        <p:txBody>
          <a:bodyPr vert="horz" wrap="square" lIns="426714" tIns="213357" rIns="426714" bIns="213357" numCol="1" anchor="t" anchorCtr="0" compatLnSpc="1">
            <a:prstTxWarp prst="textNoShape">
              <a:avLst/>
            </a:prstTxWarp>
          </a:bodyPr>
          <a:lstStyle>
            <a:lvl1pPr algn="r">
              <a:defRPr sz="6500"/>
            </a:lvl1pPr>
          </a:lstStyle>
          <a:p>
            <a:pPr>
              <a:defRPr/>
            </a:pPr>
            <a:fld id="{919381E5-98CF-4DA5-A56C-2EB4FAE4FAF2}" type="slidenum">
              <a:rPr lang="en-US" altLang="en-US"/>
              <a:pPr>
                <a:defRPr/>
              </a:pPr>
              <a:t>‹#›</a:t>
            </a:fld>
            <a:endParaRPr lang="en-US" altLang="en-US"/>
          </a:p>
        </p:txBody>
      </p:sp>
      <p:sp>
        <p:nvSpPr>
          <p:cNvPr id="1031" name="Rectangle 7"/>
          <p:cNvSpPr>
            <a:spLocks noChangeArrowheads="1"/>
          </p:cNvSpPr>
          <p:nvPr userDrawn="1"/>
        </p:nvSpPr>
        <p:spPr bwMode="auto">
          <a:xfrm>
            <a:off x="952500" y="7947025"/>
            <a:ext cx="8191500" cy="20229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2" name="Rectangle 8"/>
          <p:cNvSpPr>
            <a:spLocks noChangeArrowheads="1"/>
          </p:cNvSpPr>
          <p:nvPr userDrawn="1"/>
        </p:nvSpPr>
        <p:spPr bwMode="auto">
          <a:xfrm>
            <a:off x="9779000" y="7947025"/>
            <a:ext cx="8191500" cy="20229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3" name="Rectangle 9"/>
          <p:cNvSpPr>
            <a:spLocks noChangeArrowheads="1"/>
          </p:cNvSpPr>
          <p:nvPr userDrawn="1"/>
        </p:nvSpPr>
        <p:spPr bwMode="auto">
          <a:xfrm>
            <a:off x="18605500" y="7947025"/>
            <a:ext cx="8191500" cy="20229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4" name="Rectangle 10"/>
          <p:cNvSpPr>
            <a:spLocks noChangeArrowheads="1"/>
          </p:cNvSpPr>
          <p:nvPr userDrawn="1"/>
        </p:nvSpPr>
        <p:spPr bwMode="auto">
          <a:xfrm>
            <a:off x="27432000" y="7947025"/>
            <a:ext cx="8191500" cy="20229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5" name="Rectangle 12"/>
          <p:cNvSpPr>
            <a:spLocks noChangeArrowheads="1"/>
          </p:cNvSpPr>
          <p:nvPr userDrawn="1"/>
        </p:nvSpPr>
        <p:spPr bwMode="auto">
          <a:xfrm>
            <a:off x="0" y="0"/>
            <a:ext cx="36576000" cy="2926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267200" rtl="0" eaLnBrk="0" fontAlgn="base" hangingPunct="0">
        <a:spcBef>
          <a:spcPct val="0"/>
        </a:spcBef>
        <a:spcAft>
          <a:spcPct val="0"/>
        </a:spcAft>
        <a:defRPr sz="20500">
          <a:solidFill>
            <a:schemeClr val="tx2"/>
          </a:solidFill>
          <a:latin typeface="+mj-lt"/>
          <a:ea typeface="+mj-ea"/>
          <a:cs typeface="+mj-cs"/>
        </a:defRPr>
      </a:lvl1pPr>
      <a:lvl2pPr algn="ctr" defTabSz="4267200" rtl="0" eaLnBrk="0" fontAlgn="base" hangingPunct="0">
        <a:spcBef>
          <a:spcPct val="0"/>
        </a:spcBef>
        <a:spcAft>
          <a:spcPct val="0"/>
        </a:spcAft>
        <a:defRPr sz="20500">
          <a:solidFill>
            <a:schemeClr val="tx2"/>
          </a:solidFill>
          <a:latin typeface="Times New Roman" pitchFamily="18" charset="0"/>
        </a:defRPr>
      </a:lvl2pPr>
      <a:lvl3pPr algn="ctr" defTabSz="4267200" rtl="0" eaLnBrk="0" fontAlgn="base" hangingPunct="0">
        <a:spcBef>
          <a:spcPct val="0"/>
        </a:spcBef>
        <a:spcAft>
          <a:spcPct val="0"/>
        </a:spcAft>
        <a:defRPr sz="20500">
          <a:solidFill>
            <a:schemeClr val="tx2"/>
          </a:solidFill>
          <a:latin typeface="Times New Roman" pitchFamily="18" charset="0"/>
        </a:defRPr>
      </a:lvl3pPr>
      <a:lvl4pPr algn="ctr" defTabSz="4267200" rtl="0" eaLnBrk="0" fontAlgn="base" hangingPunct="0">
        <a:spcBef>
          <a:spcPct val="0"/>
        </a:spcBef>
        <a:spcAft>
          <a:spcPct val="0"/>
        </a:spcAft>
        <a:defRPr sz="20500">
          <a:solidFill>
            <a:schemeClr val="tx2"/>
          </a:solidFill>
          <a:latin typeface="Times New Roman" pitchFamily="18" charset="0"/>
        </a:defRPr>
      </a:lvl4pPr>
      <a:lvl5pPr algn="ctr" defTabSz="4267200" rtl="0" eaLnBrk="0" fontAlgn="base" hangingPunct="0">
        <a:spcBef>
          <a:spcPct val="0"/>
        </a:spcBef>
        <a:spcAft>
          <a:spcPct val="0"/>
        </a:spcAft>
        <a:defRPr sz="20500">
          <a:solidFill>
            <a:schemeClr val="tx2"/>
          </a:solidFill>
          <a:latin typeface="Times New Roman" pitchFamily="18" charset="0"/>
        </a:defRPr>
      </a:lvl5pPr>
      <a:lvl6pPr marL="457200" algn="ctr" defTabSz="4267200" rtl="0" eaLnBrk="0" fontAlgn="base" hangingPunct="0">
        <a:spcBef>
          <a:spcPct val="0"/>
        </a:spcBef>
        <a:spcAft>
          <a:spcPct val="0"/>
        </a:spcAft>
        <a:defRPr sz="20500">
          <a:solidFill>
            <a:schemeClr val="tx2"/>
          </a:solidFill>
          <a:latin typeface="Times New Roman" pitchFamily="18" charset="0"/>
        </a:defRPr>
      </a:lvl6pPr>
      <a:lvl7pPr marL="914400" algn="ctr" defTabSz="4267200" rtl="0" eaLnBrk="0" fontAlgn="base" hangingPunct="0">
        <a:spcBef>
          <a:spcPct val="0"/>
        </a:spcBef>
        <a:spcAft>
          <a:spcPct val="0"/>
        </a:spcAft>
        <a:defRPr sz="20500">
          <a:solidFill>
            <a:schemeClr val="tx2"/>
          </a:solidFill>
          <a:latin typeface="Times New Roman" pitchFamily="18" charset="0"/>
        </a:defRPr>
      </a:lvl7pPr>
      <a:lvl8pPr marL="1371600" algn="ctr" defTabSz="4267200" rtl="0" eaLnBrk="0" fontAlgn="base" hangingPunct="0">
        <a:spcBef>
          <a:spcPct val="0"/>
        </a:spcBef>
        <a:spcAft>
          <a:spcPct val="0"/>
        </a:spcAft>
        <a:defRPr sz="20500">
          <a:solidFill>
            <a:schemeClr val="tx2"/>
          </a:solidFill>
          <a:latin typeface="Times New Roman" pitchFamily="18" charset="0"/>
        </a:defRPr>
      </a:lvl8pPr>
      <a:lvl9pPr marL="1828800" algn="ctr" defTabSz="4267200" rtl="0" eaLnBrk="0" fontAlgn="base" hangingPunct="0">
        <a:spcBef>
          <a:spcPct val="0"/>
        </a:spcBef>
        <a:spcAft>
          <a:spcPct val="0"/>
        </a:spcAft>
        <a:defRPr sz="20500">
          <a:solidFill>
            <a:schemeClr val="tx2"/>
          </a:solidFill>
          <a:latin typeface="Times New Roman" pitchFamily="18" charset="0"/>
        </a:defRPr>
      </a:lvl9pPr>
    </p:titleStyle>
    <p:bodyStyle>
      <a:lvl1pPr marL="1600200" indent="-1600200" algn="l" defTabSz="4267200" rtl="0" eaLnBrk="0" fontAlgn="base" hangingPunct="0">
        <a:spcBef>
          <a:spcPct val="20000"/>
        </a:spcBef>
        <a:spcAft>
          <a:spcPct val="0"/>
        </a:spcAft>
        <a:buChar char="•"/>
        <a:defRPr sz="14900">
          <a:solidFill>
            <a:schemeClr val="tx1"/>
          </a:solidFill>
          <a:latin typeface="+mn-lt"/>
          <a:ea typeface="+mn-ea"/>
          <a:cs typeface="+mn-cs"/>
        </a:defRPr>
      </a:lvl1pPr>
      <a:lvl2pPr marL="3467100" indent="-1333500" algn="l" defTabSz="4267200" rtl="0" eaLnBrk="0" fontAlgn="base" hangingPunct="0">
        <a:spcBef>
          <a:spcPct val="20000"/>
        </a:spcBef>
        <a:spcAft>
          <a:spcPct val="0"/>
        </a:spcAft>
        <a:buChar char="–"/>
        <a:defRPr sz="13100">
          <a:solidFill>
            <a:schemeClr val="tx1"/>
          </a:solidFill>
          <a:latin typeface="+mn-lt"/>
        </a:defRPr>
      </a:lvl2pPr>
      <a:lvl3pPr marL="5334000" indent="-1066800" algn="l" defTabSz="4267200" rtl="0" eaLnBrk="0" fontAlgn="base" hangingPunct="0">
        <a:spcBef>
          <a:spcPct val="20000"/>
        </a:spcBef>
        <a:spcAft>
          <a:spcPct val="0"/>
        </a:spcAft>
        <a:buChar char="•"/>
        <a:defRPr sz="11200">
          <a:solidFill>
            <a:schemeClr val="tx1"/>
          </a:solidFill>
          <a:latin typeface="+mn-lt"/>
        </a:defRPr>
      </a:lvl3pPr>
      <a:lvl4pPr marL="7467600" indent="-1066800" algn="l" defTabSz="4267200" rtl="0" eaLnBrk="0" fontAlgn="base" hangingPunct="0">
        <a:spcBef>
          <a:spcPct val="20000"/>
        </a:spcBef>
        <a:spcAft>
          <a:spcPct val="0"/>
        </a:spcAft>
        <a:buChar char="–"/>
        <a:defRPr sz="9300">
          <a:solidFill>
            <a:schemeClr val="tx1"/>
          </a:solidFill>
          <a:latin typeface="+mn-lt"/>
        </a:defRPr>
      </a:lvl4pPr>
      <a:lvl5pPr marL="9601200" indent="-1066800" algn="l" defTabSz="4267200" rtl="0" eaLnBrk="0" fontAlgn="base" hangingPunct="0">
        <a:spcBef>
          <a:spcPct val="20000"/>
        </a:spcBef>
        <a:spcAft>
          <a:spcPct val="0"/>
        </a:spcAft>
        <a:buChar char="»"/>
        <a:defRPr sz="9300">
          <a:solidFill>
            <a:schemeClr val="tx1"/>
          </a:solidFill>
          <a:latin typeface="+mn-lt"/>
        </a:defRPr>
      </a:lvl5pPr>
      <a:lvl6pPr marL="10058400" indent="-1066800" algn="l" defTabSz="4267200" rtl="0" eaLnBrk="0" fontAlgn="base" hangingPunct="0">
        <a:spcBef>
          <a:spcPct val="20000"/>
        </a:spcBef>
        <a:spcAft>
          <a:spcPct val="0"/>
        </a:spcAft>
        <a:buChar char="»"/>
        <a:defRPr sz="9300">
          <a:solidFill>
            <a:schemeClr val="tx1"/>
          </a:solidFill>
          <a:latin typeface="+mn-lt"/>
        </a:defRPr>
      </a:lvl6pPr>
      <a:lvl7pPr marL="10515600" indent="-1066800" algn="l" defTabSz="4267200" rtl="0" eaLnBrk="0" fontAlgn="base" hangingPunct="0">
        <a:spcBef>
          <a:spcPct val="20000"/>
        </a:spcBef>
        <a:spcAft>
          <a:spcPct val="0"/>
        </a:spcAft>
        <a:buChar char="»"/>
        <a:defRPr sz="9300">
          <a:solidFill>
            <a:schemeClr val="tx1"/>
          </a:solidFill>
          <a:latin typeface="+mn-lt"/>
        </a:defRPr>
      </a:lvl7pPr>
      <a:lvl8pPr marL="10972800" indent="-1066800" algn="l" defTabSz="4267200" rtl="0" eaLnBrk="0" fontAlgn="base" hangingPunct="0">
        <a:spcBef>
          <a:spcPct val="20000"/>
        </a:spcBef>
        <a:spcAft>
          <a:spcPct val="0"/>
        </a:spcAft>
        <a:buChar char="»"/>
        <a:defRPr sz="9300">
          <a:solidFill>
            <a:schemeClr val="tx1"/>
          </a:solidFill>
          <a:latin typeface="+mn-lt"/>
        </a:defRPr>
      </a:lvl8pPr>
      <a:lvl9pPr marL="11430000" indent="-1066800" algn="l" defTabSz="4267200" rtl="0" eaLnBrk="0" fontAlgn="base" hangingPunct="0">
        <a:spcBef>
          <a:spcPct val="20000"/>
        </a:spcBef>
        <a:spcAft>
          <a:spcPct val="0"/>
        </a:spcAft>
        <a:buChar char="»"/>
        <a:defRPr sz="9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hyperlink" Target="https://www.fairtest.org/record-1775-schools-are-testoptional-fall-2022"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nces.ed.gov/collegenavigator/?id=185572" TargetMode="External"/><Relationship Id="rId5" Type="http://schemas.openxmlformats.org/officeDocument/2006/relationships/image" Target="../media/image1.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53D75"/>
        </a:solidFill>
        <a:effectLst/>
      </p:bgPr>
    </p:bg>
    <p:spTree>
      <p:nvGrpSpPr>
        <p:cNvPr id="1" name=""/>
        <p:cNvGrpSpPr/>
        <p:nvPr/>
      </p:nvGrpSpPr>
      <p:grpSpPr>
        <a:xfrm>
          <a:off x="0" y="0"/>
          <a:ext cx="0" cy="0"/>
          <a:chOff x="0" y="0"/>
          <a:chExt cx="0" cy="0"/>
        </a:xfrm>
      </p:grpSpPr>
      <p:sp>
        <p:nvSpPr>
          <p:cNvPr id="4098" name="Rectangle 5"/>
          <p:cNvSpPr>
            <a:spLocks noChangeArrowheads="1"/>
          </p:cNvSpPr>
          <p:nvPr/>
        </p:nvSpPr>
        <p:spPr bwMode="auto">
          <a:xfrm>
            <a:off x="9731375" y="23472775"/>
            <a:ext cx="17073563" cy="5076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tLang="en-US" sz="2400"/>
          </a:p>
        </p:txBody>
      </p:sp>
      <p:sp>
        <p:nvSpPr>
          <p:cNvPr id="4099" name="Text Box 23"/>
          <p:cNvSpPr txBox="1">
            <a:spLocks noChangeArrowheads="1"/>
          </p:cNvSpPr>
          <p:nvPr/>
        </p:nvSpPr>
        <p:spPr bwMode="auto">
          <a:xfrm>
            <a:off x="950913" y="7010400"/>
            <a:ext cx="8193087" cy="21139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0" tIns="180000" rIns="360000" bIns="180000">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Aft>
                <a:spcPts val="1800"/>
              </a:spcAft>
            </a:pPr>
            <a:r>
              <a:rPr lang="en-US" altLang="en-US" sz="4000"/>
              <a:t>This poster will reflect on the clinical experience of a candidate of the Monmouth University Masters of Science in Education in Student Affairs and College Counseling program. The candidate has conducted the clinical placement in conjunction with her professional role as an administrator in the Office of Undergraduate Admission at Monmouth University. </a:t>
            </a:r>
          </a:p>
          <a:p>
            <a:pPr>
              <a:spcAft>
                <a:spcPts val="1800"/>
              </a:spcAft>
            </a:pPr>
            <a:r>
              <a:rPr lang="en-US" altLang="en-US" sz="4000"/>
              <a:t>The candidate has reviewed research on the shifts in admission policies across Institutions of Higher Education (IHE) related to standardized testing since the onset of the COVID-19 pandemic, while also reviewing undergraduate admission and retention data for the 2021 first year cohort at the clinical site.</a:t>
            </a:r>
          </a:p>
          <a:p>
            <a:pPr>
              <a:spcAft>
                <a:spcPts val="1800"/>
              </a:spcAft>
            </a:pPr>
            <a:r>
              <a:rPr lang="en-US" altLang="en-US" sz="4000"/>
              <a:t>In an effort to supplement data analysis with qualitative feedback, the candidate interviewed several current Monmouth University undergraduate students about their respective college search and application processes for Fall 2020 forward. While the sample group is small (N=4), students interviewed represent diverse racial and ethnic identities, geographic areas, SES and academic majors. </a:t>
            </a:r>
          </a:p>
        </p:txBody>
      </p:sp>
      <p:sp>
        <p:nvSpPr>
          <p:cNvPr id="4102" name="Text Box 25"/>
          <p:cNvSpPr txBox="1">
            <a:spLocks noChangeArrowheads="1"/>
          </p:cNvSpPr>
          <p:nvPr/>
        </p:nvSpPr>
        <p:spPr bwMode="auto">
          <a:xfrm>
            <a:off x="914400" y="6019800"/>
            <a:ext cx="8193088" cy="979488"/>
          </a:xfrm>
          <a:prstGeom prst="rect">
            <a:avLst/>
          </a:prstGeom>
          <a:solidFill>
            <a:schemeClr val="tx2">
              <a:lumMod val="20000"/>
              <a:lumOff val="80000"/>
            </a:schemeClr>
          </a:solidFill>
          <a:ln w="53975">
            <a:solidFill>
              <a:schemeClr val="tx1"/>
            </a:solidFill>
          </a:ln>
        </p:spPr>
        <p:txBody>
          <a:bodyPr lIns="360000" tIns="180000" rIns="360000" bIns="180000">
            <a:spAutoFit/>
          </a:bodyPr>
          <a:lstStyle>
            <a:defPPr>
              <a:defRPr lang="en-US"/>
            </a:defPPr>
            <a:lvl1pPr algn="ctr">
              <a:spcBef>
                <a:spcPct val="50000"/>
              </a:spcBef>
              <a:defRPr sz="4000" b="1">
                <a:latin typeface="Arial Unicode MS" pitchFamily="34" charset="-128"/>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n-GB" altLang="en-US" dirty="0">
                <a:latin typeface="+mn-lt"/>
              </a:rPr>
              <a:t>ABSTRACT</a:t>
            </a:r>
            <a:endParaRPr lang="en-US" altLang="en-US" dirty="0">
              <a:latin typeface="+mn-lt"/>
            </a:endParaRPr>
          </a:p>
        </p:txBody>
      </p:sp>
      <p:sp>
        <p:nvSpPr>
          <p:cNvPr id="4101" name="Text Box 36"/>
          <p:cNvSpPr txBox="1">
            <a:spLocks noChangeArrowheads="1"/>
          </p:cNvSpPr>
          <p:nvPr/>
        </p:nvSpPr>
        <p:spPr bwMode="auto">
          <a:xfrm>
            <a:off x="9777413" y="7073900"/>
            <a:ext cx="8188325" cy="155527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0" tIns="180000" rIns="360000" bIns="180000">
            <a:spAutoFit/>
          </a:bodyPr>
          <a:lstStyle>
            <a:lvl1pPr>
              <a:defRPr sz="2000">
                <a:solidFill>
                  <a:schemeClr val="tx1"/>
                </a:solidFill>
                <a:latin typeface="Times New Roman" panose="02020603050405020304" pitchFamily="18" charset="0"/>
              </a:defRPr>
            </a:lvl1pPr>
            <a:lvl2pPr marL="1314450" indent="-57150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Aft>
                <a:spcPts val="1800"/>
              </a:spcAft>
              <a:defRPr/>
            </a:pPr>
            <a:r>
              <a:rPr lang="en-US" altLang="en-US" sz="4050" dirty="0"/>
              <a:t>College application and search processes for prospective undergraduate college students have shifted since the start of the COVID-19 pandemic in early 2020. Students' plans to visit college campuses and sit for standardized tests (SAT and ACT) were disrupted. By the time American IHE opened applications for Fall 2022, the majority of them were offering test-optional admission, making a major shift from the number of IHE that had offered test-optional admission just two years prior (Schaeffer, B., 2021). </a:t>
            </a:r>
          </a:p>
          <a:p>
            <a:pPr>
              <a:spcAft>
                <a:spcPts val="1800"/>
              </a:spcAft>
              <a:defRPr/>
            </a:pPr>
            <a:r>
              <a:rPr lang="en-US" altLang="en-US" sz="4050" dirty="0"/>
              <a:t>Separate from uncertainty around shifts in college admission processes, the COVID-19 pandemic brought on large-scale learning loss, community disruption as well as economic strain and health concerns for many students and their families.</a:t>
            </a:r>
          </a:p>
        </p:txBody>
      </p:sp>
      <p:sp>
        <p:nvSpPr>
          <p:cNvPr id="2061" name="Text Box 43"/>
          <p:cNvSpPr txBox="1">
            <a:spLocks noChangeArrowheads="1"/>
          </p:cNvSpPr>
          <p:nvPr/>
        </p:nvSpPr>
        <p:spPr bwMode="auto">
          <a:xfrm>
            <a:off x="18599150" y="7059613"/>
            <a:ext cx="8223250" cy="17907000"/>
          </a:xfrm>
          <a:prstGeom prst="rect">
            <a:avLst/>
          </a:prstGeom>
          <a:solidFill>
            <a:schemeClr val="bg1"/>
          </a:solidFill>
          <a:ln>
            <a:noFill/>
          </a:ln>
        </p:spPr>
        <p:txBody>
          <a:bodyPr lIns="360000" tIns="180000" rIns="360000" bIns="180000">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57200" indent="-457200">
              <a:buFont typeface="Arial" panose="020B0604020202020204" pitchFamily="34" charset="0"/>
              <a:buChar char="•"/>
              <a:defRPr/>
            </a:pPr>
            <a:r>
              <a:rPr lang="en-US" sz="3800" dirty="0">
                <a:latin typeface="+mn-lt"/>
              </a:rPr>
              <a:t>One student reflected on reduced anxiety related to the prospect of test optional admission, while another discussed the frustration around time and money spent on unnecessary test prep and canceled testing dates.</a:t>
            </a:r>
          </a:p>
          <a:p>
            <a:pPr marL="457200" indent="-457200">
              <a:buFont typeface="Arial" panose="020B0604020202020204" pitchFamily="34" charset="0"/>
              <a:buChar char="•"/>
              <a:defRPr/>
            </a:pPr>
            <a:r>
              <a:rPr lang="en-US" sz="3800" dirty="0">
                <a:latin typeface="+mn-lt"/>
              </a:rPr>
              <a:t>Multiple students reflected on considerations to attend local public 2 and 4-year institutions, for benefit of proximity to home and family, or </a:t>
            </a:r>
            <a:r>
              <a:rPr lang="en-US" sz="3800" dirty="0"/>
              <a:t>not attending college immediately after high school graduation, as a result of pandemic-related factors.</a:t>
            </a:r>
            <a:endParaRPr lang="en-US" sz="3800" dirty="0">
              <a:latin typeface="+mn-lt"/>
            </a:endParaRPr>
          </a:p>
          <a:p>
            <a:pPr marL="457200" indent="-457200">
              <a:buFont typeface="Arial" panose="020B0604020202020204" pitchFamily="34" charset="0"/>
              <a:buChar char="•"/>
              <a:defRPr/>
            </a:pPr>
            <a:r>
              <a:rPr lang="en-US" sz="3800" dirty="0">
                <a:latin typeface="+mn-lt"/>
              </a:rPr>
              <a:t>Ultimately, all of the students interviewed chose to enroll at Monmouth University in the fall following high school graduation.</a:t>
            </a:r>
          </a:p>
          <a:p>
            <a:pPr marL="457200" indent="-457200">
              <a:buFont typeface="Arial" panose="020B0604020202020204" pitchFamily="34" charset="0"/>
              <a:buChar char="•"/>
              <a:defRPr/>
            </a:pPr>
            <a:r>
              <a:rPr lang="en-US" altLang="en-US" sz="3800" dirty="0"/>
              <a:t>Interview questions addressed the impact of temporary campus closures and travel restrictions, shifts in standardized testing (SAT and ACT) availability, expansion of test optional admission policies along with students’ personal and family circumstances that influenced college search and enrollment decisions. </a:t>
            </a:r>
          </a:p>
          <a:p>
            <a:pPr marL="457200" indent="-457200">
              <a:buFont typeface="Arial" panose="020B0604020202020204" pitchFamily="34" charset="0"/>
              <a:buChar char="•"/>
              <a:defRPr/>
            </a:pPr>
            <a:endParaRPr lang="en-US" sz="3800" dirty="0">
              <a:latin typeface="+mn-lt"/>
            </a:endParaRPr>
          </a:p>
          <a:p>
            <a:pPr marL="457200" indent="-457200">
              <a:buFont typeface="Arial" panose="020B0604020202020204" pitchFamily="34" charset="0"/>
              <a:buChar char="•"/>
              <a:defRPr/>
            </a:pPr>
            <a:endParaRPr lang="en-US" sz="3800" dirty="0">
              <a:latin typeface="+mn-lt"/>
            </a:endParaRPr>
          </a:p>
        </p:txBody>
      </p:sp>
      <p:sp>
        <p:nvSpPr>
          <p:cNvPr id="4112" name="Rectangle 371"/>
          <p:cNvSpPr>
            <a:spLocks noChangeArrowheads="1"/>
          </p:cNvSpPr>
          <p:nvPr/>
        </p:nvSpPr>
        <p:spPr bwMode="auto">
          <a:xfrm>
            <a:off x="914400" y="987425"/>
            <a:ext cx="34671000" cy="3963988"/>
          </a:xfrm>
          <a:prstGeom prst="rect">
            <a:avLst/>
          </a:prstGeom>
          <a:solidFill>
            <a:schemeClr val="tx2">
              <a:lumMod val="20000"/>
              <a:lumOff val="80000"/>
            </a:schemeClr>
          </a:solidFill>
          <a:ln w="41275">
            <a:solidFill>
              <a:schemeClr val="tx1"/>
            </a:solidFill>
          </a:ln>
        </p:spPr>
        <p:txBody>
          <a:bodyPr lIns="360000" tIns="180000" rIns="360000" bIns="180000">
            <a:spAutoFit/>
          </a:bodyPr>
          <a:lstStyle/>
          <a:p>
            <a:pPr algn="ctr">
              <a:spcBef>
                <a:spcPts val="0"/>
              </a:spcBef>
              <a:defRPr/>
            </a:pPr>
            <a:r>
              <a:rPr lang="en-US" sz="7200" b="1" dirty="0"/>
              <a:t>Test Optional Admission and the College Search Process as Impacted by COVID-19</a:t>
            </a:r>
          </a:p>
          <a:p>
            <a:pPr algn="ctr">
              <a:spcBef>
                <a:spcPts val="0"/>
              </a:spcBef>
              <a:defRPr/>
            </a:pPr>
            <a:r>
              <a:rPr lang="en-US" altLang="en-US" sz="5400" dirty="0">
                <a:latin typeface="+mn-lt"/>
              </a:rPr>
              <a:t>Elizabeth Gensemer</a:t>
            </a:r>
          </a:p>
          <a:p>
            <a:pPr algn="ctr">
              <a:spcBef>
                <a:spcPts val="0"/>
              </a:spcBef>
              <a:defRPr/>
            </a:pPr>
            <a:r>
              <a:rPr lang="en-US" altLang="en-US" sz="5400" dirty="0">
                <a:latin typeface="+mn-lt"/>
              </a:rPr>
              <a:t>Faculty Advisor: Dr. Alyson Pompeo-Fargnoli</a:t>
            </a:r>
          </a:p>
          <a:p>
            <a:pPr algn="ctr">
              <a:spcBef>
                <a:spcPts val="0"/>
              </a:spcBef>
              <a:defRPr/>
            </a:pPr>
            <a:r>
              <a:rPr lang="en-US" altLang="en-US" sz="5400" dirty="0">
                <a:latin typeface="+mn-lt"/>
              </a:rPr>
              <a:t>Site Supervisor: Victoria Bobik</a:t>
            </a:r>
          </a:p>
        </p:txBody>
      </p:sp>
      <p:sp>
        <p:nvSpPr>
          <p:cNvPr id="4113" name="TextBox 31"/>
          <p:cNvSpPr txBox="1">
            <a:spLocks noChangeArrowheads="1"/>
          </p:cNvSpPr>
          <p:nvPr/>
        </p:nvSpPr>
        <p:spPr bwMode="auto">
          <a:xfrm>
            <a:off x="27736800" y="26533475"/>
            <a:ext cx="74676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altLang="en-US" sz="3600" b="1" dirty="0">
                <a:latin typeface="+mn-lt"/>
                <a:ea typeface="Arial Unicode MS" pitchFamily="34" charset="-128"/>
                <a:cs typeface="Arial Unicode MS" pitchFamily="34" charset="-128"/>
              </a:rPr>
              <a:t>For questions/comments, email: </a:t>
            </a:r>
            <a:r>
              <a:rPr lang="en-US" altLang="en-US" sz="3600" b="1" u="sng" dirty="0">
                <a:latin typeface="+mn-lt"/>
                <a:ea typeface="Arial Unicode MS" pitchFamily="34" charset="-128"/>
                <a:cs typeface="Arial Unicode MS" pitchFamily="34" charset="-128"/>
              </a:rPr>
              <a:t>s1260252@monmouth.edu</a:t>
            </a:r>
          </a:p>
          <a:p>
            <a:pPr algn="ctr">
              <a:defRPr/>
            </a:pPr>
            <a:r>
              <a:rPr lang="en-US" altLang="en-US" sz="3200" dirty="0">
                <a:latin typeface="+mn-lt"/>
                <a:ea typeface="Arial Unicode MS" pitchFamily="34" charset="-128"/>
                <a:cs typeface="Arial Unicode MS" pitchFamily="34" charset="-128"/>
              </a:rPr>
              <a:t> </a:t>
            </a:r>
          </a:p>
        </p:txBody>
      </p:sp>
      <p:sp>
        <p:nvSpPr>
          <p:cNvPr id="2" name="Text Box 39"/>
          <p:cNvSpPr txBox="1">
            <a:spLocks noChangeArrowheads="1"/>
          </p:cNvSpPr>
          <p:nvPr/>
        </p:nvSpPr>
        <p:spPr bwMode="auto">
          <a:xfrm>
            <a:off x="18594388" y="6019800"/>
            <a:ext cx="8228012" cy="979488"/>
          </a:xfrm>
          <a:prstGeom prst="rect">
            <a:avLst/>
          </a:prstGeom>
          <a:solidFill>
            <a:schemeClr val="tx2">
              <a:lumMod val="20000"/>
              <a:lumOff val="80000"/>
            </a:schemeClr>
          </a:solidFill>
          <a:ln w="53975">
            <a:solidFill>
              <a:schemeClr val="tx1"/>
            </a:solidFill>
          </a:ln>
        </p:spPr>
        <p:txBody>
          <a:bodyPr lIns="360000" tIns="180000" rIns="360000" bIns="180000">
            <a:spAutoFit/>
          </a:bodyPr>
          <a:lstStyle>
            <a:defPPr>
              <a:defRPr lang="en-US"/>
            </a:defPPr>
            <a:lvl1pPr algn="ctr">
              <a:spcBef>
                <a:spcPct val="50000"/>
              </a:spcBef>
              <a:defRPr sz="4000" b="1">
                <a:latin typeface="+mn-lt"/>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n-GB" altLang="en-US" dirty="0"/>
              <a:t>STUDENT RESPONSES</a:t>
            </a:r>
            <a:endParaRPr lang="en-US" altLang="en-US" dirty="0"/>
          </a:p>
        </p:txBody>
      </p:sp>
      <p:sp>
        <p:nvSpPr>
          <p:cNvPr id="3" name="Text Box 35"/>
          <p:cNvSpPr txBox="1">
            <a:spLocks noChangeArrowheads="1"/>
          </p:cNvSpPr>
          <p:nvPr/>
        </p:nvSpPr>
        <p:spPr bwMode="auto">
          <a:xfrm>
            <a:off x="9732963" y="23506113"/>
            <a:ext cx="17071975" cy="979487"/>
          </a:xfrm>
          <a:prstGeom prst="rect">
            <a:avLst/>
          </a:prstGeom>
          <a:solidFill>
            <a:schemeClr val="tx2">
              <a:lumMod val="20000"/>
              <a:lumOff val="80000"/>
            </a:schemeClr>
          </a:solidFill>
          <a:ln w="53975">
            <a:solidFill>
              <a:schemeClr val="tx1"/>
            </a:solidFill>
          </a:ln>
        </p:spPr>
        <p:txBody>
          <a:bodyPr lIns="360000" tIns="180000" rIns="360000" bIns="180000">
            <a:spAutoFit/>
          </a:bodyPr>
          <a:lstStyle>
            <a:defPPr>
              <a:defRPr lang="en-US"/>
            </a:defPPr>
            <a:lvl1pPr algn="ctr">
              <a:spcBef>
                <a:spcPct val="50000"/>
              </a:spcBef>
              <a:defRPr sz="4000" b="1">
                <a:latin typeface="+mn-lt"/>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n-GB" altLang="en-US" dirty="0"/>
              <a:t>INSTITUTIONAL PROFILE</a:t>
            </a:r>
          </a:p>
        </p:txBody>
      </p:sp>
      <p:sp>
        <p:nvSpPr>
          <p:cNvPr id="29" name="Text Box 37"/>
          <p:cNvSpPr txBox="1">
            <a:spLocks noChangeArrowheads="1"/>
          </p:cNvSpPr>
          <p:nvPr/>
        </p:nvSpPr>
        <p:spPr bwMode="auto">
          <a:xfrm>
            <a:off x="9748838" y="6019800"/>
            <a:ext cx="8228012" cy="979488"/>
          </a:xfrm>
          <a:prstGeom prst="rect">
            <a:avLst/>
          </a:prstGeom>
          <a:solidFill>
            <a:schemeClr val="tx2">
              <a:lumMod val="20000"/>
              <a:lumOff val="80000"/>
            </a:schemeClr>
          </a:solidFill>
          <a:ln w="53975">
            <a:solidFill>
              <a:schemeClr val="tx1"/>
            </a:solidFill>
          </a:ln>
        </p:spPr>
        <p:txBody>
          <a:bodyPr lIns="360000" tIns="180000" rIns="360000" bIns="180000">
            <a:spAutoFit/>
          </a:bodyPr>
          <a:lstStyle>
            <a:defPPr>
              <a:defRPr lang="en-US"/>
            </a:defPPr>
            <a:lvl1pPr algn="ctr">
              <a:spcBef>
                <a:spcPct val="50000"/>
              </a:spcBef>
              <a:defRPr sz="4000" b="1">
                <a:latin typeface="+mn-lt"/>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n-GB" altLang="en-US" dirty="0"/>
              <a:t>LITERATURE REVIEW</a:t>
            </a:r>
            <a:endParaRPr lang="en-US" altLang="en-US" dirty="0"/>
          </a:p>
        </p:txBody>
      </p:sp>
      <p:sp>
        <p:nvSpPr>
          <p:cNvPr id="25" name="Text Box 39"/>
          <p:cNvSpPr txBox="1">
            <a:spLocks noChangeArrowheads="1"/>
          </p:cNvSpPr>
          <p:nvPr/>
        </p:nvSpPr>
        <p:spPr bwMode="auto">
          <a:xfrm>
            <a:off x="27432000" y="6019800"/>
            <a:ext cx="8153400" cy="979488"/>
          </a:xfrm>
          <a:prstGeom prst="rect">
            <a:avLst/>
          </a:prstGeom>
          <a:solidFill>
            <a:schemeClr val="tx2">
              <a:lumMod val="20000"/>
              <a:lumOff val="80000"/>
            </a:schemeClr>
          </a:solidFill>
          <a:ln w="53975">
            <a:solidFill>
              <a:schemeClr val="tx1"/>
            </a:solidFill>
          </a:ln>
        </p:spPr>
        <p:txBody>
          <a:bodyPr lIns="360000" tIns="180000" rIns="360000" bIns="180000">
            <a:spAutoFit/>
          </a:bodyPr>
          <a:lstStyle>
            <a:defPPr>
              <a:defRPr lang="en-US"/>
            </a:defPPr>
            <a:lvl1pPr algn="ctr">
              <a:spcBef>
                <a:spcPct val="50000"/>
              </a:spcBef>
              <a:defRPr sz="4000" b="1">
                <a:latin typeface="+mn-lt"/>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n-GB" altLang="en-US" dirty="0"/>
              <a:t>REFLECTIONS</a:t>
            </a:r>
            <a:endParaRPr lang="en-US" altLang="en-US" dirty="0"/>
          </a:p>
        </p:txBody>
      </p:sp>
      <p:cxnSp>
        <p:nvCxnSpPr>
          <p:cNvPr id="5" name="Straight Connector 4"/>
          <p:cNvCxnSpPr/>
          <p:nvPr/>
        </p:nvCxnSpPr>
        <p:spPr bwMode="auto">
          <a:xfrm>
            <a:off x="27168475" y="24917400"/>
            <a:ext cx="8723313" cy="0"/>
          </a:xfrm>
          <a:prstGeom prst="line">
            <a:avLst/>
          </a:prstGeom>
          <a:solidFill>
            <a:schemeClr val="accent1"/>
          </a:solidFill>
          <a:ln w="120650" cap="flat" cmpd="sng" algn="ctr">
            <a:solidFill>
              <a:schemeClr val="accent4">
                <a:lumMod val="50000"/>
              </a:schemeClr>
            </a:solidFill>
            <a:prstDash val="solid"/>
            <a:round/>
            <a:headEnd type="none" w="med" len="med"/>
            <a:tailEnd type="none" w="med" len="med"/>
          </a:ln>
          <a:effectLst/>
        </p:spPr>
      </p:cxnSp>
      <p:pic>
        <p:nvPicPr>
          <p:cNvPr id="4110"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260800" y="25382538"/>
            <a:ext cx="4538663"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Text Box 343"/>
          <p:cNvSpPr txBox="1">
            <a:spLocks noChangeArrowheads="1"/>
          </p:cNvSpPr>
          <p:nvPr/>
        </p:nvSpPr>
        <p:spPr bwMode="auto">
          <a:xfrm>
            <a:off x="27432000" y="7059613"/>
            <a:ext cx="8153400" cy="11950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0" tIns="180000" rIns="360000" bIns="180000">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Aft>
                <a:spcPts val="1800"/>
              </a:spcAft>
            </a:pPr>
            <a:r>
              <a:rPr lang="en-US" altLang="en-US" sz="3700"/>
              <a:t>The COVID-19 pandemic was the catalyst for a significant change in the undergraduate admission process at Monmouth University through the introduction of test optional admission for fall 2021. While there was uncertainty among prospective students and enrollment leaders alike around how this would play out in the first year, the majority of undergraduate applicants in the years since then (about 75% for 2022 and 2023*) have chosen to apply as test optional. While temporary disruptions to campus visit procedures and shifts to virtual visit options seem to have reverted to offerings similar to pre-2020, test optional admission policies seem to be here to stay. </a:t>
            </a:r>
            <a:r>
              <a:rPr lang="en-US" altLang="en-US" sz="3500"/>
              <a:t>*</a:t>
            </a:r>
            <a:r>
              <a:rPr lang="en-US" altLang="en-US" sz="3500" i="1"/>
              <a:t>2023 applications as of April 2023</a:t>
            </a:r>
            <a:endParaRPr lang="en-US" altLang="en-US" sz="3500"/>
          </a:p>
        </p:txBody>
      </p:sp>
      <p:sp>
        <p:nvSpPr>
          <p:cNvPr id="8" name="Rounded Rectangle 7"/>
          <p:cNvSpPr/>
          <p:nvPr/>
        </p:nvSpPr>
        <p:spPr bwMode="auto">
          <a:xfrm>
            <a:off x="10021888" y="24518938"/>
            <a:ext cx="16459200" cy="4030662"/>
          </a:xfrm>
          <a:prstGeom prst="roundRect">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r>
              <a:rPr lang="en-US" sz="3900" b="1" dirty="0"/>
              <a:t>Type</a:t>
            </a:r>
            <a:r>
              <a:rPr lang="en-US" sz="3900" dirty="0"/>
              <a:t>: 4-year, Private not-for-profit</a:t>
            </a:r>
          </a:p>
          <a:p>
            <a:pPr>
              <a:defRPr/>
            </a:pPr>
            <a:r>
              <a:rPr lang="en-US" sz="3900" b="1" dirty="0"/>
              <a:t>Campus setting</a:t>
            </a:r>
            <a:r>
              <a:rPr lang="en-US" sz="3900" dirty="0"/>
              <a:t>: Suburb, Large</a:t>
            </a:r>
          </a:p>
          <a:p>
            <a:pPr>
              <a:defRPr/>
            </a:pPr>
            <a:r>
              <a:rPr lang="en-US" sz="3900" b="1" dirty="0"/>
              <a:t>Student population</a:t>
            </a:r>
            <a:r>
              <a:rPr lang="en-US" sz="3900" dirty="0"/>
              <a:t>: 5,436 (4,080 undergraduate)</a:t>
            </a:r>
          </a:p>
          <a:p>
            <a:pPr>
              <a:defRPr/>
            </a:pPr>
            <a:r>
              <a:rPr lang="en-US" sz="3900" b="1" dirty="0"/>
              <a:t>Student-to-faculty ratio</a:t>
            </a:r>
            <a:r>
              <a:rPr lang="en-US" sz="3900" dirty="0"/>
              <a:t>: 12 to 1</a:t>
            </a:r>
          </a:p>
          <a:p>
            <a:pPr>
              <a:defRPr/>
            </a:pPr>
            <a:endParaRPr lang="en-US" sz="3600" dirty="0"/>
          </a:p>
          <a:p>
            <a:pPr>
              <a:defRPr/>
            </a:pPr>
            <a:r>
              <a:rPr lang="en-US" sz="3900" dirty="0"/>
              <a:t>(Enrollment data Fall 2021, NCES)</a:t>
            </a:r>
          </a:p>
        </p:txBody>
      </p:sp>
      <p:sp>
        <p:nvSpPr>
          <p:cNvPr id="38" name="Text Box 39"/>
          <p:cNvSpPr txBox="1">
            <a:spLocks noChangeArrowheads="1"/>
          </p:cNvSpPr>
          <p:nvPr/>
        </p:nvSpPr>
        <p:spPr bwMode="auto">
          <a:xfrm>
            <a:off x="27393900" y="18600738"/>
            <a:ext cx="8153400" cy="979487"/>
          </a:xfrm>
          <a:prstGeom prst="rect">
            <a:avLst/>
          </a:prstGeom>
          <a:solidFill>
            <a:schemeClr val="tx2">
              <a:lumMod val="20000"/>
              <a:lumOff val="80000"/>
            </a:schemeClr>
          </a:solidFill>
          <a:ln w="53975">
            <a:solidFill>
              <a:schemeClr val="tx1"/>
            </a:solidFill>
          </a:ln>
        </p:spPr>
        <p:txBody>
          <a:bodyPr lIns="360000" tIns="180000" rIns="360000" bIns="180000">
            <a:spAutoFit/>
          </a:bodyPr>
          <a:lstStyle>
            <a:defPPr>
              <a:defRPr lang="en-US"/>
            </a:defPPr>
            <a:lvl1pPr algn="ctr">
              <a:spcBef>
                <a:spcPct val="50000"/>
              </a:spcBef>
              <a:defRPr sz="4000" b="1">
                <a:latin typeface="+mn-lt"/>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n-GB" altLang="en-US" dirty="0"/>
              <a:t>REFERENCES</a:t>
            </a:r>
            <a:endParaRPr lang="en-US" altLang="en-US" dirty="0"/>
          </a:p>
        </p:txBody>
      </p:sp>
      <p:sp>
        <p:nvSpPr>
          <p:cNvPr id="4114" name="Rectangle 5"/>
          <p:cNvSpPr>
            <a:spLocks noChangeArrowheads="1"/>
          </p:cNvSpPr>
          <p:nvPr/>
        </p:nvSpPr>
        <p:spPr bwMode="auto">
          <a:xfrm>
            <a:off x="27500263" y="19510375"/>
            <a:ext cx="8153400"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ts val="1800"/>
              </a:spcAft>
            </a:pPr>
            <a:r>
              <a:rPr lang="en-US" altLang="en-US" sz="3500"/>
              <a:t>National Center for Education Statistics. (n.d.). College Navigator - Monmouth University. </a:t>
            </a:r>
            <a:r>
              <a:rPr lang="en-US" altLang="en-US" sz="3500">
                <a:hlinkClick r:id="rId6"/>
              </a:rPr>
              <a:t>https://nces.ed.gov/collegenavigator/?id=185572</a:t>
            </a:r>
            <a:endParaRPr lang="en-US" altLang="en-US" sz="3500"/>
          </a:p>
          <a:p>
            <a:pPr>
              <a:spcAft>
                <a:spcPts val="1800"/>
              </a:spcAft>
            </a:pPr>
            <a:r>
              <a:rPr lang="en-US" altLang="en-US" sz="3500"/>
              <a:t>Schaeffer, B. (2021). Record 1,785+ schools are test-optional for fall 2022. FairTest. </a:t>
            </a:r>
            <a:r>
              <a:rPr lang="en-US" altLang="en-US" sz="3500">
                <a:hlinkClick r:id="rId7"/>
              </a:rPr>
              <a:t>https://www.fairtest.org/record-1775-schools-are-testoptional-fall-2022</a:t>
            </a:r>
            <a:r>
              <a:rPr lang="en-US" altLang="en-US" sz="3500"/>
              <a:t>.</a:t>
            </a:r>
          </a:p>
        </p:txBody>
      </p:sp>
      <p:pic>
        <p:nvPicPr>
          <p:cNvPr id="4" name="audio211949934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6014362" y="2058988"/>
            <a:ext cx="2835275" cy="283527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819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Blank Presentatio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25447</TotalTime>
  <Words>824</Words>
  <Application>Microsoft Macintosh PowerPoint</Application>
  <PresentationFormat>Custom</PresentationFormat>
  <Paragraphs>38</Paragraphs>
  <Slides>1</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Blank Presentation</vt:lpstr>
      <vt:lpstr>PowerPoint Presentation</vt:lpstr>
    </vt:vector>
  </TitlesOfParts>
  <Company>UNSW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Medical Illustration Unit</dc:creator>
  <cp:lastModifiedBy>Elizabeth B. Gensemer</cp:lastModifiedBy>
  <cp:revision>626</cp:revision>
  <cp:lastPrinted>1999-09-02T03:17:39Z</cp:lastPrinted>
  <dcterms:created xsi:type="dcterms:W3CDTF">1997-10-24T05:44:18Z</dcterms:created>
  <dcterms:modified xsi:type="dcterms:W3CDTF">2023-04-11T02:30:28Z</dcterms:modified>
</cp:coreProperties>
</file>