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02336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26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2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A1C800-2611-0A48-B7D3-D6C6B2D63B19}" v="2" dt="2023-04-10T20:43:43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854"/>
    <p:restoredTop sz="99647" autoAdjust="0"/>
  </p:normalViewPr>
  <p:slideViewPr>
    <p:cSldViewPr>
      <p:cViewPr varScale="1">
        <p:scale>
          <a:sx n="23" d="100"/>
          <a:sy n="23" d="100"/>
        </p:scale>
        <p:origin x="440" y="248"/>
      </p:cViewPr>
      <p:guideLst>
        <p:guide orient="horz" pos="10368"/>
        <p:guide pos="1267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7C8DD6C-9967-6AC4-0F41-F4C5CAB4D13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343400"/>
            <a:ext cx="5038725" cy="411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623" tIns="44517" rIns="90623" bIns="44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E016032-06B8-DEBD-A2B4-D2D9ED575D3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33500" y="684213"/>
            <a:ext cx="4191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927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741912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198897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655881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5383542-9A75-147B-67AC-7E9956882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CF76EA3-1365-8686-5999-CC56C0EEB5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10226042"/>
            <a:ext cx="3419856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18653760"/>
            <a:ext cx="281635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9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7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37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26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16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EDB3C-AD1A-26CA-675A-38B302FE4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6EC5A-0D08-A441-A24A-56A17A9A08CE}" type="datetimeFigureOut">
              <a:rPr lang="en-US"/>
              <a:pPr>
                <a:defRPr/>
              </a:pPr>
              <a:t>4/10/2023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E27B0-044D-BFC7-1AD4-EFD58C646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FCFF8-42B9-F43E-6F9E-236B1A480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61AF1-F3F0-6C47-A422-C385C05D769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976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5BC9B-1696-9159-490A-4DD39EAE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D61F5-AE4F-3146-A318-76B062FAF066}" type="datetimeFigureOut">
              <a:rPr lang="en-US"/>
              <a:pPr>
                <a:defRPr/>
              </a:pPr>
              <a:t>4/10/2023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E3326-CBBA-97F6-787C-C9A8DA547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2B984-58BB-DD6C-6AC1-63EB068B3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27F50-1F7A-594F-9B98-3EC0A7EAB8B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736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169360" y="1318270"/>
            <a:ext cx="905256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0" y="1318270"/>
            <a:ext cx="2648712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61443-D552-0473-4C82-979EF5238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CA0EE-7E0A-B548-8161-4E4E05A34AA3}" type="datetimeFigureOut">
              <a:rPr lang="en-US"/>
              <a:pPr>
                <a:defRPr/>
              </a:pPr>
              <a:t>4/10/2023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5E544-F40B-601D-9240-749CD405E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12BB5-D778-5DA2-EF3E-2203376B6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51662-E0C2-E74B-A464-0914B1D5342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6959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638" y="944570"/>
            <a:ext cx="34197926" cy="32464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2" y="5486400"/>
            <a:ext cx="18897600" cy="2651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0269200" y="5486400"/>
            <a:ext cx="18897600" cy="265176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13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CEDAD-844B-C6B8-EFBD-6096CEB7E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F8F0D-3682-0C49-AA50-4B56DBEAD7AE}" type="datetimeFigureOut">
              <a:rPr lang="en-US"/>
              <a:pPr>
                <a:defRPr/>
              </a:pPr>
              <a:t>4/10/2023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2CBA3-E700-14EA-15E8-3B2476C57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9795A-458D-4CBF-C8B1-2AE03DDF5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3C5A6-854A-F547-92F5-1775698982C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606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7" y="21153122"/>
            <a:ext cx="34198560" cy="6537960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7" y="13952229"/>
            <a:ext cx="34198560" cy="7200898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955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9105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866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821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776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3732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2687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164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06919-8EC2-8112-14EE-338B5F5C5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BC027-1A1A-A04C-9E11-DAE64324C0CE}" type="datetimeFigureOut">
              <a:rPr lang="en-US"/>
              <a:pPr>
                <a:defRPr/>
              </a:pPr>
              <a:t>4/10/2023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46F4E-69AD-5A97-C7A7-DCCAF6A6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928E9-D42C-4024-123D-1D5F5158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F7BE8-468B-DC49-BBA1-F842DF1E1C2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327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7680967"/>
            <a:ext cx="17769840" cy="2172462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52080" y="7680967"/>
            <a:ext cx="17769840" cy="2172462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7D4FF4-A699-F746-A737-D67135D12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A1B1B-D221-4546-BA31-A8199843AC76}" type="datetimeFigureOut">
              <a:rPr lang="en-US"/>
              <a:pPr>
                <a:defRPr/>
              </a:pPr>
              <a:t>4/10/2023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13070D-70F5-1B0D-93F1-7E9E52658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09C8BA-A4BB-2E4C-1070-B36D45CCA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0180F-E040-474F-BEAA-62D1A0B362D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752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7368542"/>
            <a:ext cx="17776827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9555" indent="0">
              <a:buNone/>
              <a:defRPr sz="9100" b="1"/>
            </a:lvl2pPr>
            <a:lvl3pPr marL="4179105" indent="0">
              <a:buNone/>
              <a:defRPr sz="8200" b="1"/>
            </a:lvl3pPr>
            <a:lvl4pPr marL="6268660" indent="0">
              <a:buNone/>
              <a:defRPr sz="7300" b="1"/>
            </a:lvl4pPr>
            <a:lvl5pPr marL="8358211" indent="0">
              <a:buNone/>
              <a:defRPr sz="7300" b="1"/>
            </a:lvl5pPr>
            <a:lvl6pPr marL="10447766" indent="0">
              <a:buNone/>
              <a:defRPr sz="7300" b="1"/>
            </a:lvl6pPr>
            <a:lvl7pPr marL="12537320" indent="0">
              <a:buNone/>
              <a:defRPr sz="7300" b="1"/>
            </a:lvl7pPr>
            <a:lvl8pPr marL="14626875" indent="0">
              <a:buNone/>
              <a:defRPr sz="7300" b="1"/>
            </a:lvl8pPr>
            <a:lvl9pPr marL="16716426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0" y="10439400"/>
            <a:ext cx="17776827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112" y="7368542"/>
            <a:ext cx="17783810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9555" indent="0">
              <a:buNone/>
              <a:defRPr sz="9100" b="1"/>
            </a:lvl2pPr>
            <a:lvl3pPr marL="4179105" indent="0">
              <a:buNone/>
              <a:defRPr sz="8200" b="1"/>
            </a:lvl3pPr>
            <a:lvl4pPr marL="6268660" indent="0">
              <a:buNone/>
              <a:defRPr sz="7300" b="1"/>
            </a:lvl4pPr>
            <a:lvl5pPr marL="8358211" indent="0">
              <a:buNone/>
              <a:defRPr sz="7300" b="1"/>
            </a:lvl5pPr>
            <a:lvl6pPr marL="10447766" indent="0">
              <a:buNone/>
              <a:defRPr sz="7300" b="1"/>
            </a:lvl6pPr>
            <a:lvl7pPr marL="12537320" indent="0">
              <a:buNone/>
              <a:defRPr sz="7300" b="1"/>
            </a:lvl7pPr>
            <a:lvl8pPr marL="14626875" indent="0">
              <a:buNone/>
              <a:defRPr sz="7300" b="1"/>
            </a:lvl8pPr>
            <a:lvl9pPr marL="16716426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2" y="10439400"/>
            <a:ext cx="17783810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89124F1-9834-6154-89A0-292E5E18D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2493C-EAF9-3C4E-A7C3-DAB47252265E}" type="datetimeFigureOut">
              <a:rPr lang="en-US"/>
              <a:pPr>
                <a:defRPr/>
              </a:pPr>
              <a:t>4/10/2023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48630A0-BE8A-B496-8F49-25581296F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4FB4910-A981-FADA-F247-8DA290DAD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1CAA6-05F6-E548-AE9E-1D4055BF977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286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1BF5EDC-FFB1-3A90-CBAF-7D2134F9B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260AE-285D-854A-8ACB-13FBC3E4DB1D}" type="datetimeFigureOut">
              <a:rPr lang="en-US"/>
              <a:pPr>
                <a:defRPr/>
              </a:pPr>
              <a:t>4/10/2023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EC00F4-B8C9-3C7F-E5C0-3E3343024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2AD4E73-3181-5351-F56D-B5A96C06B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2AE2A-264B-CE4C-9B32-D045132C129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903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7D36394-194B-F668-4422-66E2B2EB4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1F155-2CAC-2C4B-B51A-28C04D36ACF0}" type="datetimeFigureOut">
              <a:rPr lang="en-US"/>
              <a:pPr>
                <a:defRPr/>
              </a:pPr>
              <a:t>4/10/2023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9F929C1-3787-B87F-587E-A7D1DD81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AAAF9E-0749-1003-7020-18ABE9B48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B4C64-12A4-AE42-8B2A-A8B61E86FF6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067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7" y="1310640"/>
            <a:ext cx="13236577" cy="557784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0" y="1310647"/>
            <a:ext cx="22491700" cy="28094942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87" y="6888487"/>
            <a:ext cx="13236577" cy="22517102"/>
          </a:xfrm>
        </p:spPr>
        <p:txBody>
          <a:bodyPr/>
          <a:lstStyle>
            <a:lvl1pPr marL="0" indent="0">
              <a:buNone/>
              <a:defRPr sz="6400"/>
            </a:lvl1pPr>
            <a:lvl2pPr marL="2089555" indent="0">
              <a:buNone/>
              <a:defRPr sz="5500"/>
            </a:lvl2pPr>
            <a:lvl3pPr marL="4179105" indent="0">
              <a:buNone/>
              <a:defRPr sz="4600"/>
            </a:lvl3pPr>
            <a:lvl4pPr marL="6268660" indent="0">
              <a:buNone/>
              <a:defRPr sz="4100"/>
            </a:lvl4pPr>
            <a:lvl5pPr marL="8358211" indent="0">
              <a:buNone/>
              <a:defRPr sz="4100"/>
            </a:lvl5pPr>
            <a:lvl6pPr marL="10447766" indent="0">
              <a:buNone/>
              <a:defRPr sz="4100"/>
            </a:lvl6pPr>
            <a:lvl7pPr marL="12537320" indent="0">
              <a:buNone/>
              <a:defRPr sz="4100"/>
            </a:lvl7pPr>
            <a:lvl8pPr marL="14626875" indent="0">
              <a:buNone/>
              <a:defRPr sz="4100"/>
            </a:lvl8pPr>
            <a:lvl9pPr marL="16716426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3F8E4F-7693-C335-04D1-261241DDE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30D0B-599E-3E47-9541-39ED1F84B478}" type="datetimeFigureOut">
              <a:rPr lang="en-US"/>
              <a:pPr>
                <a:defRPr/>
              </a:pPr>
              <a:t>4/10/2023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E3BD6A-F43A-D142-0977-92C3C3E91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04D1C0-92F1-527B-B826-049756503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E9474-4F04-EF49-8CA6-6CAA2948A83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714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067" y="23042880"/>
            <a:ext cx="24140160" cy="272034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067" y="2941320"/>
            <a:ext cx="2414016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9555" indent="0">
              <a:buNone/>
              <a:defRPr sz="12800"/>
            </a:lvl2pPr>
            <a:lvl3pPr marL="4179105" indent="0">
              <a:buNone/>
              <a:defRPr sz="11000"/>
            </a:lvl3pPr>
            <a:lvl4pPr marL="6268660" indent="0">
              <a:buNone/>
              <a:defRPr sz="9100"/>
            </a:lvl4pPr>
            <a:lvl5pPr marL="8358211" indent="0">
              <a:buNone/>
              <a:defRPr sz="9100"/>
            </a:lvl5pPr>
            <a:lvl6pPr marL="10447766" indent="0">
              <a:buNone/>
              <a:defRPr sz="9100"/>
            </a:lvl6pPr>
            <a:lvl7pPr marL="12537320" indent="0">
              <a:buNone/>
              <a:defRPr sz="9100"/>
            </a:lvl7pPr>
            <a:lvl8pPr marL="14626875" indent="0">
              <a:buNone/>
              <a:defRPr sz="9100"/>
            </a:lvl8pPr>
            <a:lvl9pPr marL="16716426" indent="0">
              <a:buNone/>
              <a:defRPr sz="91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067" y="25763222"/>
            <a:ext cx="24140160" cy="3863338"/>
          </a:xfrm>
        </p:spPr>
        <p:txBody>
          <a:bodyPr/>
          <a:lstStyle>
            <a:lvl1pPr marL="0" indent="0">
              <a:buNone/>
              <a:defRPr sz="6400"/>
            </a:lvl1pPr>
            <a:lvl2pPr marL="2089555" indent="0">
              <a:buNone/>
              <a:defRPr sz="5500"/>
            </a:lvl2pPr>
            <a:lvl3pPr marL="4179105" indent="0">
              <a:buNone/>
              <a:defRPr sz="4600"/>
            </a:lvl3pPr>
            <a:lvl4pPr marL="6268660" indent="0">
              <a:buNone/>
              <a:defRPr sz="4100"/>
            </a:lvl4pPr>
            <a:lvl5pPr marL="8358211" indent="0">
              <a:buNone/>
              <a:defRPr sz="4100"/>
            </a:lvl5pPr>
            <a:lvl6pPr marL="10447766" indent="0">
              <a:buNone/>
              <a:defRPr sz="4100"/>
            </a:lvl6pPr>
            <a:lvl7pPr marL="12537320" indent="0">
              <a:buNone/>
              <a:defRPr sz="4100"/>
            </a:lvl7pPr>
            <a:lvl8pPr marL="14626875" indent="0">
              <a:buNone/>
              <a:defRPr sz="4100"/>
            </a:lvl8pPr>
            <a:lvl9pPr marL="16716426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79FAF7-5E93-663B-1AAB-527933D55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3E505-F46E-5F44-9CA9-4E80620BAC05}" type="datetimeFigureOut">
              <a:rPr lang="en-US"/>
              <a:pPr>
                <a:defRPr/>
              </a:pPr>
              <a:t>4/10/2023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150466-9FAF-387A-141D-C863CB61E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1409DB-049B-4679-5466-A4A0BA138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1DE1F-A50E-2642-8004-6BA789813D1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313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559EAB5-BB65-B2AD-859F-CB0863A7C8E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011363" y="1317625"/>
            <a:ext cx="362108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913" tIns="208954" rIns="417913" bIns="2089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61774C2-DAB3-2897-C461-B551FDB076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011363" y="7680325"/>
            <a:ext cx="36210875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913" tIns="208954" rIns="417913" bIns="208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AFC60-E704-8E27-3CB4-3885B5AED5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1363" y="30510163"/>
            <a:ext cx="9388475" cy="1752600"/>
          </a:xfrm>
          <a:prstGeom prst="rect">
            <a:avLst/>
          </a:prstGeom>
        </p:spPr>
        <p:txBody>
          <a:bodyPr vert="horz" lIns="417913" tIns="208954" rIns="417913" bIns="208954" rtlCol="0" anchor="ctr"/>
          <a:lstStyle>
            <a:lvl1pPr algn="l" eaLnBrk="1" hangingPunct="1">
              <a:defRPr sz="5500">
                <a:solidFill>
                  <a:schemeClr val="tx1">
                    <a:tint val="75000"/>
                  </a:scheme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fld id="{29431F09-B2C8-6F4C-9CD5-4A93E7214E43}" type="datetimeFigureOut">
              <a:rPr lang="en-US"/>
              <a:pPr>
                <a:defRPr/>
              </a:pPr>
              <a:t>4/10/2023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1F2CC-B24E-863C-2A9E-F7680BED9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46163" y="30510163"/>
            <a:ext cx="12741275" cy="1752600"/>
          </a:xfrm>
          <a:prstGeom prst="rect">
            <a:avLst/>
          </a:prstGeom>
        </p:spPr>
        <p:txBody>
          <a:bodyPr vert="horz" lIns="417913" tIns="208954" rIns="417913" bIns="208954" rtlCol="0" anchor="ctr"/>
          <a:lstStyle>
            <a:lvl1pPr algn="ctr" eaLnBrk="1" hangingPunct="1">
              <a:defRPr sz="5500">
                <a:solidFill>
                  <a:schemeClr val="tx1">
                    <a:tint val="75000"/>
                  </a:scheme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C5013-E28B-FA49-8162-EC7ABDC3E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833763" y="30510163"/>
            <a:ext cx="9388475" cy="1752600"/>
          </a:xfrm>
          <a:prstGeom prst="rect">
            <a:avLst/>
          </a:prstGeom>
        </p:spPr>
        <p:txBody>
          <a:bodyPr vert="horz" wrap="square" lIns="417913" tIns="208954" rIns="417913" bIns="20895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500">
                <a:solidFill>
                  <a:srgbClr val="898989"/>
                </a:solidFill>
              </a:defRPr>
            </a:lvl1pPr>
          </a:lstStyle>
          <a:p>
            <a:fld id="{BB0FA442-513C-3D4E-BF7B-8899C777441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ctr" defTabSz="4178300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2pPr>
      <a:lvl3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3pPr>
      <a:lvl4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4pPr>
      <a:lvl5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5pPr>
      <a:lvl6pPr marL="4572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6pPr>
      <a:lvl7pPr marL="9144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7pPr>
      <a:lvl8pPr marL="13716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8pPr>
      <a:lvl9pPr marL="18288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9pPr>
    </p:titleStyle>
    <p:bodyStyle>
      <a:lvl1pPr marL="1566863" indent="-1566863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4075" indent="-130492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2875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12025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402763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92541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82096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71651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61206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955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910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866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8211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7766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32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2687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16426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orldpopulationreview.com/us-cities/long-branch-nj-population" TargetMode="External"/><Relationship Id="rId3" Type="http://schemas.microsoft.com/office/2007/relationships/media" Target="../media/media2.m4a"/><Relationship Id="rId7" Type="http://schemas.openxmlformats.org/officeDocument/2006/relationships/image" Target="../media/image1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audio" Target="../media/media2.m4a"/><Relationship Id="rId9" Type="http://schemas.openxmlformats.org/officeDocument/2006/relationships/hyperlink" Target="https://rc.doe.state.nj.us/2020-2021/school/summary/25/2770/065?lang=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 descr="Large Spinner Wheel Cardboard Cutout Stand-Up | Oriental Trading">
            <a:extLst>
              <a:ext uri="{FF2B5EF4-FFF2-40B4-BE49-F238E27FC236}">
                <a16:creationId xmlns:a16="http://schemas.microsoft.com/office/drawing/2014/main" id="{1A28382C-BD33-116F-10EF-C253B943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456" y="1358900"/>
            <a:ext cx="32516064" cy="3155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3C7DEFB2-875F-5435-41D8-463D9E6B9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7150" y="5127625"/>
            <a:ext cx="12331700" cy="2498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6" tIns="45700" rIns="91396" bIns="457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300" dirty="0">
              <a:latin typeface="Times New Roman" panose="02020603050405020304" pitchFamily="18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16EBCE0-BA26-FEEE-56AB-D284A757C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45506" y="2678906"/>
            <a:ext cx="34197925" cy="4038600"/>
          </a:xfrm>
        </p:spPr>
        <p:txBody>
          <a:bodyPr rtlCol="0">
            <a:normAutofit fontScale="90000"/>
          </a:bodyPr>
          <a:lstStyle/>
          <a:p>
            <a:pPr defTabSz="4179105" eaLnBrk="1" fontAlgn="auto" hangingPunct="1">
              <a:spcAft>
                <a:spcPts val="0"/>
              </a:spcAft>
              <a:defRPr/>
            </a:pPr>
            <a:br>
              <a:rPr lang="en-US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r>
              <a:rPr lang="en-US" sz="5600" i="1" dirty="0">
                <a:latin typeface="Arial" charset="0"/>
              </a:rPr>
              <a:t>Danielle McNeely</a:t>
            </a:r>
            <a:br>
              <a:rPr lang="en-US" sz="4400" i="1" dirty="0">
                <a:latin typeface="Arial" charset="0"/>
              </a:rPr>
            </a:br>
            <a:r>
              <a:rPr lang="en-US" sz="4400" b="1" dirty="0">
                <a:latin typeface="Arial" charset="0"/>
              </a:rPr>
              <a:t>Monmouth University</a:t>
            </a:r>
            <a:br>
              <a:rPr lang="en-US" b="1" dirty="0">
                <a:latin typeface="Arial" charset="0"/>
              </a:rPr>
            </a:br>
            <a:r>
              <a:rPr lang="en-US" b="1" dirty="0">
                <a:latin typeface="Arial" charset="0"/>
              </a:rPr>
              <a:t> </a:t>
            </a:r>
            <a:br>
              <a:rPr lang="en-US" b="1" dirty="0">
                <a:latin typeface="Arial" charset="0"/>
              </a:rPr>
            </a:br>
            <a:endParaRPr lang="en-US" b="1" dirty="0">
              <a:latin typeface="Arial" charset="0"/>
            </a:endParaRP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9E1FC3D-26F0-8AED-9FF9-15B87278D81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5257800"/>
            <a:ext cx="14325600" cy="27660600"/>
          </a:xfrm>
        </p:spPr>
        <p:txBody>
          <a:bodyPr rtlCol="0">
            <a:noAutofit/>
          </a:bodyPr>
          <a:lstStyle/>
          <a:p>
            <a:pPr marL="0" indent="0" algn="ctr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b="1" i="1" u="sng" dirty="0">
                <a:solidFill>
                  <a:schemeClr val="accent6">
                    <a:lumMod val="75000"/>
                  </a:schemeClr>
                </a:solidFill>
              </a:rPr>
              <a:t>Setting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i="1" dirty="0">
                <a:solidFill>
                  <a:srgbClr val="0070C0"/>
                </a:solidFill>
              </a:rPr>
              <a:t>Overview of Community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Long Branch, New Jersey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Monmouth County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The population is 31,952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Poverty rate: 18.2%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Citizenship %: 70%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68.1% White, 13.6% African American, 11.1% Other race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3500" dirty="0">
                <a:hlinkClick r:id="rId8"/>
              </a:rPr>
              <a:t>https://worldpopulationreview.com/us-cities/long-branch-nj-population</a:t>
            </a:r>
            <a:endParaRPr lang="en-US" sz="3500" dirty="0"/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3500" dirty="0"/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i="1" dirty="0">
                <a:solidFill>
                  <a:srgbClr val="0070C0"/>
                </a:solidFill>
              </a:rPr>
              <a:t>Overview of School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Anastasia Elementary School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Grades K-5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578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10:1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297 Male students and 289 Female students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55% Hispanic, 30% White, 10% Black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4400" dirty="0">
                <a:hlinkClick r:id="rId9"/>
              </a:rPr>
              <a:t>https://rc.doe.state.nj.us/2020-2021/school/summary/25/2770/065?lang=EN</a:t>
            </a:r>
            <a:r>
              <a:rPr lang="en-US" sz="4400" dirty="0"/>
              <a:t> 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4400" dirty="0"/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i="1" dirty="0">
                <a:solidFill>
                  <a:srgbClr val="0070C0"/>
                </a:solidFill>
              </a:rPr>
              <a:t>Overview of Classroom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K-2 Autism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6 students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3 different areas of desks where students meet for small groups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Laptops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5400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B7F24395-070A-A518-8D95-7B9448F81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84400" y="6172200"/>
            <a:ext cx="11963400" cy="261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04619" tIns="203107" rIns="404619" bIns="203107"/>
          <a:lstStyle/>
          <a:p>
            <a:pPr marL="456985" lvl="1" indent="0" eaLnBrk="1" hangingPunct="1">
              <a:defRPr/>
            </a:pPr>
            <a:endParaRPr lang="en-US" sz="4600" b="1" i="1" u="sng" dirty="0">
              <a:solidFill>
                <a:schemeClr val="tx2"/>
              </a:solidFill>
              <a:latin typeface="Arial" charset="0"/>
            </a:endParaRPr>
          </a:p>
          <a:p>
            <a:pPr marL="1091687" lvl="1" indent="-583928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3700" dirty="0">
              <a:latin typeface="Arial" charset="0"/>
            </a:endParaRPr>
          </a:p>
          <a:p>
            <a:pPr marL="1091687" lvl="1" indent="-583928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3200" dirty="0">
              <a:latin typeface="Arial" charset="0"/>
            </a:endParaRPr>
          </a:p>
          <a:p>
            <a:pPr marL="1091687" lvl="1" indent="-583928" eaLnBrk="1" hangingPunct="1">
              <a:spcBef>
                <a:spcPct val="20000"/>
              </a:spcBef>
              <a:defRPr/>
            </a:pPr>
            <a:endParaRPr lang="en-US" sz="32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n-US" sz="3200" dirty="0">
                <a:latin typeface="Arial" charset="0"/>
              </a:rPr>
              <a:t>	</a:t>
            </a: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20000"/>
              </a:spcBef>
              <a:defRPr/>
            </a:pPr>
            <a:endParaRPr lang="en-US" sz="2700" dirty="0">
              <a:latin typeface="Arial" charset="0"/>
            </a:endParaRPr>
          </a:p>
        </p:txBody>
      </p:sp>
      <p:sp>
        <p:nvSpPr>
          <p:cNvPr id="2054" name="Text Box 151">
            <a:extLst>
              <a:ext uri="{FF2B5EF4-FFF2-40B4-BE49-F238E27FC236}">
                <a16:creationId xmlns:a16="http://schemas.microsoft.com/office/drawing/2014/main" id="{368D63B4-B316-6B3B-8068-B223869B9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7600" y="5181600"/>
            <a:ext cx="10439400" cy="20617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396" tIns="45700" rIns="91396" bIns="45700">
            <a:spAutoFit/>
          </a:bodyPr>
          <a:lstStyle/>
          <a:p>
            <a:pPr marL="456985" indent="-456985" algn="ctr" defTabSz="4179105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b="1" i="1" u="sng" dirty="0">
                <a:solidFill>
                  <a:srgbClr val="FFFF00"/>
                </a:solidFill>
                <a:latin typeface="Calibri"/>
              </a:rPr>
              <a:t>Description of Students</a:t>
            </a:r>
            <a:endParaRPr lang="en-US" sz="5400" b="1" dirty="0">
              <a:solidFill>
                <a:srgbClr val="FFFF00"/>
              </a:solidFill>
              <a:latin typeface="Calibri"/>
              <a:cs typeface="Arial" pitchFamily="34" charset="0"/>
            </a:endParaRP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prstClr val="black"/>
                </a:solidFill>
                <a:latin typeface="Calibri"/>
              </a:rPr>
              <a:t>1 female and 5 male students</a:t>
            </a: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prstClr val="black"/>
                </a:solidFill>
                <a:latin typeface="Calibri"/>
              </a:rPr>
              <a:t>All 6 students have autism</a:t>
            </a: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prstClr val="black"/>
                </a:solidFill>
                <a:latin typeface="Calibri"/>
              </a:rPr>
              <a:t>Autism</a:t>
            </a: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prstClr val="black"/>
                </a:solidFill>
                <a:latin typeface="Calibri"/>
              </a:rPr>
              <a:t>1 student works with a 1 on 1 teacher during class</a:t>
            </a:r>
          </a:p>
          <a:p>
            <a:pPr marL="456985" indent="-456985" algn="ctr"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en-US" sz="5400" b="1" i="1" u="sng" dirty="0">
              <a:solidFill>
                <a:schemeClr val="tx2"/>
              </a:solidFill>
              <a:latin typeface="+mn-lt"/>
            </a:endParaRPr>
          </a:p>
          <a:p>
            <a:pPr marL="456985" indent="-456985" algn="ctr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5400" b="1" i="1" u="sng" dirty="0">
                <a:solidFill>
                  <a:srgbClr val="0070C0"/>
                </a:solidFill>
                <a:latin typeface="+mn-lt"/>
              </a:rPr>
              <a:t> Course &amp; Project</a:t>
            </a: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+mn-lt"/>
              </a:rPr>
              <a:t>EDS 330: Foundations of Special Education</a:t>
            </a: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+mn-lt"/>
              </a:rPr>
              <a:t>Spinning Spinners</a:t>
            </a: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+mn-lt"/>
              </a:rPr>
              <a:t>Created 2 different spinners, one for the tens place values (1-3), the second was for the one’s place values (1-9)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en-US" sz="5400" dirty="0">
              <a:solidFill>
                <a:srgbClr val="7030A0"/>
              </a:solidFill>
              <a:latin typeface="+mn-lt"/>
            </a:endParaRPr>
          </a:p>
          <a:p>
            <a:pPr marL="456985" indent="-456985" algn="ctr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5400" b="1" i="1" u="sng" dirty="0">
                <a:solidFill>
                  <a:srgbClr val="7030A0"/>
                </a:solidFill>
                <a:latin typeface="+mn-lt"/>
              </a:rPr>
              <a:t>Role</a:t>
            </a:r>
            <a:endParaRPr lang="en-US" sz="5400" dirty="0">
              <a:latin typeface="+mn-lt"/>
            </a:endParaRP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I observed the students during morning activity and math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I would sit with students and help them finish their work</a:t>
            </a:r>
          </a:p>
          <a:p>
            <a:pPr algn="ctr" eaLnBrk="1" hangingPunct="1">
              <a:defRPr/>
            </a:pPr>
            <a:endParaRPr lang="en-US" sz="5400" b="1" i="1" u="sng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103" name="Rectangle 73">
            <a:extLst>
              <a:ext uri="{FF2B5EF4-FFF2-40B4-BE49-F238E27FC236}">
                <a16:creationId xmlns:a16="http://schemas.microsoft.com/office/drawing/2014/main" id="{AB5F6840-E433-4875-46C5-8B51F4913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377950"/>
            <a:ext cx="336804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SPINNING SPINNERS</a:t>
            </a:r>
            <a:endParaRPr lang="en-US" altLang="en-US" sz="73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81" name="Text Box 151">
            <a:extLst>
              <a:ext uri="{FF2B5EF4-FFF2-40B4-BE49-F238E27FC236}">
                <a16:creationId xmlns:a16="http://schemas.microsoft.com/office/drawing/2014/main" id="{A9E8434E-0A46-0FDF-764B-82E214F01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0" y="4953000"/>
            <a:ext cx="13868400" cy="214212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396" tIns="45700" rIns="91396" bIns="45700">
            <a:spAutoFit/>
          </a:bodyPr>
          <a:lstStyle/>
          <a:p>
            <a:pPr marL="0" lvl="2" eaLnBrk="1" hangingPunct="1">
              <a:defRPr/>
            </a:pPr>
            <a:endParaRPr lang="en-US" sz="3600" dirty="0">
              <a:latin typeface="+mn-lt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 i="1" u="sng" dirty="0">
                <a:solidFill>
                  <a:srgbClr val="00B050"/>
                </a:solidFill>
                <a:latin typeface="+mn-lt"/>
              </a:rPr>
              <a:t>Understandings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I learned how to work with students 1 on 1 versus in a small/big group setting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I learned different techniques on how to work with students in a classroom 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endParaRPr lang="en-US" sz="5400" dirty="0">
              <a:latin typeface="+mn-lt"/>
            </a:endParaRPr>
          </a:p>
          <a:p>
            <a:pPr indent="-457200" eaLnBrk="1" hangingPunct="1">
              <a:buFont typeface="Arial" pitchFamily="34" charset="0"/>
              <a:buChar char="•"/>
              <a:defRPr/>
            </a:pPr>
            <a:endParaRPr lang="en-US" sz="5400" dirty="0">
              <a:latin typeface="+mn-lt"/>
            </a:endParaRPr>
          </a:p>
          <a:p>
            <a:pPr algn="ctr" eaLnBrk="1" hangingPunct="1">
              <a:defRPr/>
            </a:pPr>
            <a:r>
              <a:rPr lang="en-US" sz="5400" b="1" i="1" u="sng" dirty="0">
                <a:solidFill>
                  <a:srgbClr val="002060"/>
                </a:solidFill>
                <a:latin typeface="+mn-lt"/>
              </a:rPr>
              <a:t>Impacts</a:t>
            </a:r>
            <a:endParaRPr lang="en-US" sz="5400" dirty="0">
              <a:solidFill>
                <a:srgbClr val="002060"/>
              </a:solidFill>
              <a:latin typeface="+mn-lt"/>
            </a:endParaRP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When the teacher was absent, I was able to step in and help a small group of students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When the teacher was working with one student, I was able to play my activity with the other student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Each week I was able to challenge the students more by extending the activity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endParaRPr lang="en-US" sz="5400" b="1" i="1" u="sng" dirty="0">
              <a:solidFill>
                <a:srgbClr val="7030A0"/>
              </a:solidFill>
              <a:latin typeface="+mn-lt"/>
              <a:cs typeface="Arial" charset="0"/>
            </a:endParaRPr>
          </a:p>
          <a:p>
            <a:pPr indent="-457200" eaLnBrk="1" hangingPunct="1">
              <a:buFont typeface="Arial" pitchFamily="34" charset="0"/>
              <a:buChar char="•"/>
              <a:defRPr/>
            </a:pPr>
            <a:endParaRPr lang="en-US" sz="5400" b="1" i="1" u="sng" dirty="0">
              <a:solidFill>
                <a:srgbClr val="7030A0"/>
              </a:solidFill>
              <a:latin typeface="+mn-lt"/>
              <a:cs typeface="Arial" charset="0"/>
            </a:endParaRPr>
          </a:p>
          <a:p>
            <a:pPr indent="-457200" algn="ctr" eaLnBrk="1" hangingPunct="1">
              <a:lnSpc>
                <a:spcPct val="150000"/>
              </a:lnSpc>
              <a:defRPr/>
            </a:pPr>
            <a:r>
              <a:rPr lang="en-US" sz="5400" b="1" i="1" u="sng" dirty="0">
                <a:solidFill>
                  <a:srgbClr val="F329E2"/>
                </a:solidFill>
                <a:latin typeface="+mn-lt"/>
                <a:cs typeface="Arial" charset="0"/>
              </a:rPr>
              <a:t>Future Goals</a:t>
            </a:r>
            <a:endParaRPr lang="en-US" sz="5400" b="1" dirty="0">
              <a:solidFill>
                <a:srgbClr val="F329E2"/>
              </a:solidFill>
              <a:latin typeface="+mn-lt"/>
              <a:cs typeface="Arial" charset="0"/>
            </a:endParaRPr>
          </a:p>
          <a:p>
            <a:pPr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+mn-lt"/>
                <a:cs typeface="Arial" charset="0"/>
              </a:rPr>
              <a:t>I will take the skills I have learned from my student teacher and use them in my classes and future student teaching hours</a:t>
            </a:r>
          </a:p>
          <a:p>
            <a:pPr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+mn-lt"/>
                <a:cs typeface="Arial" charset="0"/>
              </a:rPr>
              <a:t>I want to work on my confidence first and foremost. It is important to have confidence when helping students learn</a:t>
            </a:r>
          </a:p>
        </p:txBody>
      </p:sp>
      <p:sp>
        <p:nvSpPr>
          <p:cNvPr id="4105" name="AutoShape 11" descr="https://exchange.monmouth.edu/owa/service.svc/s/GetFileAttachment?id=AAMkADUzNTAzYTE4LTFkZmItNGNiYi05YzIyLTAwNDM3ZWFjNzY1YQBGAAAAAABs37bhHIjOTZx5dTE8j3XhBwAPER1YytVnSrnXabV0lCskAABD9o3ZAAAPER1YytVnSrnXabV0lCskAAArz5nnAAABEgAQAIHb4rEAYfJKpAohnv8TfIk%3D&amp;X-OWA-CANARY=K8IiKFfYV0uyOv4P07BNfrAXb10lP9YI5y-30Ryu2WlnOd0USRjeyB90ndruFggKMUdFnlP0wsA.&amp;isImagePreview=True">
            <a:extLst>
              <a:ext uri="{FF2B5EF4-FFF2-40B4-BE49-F238E27FC236}">
                <a16:creationId xmlns:a16="http://schemas.microsoft.com/office/drawing/2014/main" id="{5600EE9B-1A0B-4CCB-110A-48795AE48D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5100" y="-593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106" name="AutoShape 13" descr="https://exchange.monmouth.edu/owa/service.svc/s/GetFileAttachment?id=AAMkADUzNTAzYTE4LTFkZmItNGNiYi05YzIyLTAwNDM3ZWFjNzY1YQBGAAAAAABs37bhHIjOTZx5dTE8j3XhBwAPER1YytVnSrnXabV0lCskAABD9o3ZAAAPER1YytVnSrnXabV0lCskAAArz5nnAAABEgAQAIHb4rEAYfJKpAohnv8TfIk%3D&amp;X-OWA-CANARY=K8IiKFfYV0uyOv4P07BNfrAXb10lP9YI5y-30Ryu2WlnOd0USRjeyB90ndruFggKMUdFnlP0wsA.&amp;isImagePreview=True">
            <a:extLst>
              <a:ext uri="{FF2B5EF4-FFF2-40B4-BE49-F238E27FC236}">
                <a16:creationId xmlns:a16="http://schemas.microsoft.com/office/drawing/2014/main" id="{623E8CC4-4003-4DA2-9CF5-7D27E3430E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7500" y="-222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pic>
        <p:nvPicPr>
          <p:cNvPr id="4107" name="Picture 4">
            <a:extLst>
              <a:ext uri="{FF2B5EF4-FFF2-40B4-BE49-F238E27FC236}">
                <a16:creationId xmlns:a16="http://schemas.microsoft.com/office/drawing/2014/main" id="{78707CC1-697D-49CB-1490-640DF5891C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09550"/>
            <a:ext cx="9877425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59DEBF35-A40D-B840-8C14-098BB6928E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268400" y="31953200"/>
            <a:ext cx="812800" cy="812800"/>
          </a:xfrm>
          <a:prstGeom prst="rect">
            <a:avLst/>
          </a:prstGeom>
        </p:spPr>
      </p:pic>
      <p:pic>
        <p:nvPicPr>
          <p:cNvPr id="2" name="Audio Recording Apr 5, 2023 at 6:13:09 PM">
            <a:hlinkClick r:id="" action="ppaction://media"/>
            <a:extLst>
              <a:ext uri="{FF2B5EF4-FFF2-40B4-BE49-F238E27FC236}">
                <a16:creationId xmlns:a16="http://schemas.microsoft.com/office/drawing/2014/main" id="{4C66A730-854C-B99B-4315-FD26739C8E3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9710400" y="1605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advTm="1124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57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3764</TotalTime>
  <Pages>1</Pages>
  <Words>350</Words>
  <Application>Microsoft Office PowerPoint</Application>
  <PresentationFormat>Custom</PresentationFormat>
  <Paragraphs>66</Paragraphs>
  <Slides>1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     Danielle McNeely Monmouth University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Independent Play Behaviors Using Opportunities to Engage in Stereotypic Behavior as Reinforcement  Gregory P. Hanley, Brian A. Iwata, Rachel H. Thompson, &amp; Jana S. Lindberg University Of Florida</dc:title>
  <dc:creator>gh</dc:creator>
  <cp:lastModifiedBy>Danielle M. McNeely</cp:lastModifiedBy>
  <cp:revision>167</cp:revision>
  <cp:lastPrinted>2002-03-27T20:40:30Z</cp:lastPrinted>
  <dcterms:created xsi:type="dcterms:W3CDTF">1999-04-12T09:26:27Z</dcterms:created>
  <dcterms:modified xsi:type="dcterms:W3CDTF">2023-04-10T20:49:35Z</dcterms:modified>
</cp:coreProperties>
</file>