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94640"/>
  </p:normalViewPr>
  <p:slideViewPr>
    <p:cSldViewPr snapToGrid="0">
      <p:cViewPr varScale="1">
        <p:scale>
          <a:sx n="142" d="100"/>
          <a:sy n="142" d="100"/>
        </p:scale>
        <p:origin x="63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099250" y="61500"/>
            <a:ext cx="3691500" cy="846600"/>
          </a:xfrm>
          <a:prstGeom prst="rect">
            <a:avLst/>
          </a:prstGeom>
          <a:solidFill>
            <a:srgbClr val="C9DA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latin typeface="Times New Roman"/>
                <a:ea typeface="Times New Roman"/>
                <a:cs typeface="Times New Roman"/>
                <a:sym typeface="Times New Roman"/>
              </a:rPr>
              <a:t>Service learning Project</a:t>
            </a:r>
            <a:endParaRPr sz="1900" b="1">
              <a:latin typeface="Times New Roman"/>
              <a:ea typeface="Times New Roman"/>
              <a:cs typeface="Times New Roman"/>
              <a:sym typeface="Times New Roman"/>
            </a:endParaRPr>
          </a:p>
          <a:p>
            <a:pPr marL="0" lvl="0" indent="0" algn="ctr" rtl="0">
              <a:spcBef>
                <a:spcPts val="0"/>
              </a:spcBef>
              <a:spcAft>
                <a:spcPts val="0"/>
              </a:spcAft>
              <a:buNone/>
            </a:pPr>
            <a:r>
              <a:rPr lang="en" sz="1200">
                <a:latin typeface="Times New Roman"/>
                <a:ea typeface="Times New Roman"/>
                <a:cs typeface="Times New Roman"/>
                <a:sym typeface="Times New Roman"/>
              </a:rPr>
              <a:t>By: Thomas Blaine</a:t>
            </a:r>
            <a:endParaRPr sz="1200">
              <a:latin typeface="Times New Roman"/>
              <a:ea typeface="Times New Roman"/>
              <a:cs typeface="Times New Roman"/>
              <a:sym typeface="Times New Roman"/>
            </a:endParaRPr>
          </a:p>
          <a:p>
            <a:pPr marL="0" lvl="0" indent="0" algn="ctr" rtl="0">
              <a:spcBef>
                <a:spcPts val="0"/>
              </a:spcBef>
              <a:spcAft>
                <a:spcPts val="0"/>
              </a:spcAft>
              <a:buNone/>
            </a:pPr>
            <a:r>
              <a:rPr lang="en" sz="1200">
                <a:latin typeface="Times New Roman"/>
                <a:ea typeface="Times New Roman"/>
                <a:cs typeface="Times New Roman"/>
                <a:sym typeface="Times New Roman"/>
              </a:rPr>
              <a:t>Monmouth University EDS-330</a:t>
            </a:r>
            <a:endParaRPr sz="1200">
              <a:latin typeface="Times New Roman"/>
              <a:ea typeface="Times New Roman"/>
              <a:cs typeface="Times New Roman"/>
              <a:sym typeface="Times New Roman"/>
            </a:endParaRPr>
          </a:p>
        </p:txBody>
      </p:sp>
      <p:pic>
        <p:nvPicPr>
          <p:cNvPr id="55" name="Google Shape;55;p13"/>
          <p:cNvPicPr preferRelativeResize="0"/>
          <p:nvPr/>
        </p:nvPicPr>
        <p:blipFill>
          <a:blip r:embed="rId5">
            <a:alphaModFix/>
          </a:blip>
          <a:stretch>
            <a:fillRect/>
          </a:stretch>
        </p:blipFill>
        <p:spPr>
          <a:xfrm>
            <a:off x="168550" y="52500"/>
            <a:ext cx="2072700" cy="1015050"/>
          </a:xfrm>
          <a:prstGeom prst="rect">
            <a:avLst/>
          </a:prstGeom>
          <a:noFill/>
          <a:ln w="28575" cap="flat" cmpd="sng">
            <a:solidFill>
              <a:schemeClr val="accent1"/>
            </a:solidFill>
            <a:prstDash val="solid"/>
            <a:round/>
            <a:headEnd type="none" w="sm" len="sm"/>
            <a:tailEnd type="none" w="sm" len="sm"/>
          </a:ln>
        </p:spPr>
      </p:pic>
      <p:sp>
        <p:nvSpPr>
          <p:cNvPr id="56" name="Google Shape;56;p13"/>
          <p:cNvSpPr txBox="1"/>
          <p:nvPr/>
        </p:nvSpPr>
        <p:spPr>
          <a:xfrm>
            <a:off x="150613" y="1170963"/>
            <a:ext cx="2144100" cy="1941000"/>
          </a:xfrm>
          <a:prstGeom prst="rect">
            <a:avLst/>
          </a:prstGeom>
          <a:solidFill>
            <a:srgbClr val="C9DAF8"/>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b="1" u="sng">
                <a:solidFill>
                  <a:schemeClr val="accent1"/>
                </a:solidFill>
                <a:latin typeface="Calibri"/>
                <a:ea typeface="Calibri"/>
                <a:cs typeface="Calibri"/>
                <a:sym typeface="Calibri"/>
              </a:rPr>
              <a:t>Overview of community-</a:t>
            </a:r>
            <a:endParaRPr b="1" u="sng">
              <a:solidFill>
                <a:schemeClr val="accent1"/>
              </a:solidFill>
              <a:latin typeface="Calibri"/>
              <a:ea typeface="Calibri"/>
              <a:cs typeface="Calibri"/>
              <a:sym typeface="Calibri"/>
            </a:endParaRPr>
          </a:p>
          <a:p>
            <a:pPr marL="0" lvl="0" indent="0" algn="l" rtl="0">
              <a:spcBef>
                <a:spcPts val="0"/>
              </a:spcBef>
              <a:spcAft>
                <a:spcPts val="0"/>
              </a:spcAft>
              <a:buNone/>
            </a:pPr>
            <a:r>
              <a:rPr lang="en" sz="1000">
                <a:latin typeface="Times New Roman"/>
                <a:ea typeface="Times New Roman"/>
                <a:cs typeface="Times New Roman"/>
                <a:sym typeface="Times New Roman"/>
              </a:rPr>
              <a:t>-Long Branch, NJ,</a:t>
            </a:r>
            <a:endParaRPr sz="1000">
              <a:latin typeface="Times New Roman"/>
              <a:ea typeface="Times New Roman"/>
              <a:cs typeface="Times New Roman"/>
              <a:sym typeface="Times New Roman"/>
            </a:endParaRPr>
          </a:p>
          <a:p>
            <a:pPr marL="0" lvl="0" indent="0" algn="l" rtl="0">
              <a:spcBef>
                <a:spcPts val="0"/>
              </a:spcBef>
              <a:spcAft>
                <a:spcPts val="0"/>
              </a:spcAft>
              <a:buNone/>
            </a:pPr>
            <a:r>
              <a:rPr lang="en" sz="1000">
                <a:latin typeface="Times New Roman"/>
                <a:ea typeface="Times New Roman"/>
                <a:cs typeface="Times New Roman"/>
                <a:sym typeface="Times New Roman"/>
              </a:rPr>
              <a:t>Monmouth County</a:t>
            </a:r>
            <a:endParaRPr sz="1000">
              <a:latin typeface="Times New Roman"/>
              <a:ea typeface="Times New Roman"/>
              <a:cs typeface="Times New Roman"/>
              <a:sym typeface="Times New Roman"/>
            </a:endParaRPr>
          </a:p>
          <a:p>
            <a:pPr marL="0" lvl="0" indent="0" algn="l" rtl="0">
              <a:spcBef>
                <a:spcPts val="0"/>
              </a:spcBef>
              <a:spcAft>
                <a:spcPts val="0"/>
              </a:spcAft>
              <a:buNone/>
            </a:pPr>
            <a:r>
              <a:rPr lang="en" sz="1000">
                <a:latin typeface="Times New Roman"/>
                <a:ea typeface="Times New Roman"/>
                <a:cs typeface="Times New Roman"/>
                <a:sym typeface="Times New Roman"/>
              </a:rPr>
              <a:t>-32,383 people</a:t>
            </a:r>
            <a:endParaRPr sz="1000">
              <a:latin typeface="Times New Roman"/>
              <a:ea typeface="Times New Roman"/>
              <a:cs typeface="Times New Roman"/>
              <a:sym typeface="Times New Roman"/>
            </a:endParaRPr>
          </a:p>
          <a:p>
            <a:pPr marL="0" lvl="0" indent="0" algn="l" rtl="0">
              <a:spcBef>
                <a:spcPts val="0"/>
              </a:spcBef>
              <a:spcAft>
                <a:spcPts val="0"/>
              </a:spcAft>
              <a:buNone/>
            </a:pPr>
            <a:r>
              <a:rPr lang="en" sz="1000">
                <a:latin typeface="Times New Roman"/>
                <a:ea typeface="Times New Roman"/>
                <a:cs typeface="Times New Roman"/>
                <a:sym typeface="Times New Roman"/>
              </a:rPr>
              <a:t>-Poverty Rate: 21.4%</a:t>
            </a:r>
            <a:endParaRPr sz="10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300" b="1" u="sng">
                <a:solidFill>
                  <a:schemeClr val="accent1"/>
                </a:solidFill>
                <a:latin typeface="Times New Roman"/>
                <a:ea typeface="Times New Roman"/>
                <a:cs typeface="Times New Roman"/>
                <a:sym typeface="Times New Roman"/>
              </a:rPr>
              <a:t>Race and Ethnicity %:</a:t>
            </a:r>
            <a:endParaRPr sz="1300" b="1" u="sng">
              <a:solidFill>
                <a:schemeClr val="accen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-Hispanic: 58.1%</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-White: 24.5%</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-Black/ African American: 13.7%</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000">
              <a:latin typeface="Times New Roman"/>
              <a:ea typeface="Times New Roman"/>
              <a:cs typeface="Times New Roman"/>
              <a:sym typeface="Times New Roman"/>
            </a:endParaRPr>
          </a:p>
          <a:p>
            <a:pPr marL="0" lvl="0" indent="0" algn="l" rtl="0">
              <a:spcBef>
                <a:spcPts val="0"/>
              </a:spcBef>
              <a:spcAft>
                <a:spcPts val="0"/>
              </a:spcAft>
              <a:buNone/>
            </a:pPr>
            <a:r>
              <a:rPr lang="en" sz="500"/>
              <a:t>(“U.S. Census Bureau QuickFacts: Long Branch City, New Jersey”)</a:t>
            </a:r>
            <a:endParaRPr/>
          </a:p>
        </p:txBody>
      </p:sp>
      <p:sp>
        <p:nvSpPr>
          <p:cNvPr id="57" name="Google Shape;57;p13"/>
          <p:cNvSpPr txBox="1"/>
          <p:nvPr/>
        </p:nvSpPr>
        <p:spPr>
          <a:xfrm>
            <a:off x="4941250" y="909300"/>
            <a:ext cx="1849500" cy="2402700"/>
          </a:xfrm>
          <a:prstGeom prst="rect">
            <a:avLst/>
          </a:prstGeom>
          <a:solidFill>
            <a:srgbClr val="C9DAF8"/>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b="1" u="sng">
                <a:solidFill>
                  <a:schemeClr val="accent1"/>
                </a:solidFill>
                <a:latin typeface="Times New Roman"/>
                <a:ea typeface="Times New Roman"/>
                <a:cs typeface="Times New Roman"/>
                <a:sym typeface="Times New Roman"/>
              </a:rPr>
              <a:t>Understandings:</a:t>
            </a:r>
            <a:endParaRPr b="1" u="sng">
              <a:solidFill>
                <a:schemeClr val="accent1"/>
              </a:solidFill>
              <a:latin typeface="Times New Roman"/>
              <a:ea typeface="Times New Roman"/>
              <a:cs typeface="Times New Roman"/>
              <a:sym typeface="Times New Roman"/>
            </a:endParaRPr>
          </a:p>
          <a:p>
            <a:pPr marL="0" lvl="0" indent="0" algn="l" rtl="0">
              <a:spcBef>
                <a:spcPts val="0"/>
              </a:spcBef>
              <a:spcAft>
                <a:spcPts val="0"/>
              </a:spcAft>
              <a:buNone/>
            </a:pPr>
            <a:r>
              <a:rPr lang="en" u="sng">
                <a:solidFill>
                  <a:schemeClr val="accent1"/>
                </a:solidFill>
                <a:latin typeface="Times New Roman"/>
                <a:ea typeface="Times New Roman"/>
                <a:cs typeface="Times New Roman"/>
                <a:sym typeface="Times New Roman"/>
              </a:rPr>
              <a:t>Learned: </a:t>
            </a:r>
            <a:endParaRPr u="sng">
              <a:solidFill>
                <a:schemeClr val="accent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-Classroom management</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-Daily procedures</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-Leadership in classroom</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-Time management skills</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300" u="sng">
                <a:solidFill>
                  <a:schemeClr val="accent1"/>
                </a:solidFill>
                <a:latin typeface="Times New Roman"/>
                <a:ea typeface="Times New Roman"/>
                <a:cs typeface="Times New Roman"/>
                <a:sym typeface="Times New Roman"/>
              </a:rPr>
              <a:t>Connections to class:</a:t>
            </a:r>
            <a:endParaRPr sz="1300" u="sng">
              <a:solidFill>
                <a:schemeClr val="accent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-Differentiation for students</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300" u="sng">
                <a:solidFill>
                  <a:schemeClr val="accent1"/>
                </a:solidFill>
                <a:latin typeface="Times New Roman"/>
                <a:ea typeface="Times New Roman"/>
                <a:cs typeface="Times New Roman"/>
                <a:sym typeface="Times New Roman"/>
              </a:rPr>
              <a:t>Connection to the field:</a:t>
            </a:r>
            <a:endParaRPr sz="1300" u="sng">
              <a:solidFill>
                <a:schemeClr val="accent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-Differentiation and accommodations are necessary for success</a:t>
            </a:r>
            <a:endParaRPr sz="1100">
              <a:solidFill>
                <a:schemeClr val="dk1"/>
              </a:solidFill>
              <a:latin typeface="Times New Roman"/>
              <a:ea typeface="Times New Roman"/>
              <a:cs typeface="Times New Roman"/>
              <a:sym typeface="Times New Roman"/>
            </a:endParaRPr>
          </a:p>
        </p:txBody>
      </p:sp>
      <p:sp>
        <p:nvSpPr>
          <p:cNvPr id="58" name="Google Shape;58;p13"/>
          <p:cNvSpPr txBox="1"/>
          <p:nvPr/>
        </p:nvSpPr>
        <p:spPr>
          <a:xfrm>
            <a:off x="150613" y="3215400"/>
            <a:ext cx="2144100" cy="1856400"/>
          </a:xfrm>
          <a:prstGeom prst="rect">
            <a:avLst/>
          </a:prstGeom>
          <a:solidFill>
            <a:srgbClr val="C9DAF8"/>
          </a:solidFill>
          <a:ln w="28575" cap="flat" cmpd="sng">
            <a:solidFill>
              <a:srgbClr val="A4C2F4"/>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u="sng">
                <a:solidFill>
                  <a:schemeClr val="accent1"/>
                </a:solidFill>
                <a:latin typeface="Calibri"/>
                <a:ea typeface="Calibri"/>
                <a:cs typeface="Calibri"/>
                <a:sym typeface="Calibri"/>
              </a:rPr>
              <a:t>Overview of School-</a:t>
            </a:r>
            <a:endParaRPr b="1" u="sng">
              <a:solidFill>
                <a:schemeClr val="accent1"/>
              </a:solidFill>
              <a:latin typeface="Calibri"/>
              <a:ea typeface="Calibri"/>
              <a:cs typeface="Calibri"/>
              <a:sym typeface="Calibri"/>
            </a:endParaRPr>
          </a:p>
          <a:p>
            <a:pPr marL="0" lvl="0" indent="0" algn="l" rtl="0">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Name: Long Branch Middle School</a:t>
            </a:r>
            <a:endParaRPr sz="10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Grades: 6-8</a:t>
            </a:r>
            <a:endParaRPr sz="10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Number of students: 1,121</a:t>
            </a:r>
            <a:endParaRPr sz="10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Student to teacher ratio: 11:1</a:t>
            </a:r>
            <a:endParaRPr sz="10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
        <p:nvSpPr>
          <p:cNvPr id="59" name="Google Shape;59;p13"/>
          <p:cNvSpPr txBox="1"/>
          <p:nvPr/>
        </p:nvSpPr>
        <p:spPr>
          <a:xfrm>
            <a:off x="2455738" y="964113"/>
            <a:ext cx="2271000" cy="1631700"/>
          </a:xfrm>
          <a:prstGeom prst="rect">
            <a:avLst/>
          </a:prstGeom>
          <a:solidFill>
            <a:srgbClr val="C9DAF8"/>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u="sng">
                <a:solidFill>
                  <a:schemeClr val="accent1"/>
                </a:solidFill>
                <a:latin typeface="Times New Roman"/>
                <a:ea typeface="Times New Roman"/>
                <a:cs typeface="Times New Roman"/>
                <a:sym typeface="Times New Roman"/>
              </a:rPr>
              <a:t>Description of classroom/students:</a:t>
            </a:r>
            <a:endParaRPr b="1" u="sng">
              <a:solidFill>
                <a:schemeClr val="accent1"/>
              </a:solidFill>
              <a:latin typeface="Times New Roman"/>
              <a:ea typeface="Times New Roman"/>
              <a:cs typeface="Times New Roman"/>
              <a:sym typeface="Times New Roman"/>
            </a:endParaRPr>
          </a:p>
          <a:p>
            <a:pPr marL="457200" lvl="0" indent="-298450" algn="l" rtl="0">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7th grade US history class</a:t>
            </a:r>
            <a:endParaRPr sz="1100">
              <a:solidFill>
                <a:schemeClr val="dk1"/>
              </a:solidFill>
              <a:latin typeface="Times New Roman"/>
              <a:ea typeface="Times New Roman"/>
              <a:cs typeface="Times New Roman"/>
              <a:sym typeface="Times New Roman"/>
            </a:endParaRPr>
          </a:p>
          <a:p>
            <a:pPr marL="457200" lvl="0" indent="-298450" algn="l" rtl="0">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11 students</a:t>
            </a:r>
            <a:endParaRPr sz="1100">
              <a:solidFill>
                <a:schemeClr val="dk1"/>
              </a:solidFill>
              <a:latin typeface="Times New Roman"/>
              <a:ea typeface="Times New Roman"/>
              <a:cs typeface="Times New Roman"/>
              <a:sym typeface="Times New Roman"/>
            </a:endParaRPr>
          </a:p>
          <a:p>
            <a:pPr marL="457200" lvl="0" indent="-298450" algn="l" rtl="0">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6 males, 5 females</a:t>
            </a:r>
            <a:endParaRPr sz="1100">
              <a:solidFill>
                <a:schemeClr val="dk1"/>
              </a:solidFill>
              <a:latin typeface="Times New Roman"/>
              <a:ea typeface="Times New Roman"/>
              <a:cs typeface="Times New Roman"/>
              <a:sym typeface="Times New Roman"/>
            </a:endParaRPr>
          </a:p>
          <a:p>
            <a:pPr marL="457200" lvl="0" indent="-298450" algn="l" rtl="0">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2 students with disabilities</a:t>
            </a:r>
            <a:endParaRPr sz="1100">
              <a:solidFill>
                <a:schemeClr val="dk1"/>
              </a:solidFill>
              <a:latin typeface="Times New Roman"/>
              <a:ea typeface="Times New Roman"/>
              <a:cs typeface="Times New Roman"/>
              <a:sym typeface="Times New Roman"/>
            </a:endParaRPr>
          </a:p>
          <a:p>
            <a:pPr marL="457200" lvl="0" indent="-298450" algn="l" rtl="0">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Learning disabled and ADHD</a:t>
            </a:r>
            <a:endParaRPr sz="1100">
              <a:solidFill>
                <a:schemeClr val="dk1"/>
              </a:solidFill>
              <a:latin typeface="Times New Roman"/>
              <a:ea typeface="Times New Roman"/>
              <a:cs typeface="Times New Roman"/>
              <a:sym typeface="Times New Roman"/>
            </a:endParaRPr>
          </a:p>
        </p:txBody>
      </p:sp>
      <p:sp>
        <p:nvSpPr>
          <p:cNvPr id="60" name="Google Shape;60;p13"/>
          <p:cNvSpPr txBox="1"/>
          <p:nvPr/>
        </p:nvSpPr>
        <p:spPr>
          <a:xfrm>
            <a:off x="2481600" y="2665200"/>
            <a:ext cx="2072700" cy="2427300"/>
          </a:xfrm>
          <a:prstGeom prst="rect">
            <a:avLst/>
          </a:prstGeom>
          <a:solidFill>
            <a:srgbClr val="C9DAF8"/>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u="sng">
                <a:solidFill>
                  <a:schemeClr val="accent1"/>
                </a:solidFill>
                <a:latin typeface="Times New Roman"/>
                <a:ea typeface="Times New Roman"/>
                <a:cs typeface="Times New Roman"/>
                <a:sym typeface="Times New Roman"/>
              </a:rPr>
              <a:t>Course + project-</a:t>
            </a:r>
            <a:endParaRPr u="sng">
              <a:solidFill>
                <a:schemeClr val="accen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Title of class: EDS 330</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300" u="sng">
                <a:solidFill>
                  <a:schemeClr val="accent1"/>
                </a:solidFill>
                <a:latin typeface="Times New Roman"/>
                <a:ea typeface="Times New Roman"/>
                <a:cs typeface="Times New Roman"/>
                <a:sym typeface="Times New Roman"/>
              </a:rPr>
              <a:t>SL project:</a:t>
            </a:r>
            <a:r>
              <a:rPr lang="en" sz="1100">
                <a:solidFill>
                  <a:schemeClr val="dk1"/>
                </a:solidFill>
                <a:latin typeface="Times New Roman"/>
                <a:ea typeface="Times New Roman"/>
                <a:cs typeface="Times New Roman"/>
                <a:sym typeface="Times New Roman"/>
              </a:rPr>
              <a:t> </a:t>
            </a:r>
            <a:r>
              <a:rPr lang="en" sz="1000">
                <a:solidFill>
                  <a:schemeClr val="dk1"/>
                </a:solidFill>
                <a:latin typeface="Times New Roman"/>
                <a:ea typeface="Times New Roman"/>
                <a:cs typeface="Times New Roman"/>
                <a:sym typeface="Times New Roman"/>
              </a:rPr>
              <a:t>My service-learning project is  a social emotional task card gallery walk. This involved students to walk around the classroom to different stations responding to certain scenarios. My project requires students to practice their emotional intelligence and awareness and apply it to several real life situations.</a:t>
            </a:r>
            <a:endParaRPr sz="1000" b="1" u="sng">
              <a:solidFill>
                <a:schemeClr val="accent1"/>
              </a:solidFill>
              <a:latin typeface="Times New Roman"/>
              <a:ea typeface="Times New Roman"/>
              <a:cs typeface="Times New Roman"/>
              <a:sym typeface="Times New Roman"/>
            </a:endParaRPr>
          </a:p>
        </p:txBody>
      </p:sp>
      <p:sp>
        <p:nvSpPr>
          <p:cNvPr id="61" name="Google Shape;61;p13"/>
          <p:cNvSpPr txBox="1"/>
          <p:nvPr/>
        </p:nvSpPr>
        <p:spPr>
          <a:xfrm>
            <a:off x="4653450" y="3313200"/>
            <a:ext cx="2425800" cy="1758600"/>
          </a:xfrm>
          <a:prstGeom prst="rect">
            <a:avLst/>
          </a:prstGeom>
          <a:solidFill>
            <a:srgbClr val="C9DAF8"/>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accent1"/>
                </a:solidFill>
                <a:latin typeface="Calibri"/>
                <a:ea typeface="Calibri"/>
                <a:cs typeface="Calibri"/>
                <a:sym typeface="Calibri"/>
              </a:rPr>
              <a:t>Roles:</a:t>
            </a:r>
            <a:endParaRPr b="1" u="sng">
              <a:solidFill>
                <a:schemeClr val="accent1"/>
              </a:solidFill>
              <a:latin typeface="Calibri"/>
              <a:ea typeface="Calibri"/>
              <a:cs typeface="Calibri"/>
              <a:sym typeface="Calibri"/>
            </a:endParaRPr>
          </a:p>
          <a:p>
            <a:pPr marL="0" lvl="0" indent="0" algn="l" rtl="0">
              <a:spcBef>
                <a:spcPts val="0"/>
              </a:spcBef>
              <a:spcAft>
                <a:spcPts val="0"/>
              </a:spcAft>
              <a:buNone/>
            </a:pPr>
            <a:endParaRPr b="1" u="sng">
              <a:solidFill>
                <a:schemeClr val="accent1"/>
              </a:solidFill>
              <a:latin typeface="Calibri"/>
              <a:ea typeface="Calibri"/>
              <a:cs typeface="Calibri"/>
              <a:sym typeface="Calibri"/>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-Observed teachers styles and behaviors</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-Assisted students with help on assignments/readings</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-Helped students with spelling or pronunciation</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100">
              <a:latin typeface="Calibri"/>
              <a:ea typeface="Calibri"/>
              <a:cs typeface="Calibri"/>
              <a:sym typeface="Calibri"/>
            </a:endParaRPr>
          </a:p>
        </p:txBody>
      </p:sp>
      <p:sp>
        <p:nvSpPr>
          <p:cNvPr id="62" name="Google Shape;62;p13"/>
          <p:cNvSpPr txBox="1"/>
          <p:nvPr/>
        </p:nvSpPr>
        <p:spPr>
          <a:xfrm>
            <a:off x="7079250" y="48125"/>
            <a:ext cx="1849500" cy="2185800"/>
          </a:xfrm>
          <a:prstGeom prst="rect">
            <a:avLst/>
          </a:prstGeom>
          <a:solidFill>
            <a:srgbClr val="C9DAF8"/>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u="sng">
                <a:solidFill>
                  <a:schemeClr val="accent1"/>
                </a:solidFill>
                <a:latin typeface="Times New Roman"/>
                <a:ea typeface="Times New Roman"/>
                <a:cs typeface="Times New Roman"/>
                <a:sym typeface="Times New Roman"/>
              </a:rPr>
              <a:t>Impact:</a:t>
            </a:r>
            <a:endParaRPr b="1" u="sng">
              <a:solidFill>
                <a:schemeClr val="accent1"/>
              </a:solidFill>
              <a:latin typeface="Times New Roman"/>
              <a:ea typeface="Times New Roman"/>
              <a:cs typeface="Times New Roman"/>
              <a:sym typeface="Times New Roman"/>
            </a:endParaRPr>
          </a:p>
          <a:p>
            <a:pPr marL="0" lvl="0" indent="0" algn="ctr" rtl="0">
              <a:spcBef>
                <a:spcPts val="0"/>
              </a:spcBef>
              <a:spcAft>
                <a:spcPts val="0"/>
              </a:spcAft>
              <a:buNone/>
            </a:pPr>
            <a:endParaRPr b="1" u="sng">
              <a:solidFill>
                <a:schemeClr val="accent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-Improve emotional intelligence and awareness</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-Allowing students to reflect and express on their perspectives </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-Working towards improving their personal and collective goals</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b="1" u="sng">
              <a:solidFill>
                <a:schemeClr val="accent1"/>
              </a:solidFill>
              <a:latin typeface="Times New Roman"/>
              <a:ea typeface="Times New Roman"/>
              <a:cs typeface="Times New Roman"/>
              <a:sym typeface="Times New Roman"/>
            </a:endParaRPr>
          </a:p>
        </p:txBody>
      </p:sp>
      <p:sp>
        <p:nvSpPr>
          <p:cNvPr id="63" name="Google Shape;63;p13"/>
          <p:cNvSpPr txBox="1"/>
          <p:nvPr/>
        </p:nvSpPr>
        <p:spPr>
          <a:xfrm>
            <a:off x="7219950" y="2453575"/>
            <a:ext cx="1708800" cy="1923900"/>
          </a:xfrm>
          <a:prstGeom prst="rect">
            <a:avLst/>
          </a:prstGeom>
          <a:solidFill>
            <a:srgbClr val="C9DAF8"/>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u="sng">
                <a:solidFill>
                  <a:schemeClr val="accent1"/>
                </a:solidFill>
                <a:latin typeface="Times New Roman"/>
                <a:ea typeface="Times New Roman"/>
                <a:cs typeface="Times New Roman"/>
                <a:sym typeface="Times New Roman"/>
              </a:rPr>
              <a:t>Future Goals:</a:t>
            </a:r>
            <a:endParaRPr b="1" u="sng">
              <a:solidFill>
                <a:schemeClr val="accent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-Learn how to differentiate and accommodate for students</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a:t>
            </a:r>
            <a:r>
              <a:rPr lang="en" sz="1100">
                <a:solidFill>
                  <a:schemeClr val="dk1"/>
                </a:solidFill>
                <a:latin typeface="Calibri"/>
                <a:ea typeface="Calibri"/>
                <a:cs typeface="Calibri"/>
                <a:sym typeface="Calibri"/>
              </a:rPr>
              <a:t>Create and implement effective lesson plans to meet the needs of diverse learners</a:t>
            </a: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 sz="1100">
                <a:solidFill>
                  <a:schemeClr val="dk1"/>
                </a:solidFill>
                <a:latin typeface="Calibri"/>
                <a:ea typeface="Calibri"/>
                <a:cs typeface="Calibri"/>
                <a:sym typeface="Calibri"/>
              </a:rPr>
              <a:t>-Make strong connections with the students</a:t>
            </a:r>
            <a:endParaRPr sz="1000">
              <a:solidFill>
                <a:schemeClr val="dk1"/>
              </a:solidFill>
              <a:latin typeface="Times New Roman"/>
              <a:ea typeface="Times New Roman"/>
              <a:cs typeface="Times New Roman"/>
              <a:sym typeface="Times New Roman"/>
            </a:endParaRPr>
          </a:p>
        </p:txBody>
      </p:sp>
      <p:pic>
        <p:nvPicPr>
          <p:cNvPr id="64" name="Google Shape;64;p13"/>
          <p:cNvPicPr preferRelativeResize="0"/>
          <p:nvPr/>
        </p:nvPicPr>
        <p:blipFill>
          <a:blip r:embed="rId6">
            <a:alphaModFix/>
          </a:blip>
          <a:stretch>
            <a:fillRect/>
          </a:stretch>
        </p:blipFill>
        <p:spPr>
          <a:xfrm>
            <a:off x="6243804" y="136725"/>
            <a:ext cx="880470" cy="846600"/>
          </a:xfrm>
          <a:prstGeom prst="rect">
            <a:avLst/>
          </a:prstGeom>
          <a:noFill/>
          <a:ln>
            <a:noFill/>
          </a:ln>
        </p:spPr>
      </p:pic>
      <p:pic>
        <p:nvPicPr>
          <p:cNvPr id="65" name="Google Shape;65;p13"/>
          <p:cNvPicPr preferRelativeResize="0"/>
          <p:nvPr/>
        </p:nvPicPr>
        <p:blipFill>
          <a:blip r:embed="rId7">
            <a:alphaModFix/>
          </a:blip>
          <a:stretch>
            <a:fillRect/>
          </a:stretch>
        </p:blipFill>
        <p:spPr>
          <a:xfrm>
            <a:off x="1893900" y="1492650"/>
            <a:ext cx="747425" cy="960925"/>
          </a:xfrm>
          <a:prstGeom prst="rect">
            <a:avLst/>
          </a:prstGeom>
          <a:noFill/>
          <a:ln>
            <a:noFill/>
          </a:ln>
        </p:spPr>
      </p:pic>
      <p:pic>
        <p:nvPicPr>
          <p:cNvPr id="66" name="Google Shape;66;p13"/>
          <p:cNvPicPr preferRelativeResize="0"/>
          <p:nvPr/>
        </p:nvPicPr>
        <p:blipFill>
          <a:blip r:embed="rId8">
            <a:alphaModFix/>
          </a:blip>
          <a:stretch>
            <a:fillRect/>
          </a:stretch>
        </p:blipFill>
        <p:spPr>
          <a:xfrm>
            <a:off x="1708333" y="3818779"/>
            <a:ext cx="747425" cy="747425"/>
          </a:xfrm>
          <a:prstGeom prst="rect">
            <a:avLst/>
          </a:prstGeom>
          <a:noFill/>
          <a:ln>
            <a:noFill/>
          </a:ln>
        </p:spPr>
      </p:pic>
      <p:pic>
        <p:nvPicPr>
          <p:cNvPr id="67" name="Google Shape;67;p13"/>
          <p:cNvPicPr preferRelativeResize="0"/>
          <p:nvPr/>
        </p:nvPicPr>
        <p:blipFill>
          <a:blip r:embed="rId9">
            <a:alphaModFix/>
          </a:blip>
          <a:stretch>
            <a:fillRect/>
          </a:stretch>
        </p:blipFill>
        <p:spPr>
          <a:xfrm>
            <a:off x="6097500" y="3215400"/>
            <a:ext cx="1083150" cy="598950"/>
          </a:xfrm>
          <a:prstGeom prst="rect">
            <a:avLst/>
          </a:prstGeom>
          <a:noFill/>
          <a:ln>
            <a:noFill/>
          </a:ln>
        </p:spPr>
      </p:pic>
      <p:pic>
        <p:nvPicPr>
          <p:cNvPr id="68" name="Google Shape;68;p13"/>
          <p:cNvPicPr preferRelativeResize="0"/>
          <p:nvPr/>
        </p:nvPicPr>
        <p:blipFill>
          <a:blip r:embed="rId10">
            <a:alphaModFix/>
          </a:blip>
          <a:stretch>
            <a:fillRect/>
          </a:stretch>
        </p:blipFill>
        <p:spPr>
          <a:xfrm>
            <a:off x="2294725" y="111075"/>
            <a:ext cx="1374374" cy="747425"/>
          </a:xfrm>
          <a:prstGeom prst="rect">
            <a:avLst/>
          </a:prstGeom>
          <a:noFill/>
          <a:ln>
            <a:noFill/>
          </a:ln>
        </p:spPr>
      </p:pic>
      <p:pic>
        <p:nvPicPr>
          <p:cNvPr id="69" name="Google Shape;69;p13"/>
          <p:cNvPicPr preferRelativeResize="0"/>
          <p:nvPr/>
        </p:nvPicPr>
        <p:blipFill>
          <a:blip r:embed="rId11">
            <a:alphaModFix/>
          </a:blip>
          <a:stretch>
            <a:fillRect/>
          </a:stretch>
        </p:blipFill>
        <p:spPr>
          <a:xfrm>
            <a:off x="7687125" y="1848400"/>
            <a:ext cx="1241625" cy="747425"/>
          </a:xfrm>
          <a:prstGeom prst="rect">
            <a:avLst/>
          </a:prstGeom>
          <a:noFill/>
          <a:ln>
            <a:noFill/>
          </a:ln>
        </p:spPr>
      </p:pic>
      <p:pic>
        <p:nvPicPr>
          <p:cNvPr id="4" name="New Recording 3">
            <a:hlinkClick r:id="" action="ppaction://media"/>
            <a:extLst>
              <a:ext uri="{FF2B5EF4-FFF2-40B4-BE49-F238E27FC236}">
                <a16:creationId xmlns:a16="http://schemas.microsoft.com/office/drawing/2014/main" id="{E4FA0B5E-01A1-BE88-402E-195DCF5E299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714761" y="4499324"/>
            <a:ext cx="593176" cy="593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4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300</Words>
  <Application>Microsoft Macintosh PowerPoint</Application>
  <PresentationFormat>On-screen Show (16:9)</PresentationFormat>
  <Paragraphs>55</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Thomas D. Blaine</cp:lastModifiedBy>
  <cp:revision>2</cp:revision>
  <dcterms:modified xsi:type="dcterms:W3CDTF">2023-04-11T00:23:52Z</dcterms:modified>
</cp:coreProperties>
</file>