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402336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26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4061"/>
    <a:srgbClr val="490707"/>
    <a:srgbClr val="930F0F"/>
    <a:srgbClr val="FF8585"/>
    <a:srgbClr val="006857"/>
    <a:srgbClr val="C5FFED"/>
    <a:srgbClr val="F9FC80"/>
    <a:srgbClr val="210BC5"/>
    <a:srgbClr val="422BA5"/>
    <a:srgbClr val="F35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8F6046-C7D5-4CA5-AD35-D1E97CE5CC08}" v="66" dt="2023-04-03T00:42:14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647" autoAdjust="0"/>
  </p:normalViewPr>
  <p:slideViewPr>
    <p:cSldViewPr>
      <p:cViewPr varScale="1">
        <p:scale>
          <a:sx n="24" d="100"/>
          <a:sy n="24" d="100"/>
        </p:scale>
        <p:origin x="2328" y="90"/>
      </p:cViewPr>
      <p:guideLst>
        <p:guide orient="horz" pos="10368"/>
        <p:guide pos="12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81AC16D-381D-1E0B-003E-1EFA933892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343400"/>
            <a:ext cx="5038725" cy="411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623" tIns="44517" rIns="90623" bIns="445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1B706DB-10BF-322E-6F35-461A4025B33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33500" y="684213"/>
            <a:ext cx="4191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927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741912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198897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3655881" algn="l" defTabSz="9139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10226042"/>
            <a:ext cx="3419856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0" y="18653760"/>
            <a:ext cx="281635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9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8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7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37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2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1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260C6-19EF-6BC6-B17C-B9EF37E9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15B6E-50C5-406B-BCA2-48186E103497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D91DB-92C2-D12B-B785-DC3269D9F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FBFDF-FEC1-47C1-1794-050C8A28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67EAB-DC75-487F-8D92-5F957A411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3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17E4A-6B29-126F-BE85-C8A85503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2452A-EEAB-4AEC-88E2-FB2D8BF4B6BA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B453E-E363-B9EC-6B9B-86E86721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A97-9B81-3942-F12C-C526E974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999B-DC48-4520-BC0D-75B1AD301E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20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169360" y="1318270"/>
            <a:ext cx="9052560" cy="28087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11680" y="1318270"/>
            <a:ext cx="26487120" cy="28087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4485E-E68E-7FAE-6AD7-335355C2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EA4B9-FDB3-41A9-B50C-E949A18BAC38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715EE-F973-A2A2-9B03-8C1AEDBA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BE5A1-88A8-AB88-554B-66704A34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C7EF1-AAB6-41A3-8EEF-7C9AE12DF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79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7AE9-0EBC-C926-13E4-020D0228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84B0A-89B7-4618-8B52-8337081A4CD8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A7BE-DFE2-48F6-7EC5-678E291F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4371-2FA7-EAA8-732E-5B700E6F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76FD5-AA98-4683-AA80-128EE9432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00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177" y="21153122"/>
            <a:ext cx="34198560" cy="6537960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8177" y="13952229"/>
            <a:ext cx="34198560" cy="7200898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955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9105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866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821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77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3732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2687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1642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6948E-9849-2FC6-9EA4-2ECD0C1A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A7AA2-9677-43BD-BD4D-A8C6DA04D174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6EF41-5662-8613-387D-30F34743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4936B-02FF-B8B9-D822-B60D0999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7F723-BA2B-46FA-AB04-A2C8CB8F5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25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1680" y="7680967"/>
            <a:ext cx="17769840" cy="21724622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52080" y="7680967"/>
            <a:ext cx="17769840" cy="21724622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3F8606-9A8E-1656-2A22-6F0551E0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F1DB-6990-45EA-8D32-1D9E48BAEA66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B80FD8-1F31-788D-7475-210DB2C2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9517CF-97AD-CCBF-9A80-B94186AD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709B8-ED42-4C24-BB62-6F130F41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60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7368542"/>
            <a:ext cx="17776827" cy="3070858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9555" indent="0">
              <a:buNone/>
              <a:defRPr sz="9100" b="1"/>
            </a:lvl2pPr>
            <a:lvl3pPr marL="4179105" indent="0">
              <a:buNone/>
              <a:defRPr sz="8200" b="1"/>
            </a:lvl3pPr>
            <a:lvl4pPr marL="6268660" indent="0">
              <a:buNone/>
              <a:defRPr sz="7300" b="1"/>
            </a:lvl4pPr>
            <a:lvl5pPr marL="8358211" indent="0">
              <a:buNone/>
              <a:defRPr sz="7300" b="1"/>
            </a:lvl5pPr>
            <a:lvl6pPr marL="10447766" indent="0">
              <a:buNone/>
              <a:defRPr sz="7300" b="1"/>
            </a:lvl6pPr>
            <a:lvl7pPr marL="12537320" indent="0">
              <a:buNone/>
              <a:defRPr sz="7300" b="1"/>
            </a:lvl7pPr>
            <a:lvl8pPr marL="14626875" indent="0">
              <a:buNone/>
              <a:defRPr sz="7300" b="1"/>
            </a:lvl8pPr>
            <a:lvl9pPr marL="16716426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1680" y="10439400"/>
            <a:ext cx="17776827" cy="1896618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438112" y="7368542"/>
            <a:ext cx="17783810" cy="3070858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9555" indent="0">
              <a:buNone/>
              <a:defRPr sz="9100" b="1"/>
            </a:lvl2pPr>
            <a:lvl3pPr marL="4179105" indent="0">
              <a:buNone/>
              <a:defRPr sz="8200" b="1"/>
            </a:lvl3pPr>
            <a:lvl4pPr marL="6268660" indent="0">
              <a:buNone/>
              <a:defRPr sz="7300" b="1"/>
            </a:lvl4pPr>
            <a:lvl5pPr marL="8358211" indent="0">
              <a:buNone/>
              <a:defRPr sz="7300" b="1"/>
            </a:lvl5pPr>
            <a:lvl6pPr marL="10447766" indent="0">
              <a:buNone/>
              <a:defRPr sz="7300" b="1"/>
            </a:lvl6pPr>
            <a:lvl7pPr marL="12537320" indent="0">
              <a:buNone/>
              <a:defRPr sz="7300" b="1"/>
            </a:lvl7pPr>
            <a:lvl8pPr marL="14626875" indent="0">
              <a:buNone/>
              <a:defRPr sz="7300" b="1"/>
            </a:lvl8pPr>
            <a:lvl9pPr marL="16716426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438112" y="10439400"/>
            <a:ext cx="17783810" cy="1896618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0CA23E-FEC6-FF24-D61B-6B06AC00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47EE4-4B92-41FD-A23C-90FFC339E553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77D51A-E44F-91FF-C074-42B5D4A4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28E121-53F4-365A-799D-D49DF8E5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EE47F-2C5D-445A-9E59-80A827118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44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20ED6A-09B1-2EED-1860-AE47A0D3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05B13-178B-44EE-A1E7-2CBCB3D68DC0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9C68B6-15B8-E177-5EB1-E6421C7A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7AA45C-C2AE-63A0-7BDF-457FCA56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E21C3-3B7B-419B-AF42-FA1EB480B9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14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A54861-0726-A8E7-214A-1F6D5515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1BB0F-3070-47AD-B30F-CCAA8A9E24CD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C982607-14C5-94EA-9CD1-AF419B8D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E701AA-34EB-7228-2391-D7F358AA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F670C-7ED2-4C7D-A018-6FCB2C68C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17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7" y="1310640"/>
            <a:ext cx="13236577" cy="557784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0220" y="1310647"/>
            <a:ext cx="22491700" cy="28094942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1687" y="6888487"/>
            <a:ext cx="13236577" cy="22517102"/>
          </a:xfrm>
        </p:spPr>
        <p:txBody>
          <a:bodyPr/>
          <a:lstStyle>
            <a:lvl1pPr marL="0" indent="0">
              <a:buNone/>
              <a:defRPr sz="6400"/>
            </a:lvl1pPr>
            <a:lvl2pPr marL="2089555" indent="0">
              <a:buNone/>
              <a:defRPr sz="5500"/>
            </a:lvl2pPr>
            <a:lvl3pPr marL="4179105" indent="0">
              <a:buNone/>
              <a:defRPr sz="4600"/>
            </a:lvl3pPr>
            <a:lvl4pPr marL="6268660" indent="0">
              <a:buNone/>
              <a:defRPr sz="4100"/>
            </a:lvl4pPr>
            <a:lvl5pPr marL="8358211" indent="0">
              <a:buNone/>
              <a:defRPr sz="4100"/>
            </a:lvl5pPr>
            <a:lvl6pPr marL="10447766" indent="0">
              <a:buNone/>
              <a:defRPr sz="4100"/>
            </a:lvl6pPr>
            <a:lvl7pPr marL="12537320" indent="0">
              <a:buNone/>
              <a:defRPr sz="4100"/>
            </a:lvl7pPr>
            <a:lvl8pPr marL="14626875" indent="0">
              <a:buNone/>
              <a:defRPr sz="4100"/>
            </a:lvl8pPr>
            <a:lvl9pPr marL="16716426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92103-D817-D3C5-AF08-3A58F237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4F262-B498-41AD-9E70-8025410651B9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95C118-3EDF-1132-1D06-A172DA6D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5DCA40-EA80-FBD4-30D9-4E7F73DA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9371-8DC9-4E71-BC95-841D8F5FCB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67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067" y="23042880"/>
            <a:ext cx="24140160" cy="272034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86067" y="2941320"/>
            <a:ext cx="24140160" cy="19751040"/>
          </a:xfrm>
        </p:spPr>
        <p:txBody>
          <a:bodyPr rtlCol="0">
            <a:normAutofit/>
          </a:bodyPr>
          <a:lstStyle>
            <a:lvl1pPr marL="0" indent="0">
              <a:buNone/>
              <a:defRPr sz="14600"/>
            </a:lvl1pPr>
            <a:lvl2pPr marL="2089555" indent="0">
              <a:buNone/>
              <a:defRPr sz="12800"/>
            </a:lvl2pPr>
            <a:lvl3pPr marL="4179105" indent="0">
              <a:buNone/>
              <a:defRPr sz="11000"/>
            </a:lvl3pPr>
            <a:lvl4pPr marL="6268660" indent="0">
              <a:buNone/>
              <a:defRPr sz="9100"/>
            </a:lvl4pPr>
            <a:lvl5pPr marL="8358211" indent="0">
              <a:buNone/>
              <a:defRPr sz="9100"/>
            </a:lvl5pPr>
            <a:lvl6pPr marL="10447766" indent="0">
              <a:buNone/>
              <a:defRPr sz="9100"/>
            </a:lvl6pPr>
            <a:lvl7pPr marL="12537320" indent="0">
              <a:buNone/>
              <a:defRPr sz="9100"/>
            </a:lvl7pPr>
            <a:lvl8pPr marL="14626875" indent="0">
              <a:buNone/>
              <a:defRPr sz="9100"/>
            </a:lvl8pPr>
            <a:lvl9pPr marL="16716426" indent="0">
              <a:buNone/>
              <a:defRPr sz="9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86067" y="25763222"/>
            <a:ext cx="24140160" cy="3863338"/>
          </a:xfrm>
        </p:spPr>
        <p:txBody>
          <a:bodyPr/>
          <a:lstStyle>
            <a:lvl1pPr marL="0" indent="0">
              <a:buNone/>
              <a:defRPr sz="6400"/>
            </a:lvl1pPr>
            <a:lvl2pPr marL="2089555" indent="0">
              <a:buNone/>
              <a:defRPr sz="5500"/>
            </a:lvl2pPr>
            <a:lvl3pPr marL="4179105" indent="0">
              <a:buNone/>
              <a:defRPr sz="4600"/>
            </a:lvl3pPr>
            <a:lvl4pPr marL="6268660" indent="0">
              <a:buNone/>
              <a:defRPr sz="4100"/>
            </a:lvl4pPr>
            <a:lvl5pPr marL="8358211" indent="0">
              <a:buNone/>
              <a:defRPr sz="4100"/>
            </a:lvl5pPr>
            <a:lvl6pPr marL="10447766" indent="0">
              <a:buNone/>
              <a:defRPr sz="4100"/>
            </a:lvl6pPr>
            <a:lvl7pPr marL="12537320" indent="0">
              <a:buNone/>
              <a:defRPr sz="4100"/>
            </a:lvl7pPr>
            <a:lvl8pPr marL="14626875" indent="0">
              <a:buNone/>
              <a:defRPr sz="4100"/>
            </a:lvl8pPr>
            <a:lvl9pPr marL="16716426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53FE0B-C445-E02C-8547-30ACB5F2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8D23E-E4A2-42E2-A1DF-7F2A04FDD9AB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3FA25F-1F53-AEB3-9872-B71229A6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79B91C-8D4D-CBE9-1C12-067457C0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A955A-DD0C-47B1-B6AB-1F40DE685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065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EAC1371-46C5-2C59-4DDE-FA9412059C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11363" y="1317625"/>
            <a:ext cx="362108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913" tIns="208954" rIns="417913" bIns="2089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7B41C04-CEEE-2F5C-A076-02CD881065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011363" y="7680325"/>
            <a:ext cx="36210875" cy="217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7913" tIns="208954" rIns="417913" bIns="2089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6E915-3E46-7808-8AAD-4132A0E6A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11363" y="30510163"/>
            <a:ext cx="9388475" cy="1752600"/>
          </a:xfrm>
          <a:prstGeom prst="rect">
            <a:avLst/>
          </a:prstGeom>
        </p:spPr>
        <p:txBody>
          <a:bodyPr vert="horz" lIns="417913" tIns="208954" rIns="417913" bIns="208954" rtlCol="0" anchor="ctr"/>
          <a:lstStyle>
            <a:lvl1pPr algn="l" eaLnBrk="1" hangingPunct="1">
              <a:defRPr sz="5500">
                <a:solidFill>
                  <a:schemeClr val="tx1">
                    <a:tint val="75000"/>
                  </a:schemeClr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fld id="{E11983C1-A8E4-4D19-885E-393CBFFCF5BA}" type="datetimeFigureOut">
              <a:rPr lang="en-US"/>
              <a:pPr>
                <a:defRPr/>
              </a:pPr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A551B-601A-5BB4-8005-04E86AF38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6163" y="30510163"/>
            <a:ext cx="12741275" cy="1752600"/>
          </a:xfrm>
          <a:prstGeom prst="rect">
            <a:avLst/>
          </a:prstGeom>
        </p:spPr>
        <p:txBody>
          <a:bodyPr vert="horz" lIns="417913" tIns="208954" rIns="417913" bIns="208954" rtlCol="0" anchor="ctr"/>
          <a:lstStyle>
            <a:lvl1pPr algn="ctr" eaLnBrk="1" hangingPunct="1">
              <a:defRPr sz="5500">
                <a:solidFill>
                  <a:schemeClr val="tx1">
                    <a:tint val="75000"/>
                  </a:schemeClr>
                </a:solidFill>
                <a:latin typeface="Times New Roman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EC77-F0D9-775A-CF2B-6108BBA28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33763" y="30510163"/>
            <a:ext cx="9388475" cy="1752600"/>
          </a:xfrm>
          <a:prstGeom prst="rect">
            <a:avLst/>
          </a:prstGeom>
        </p:spPr>
        <p:txBody>
          <a:bodyPr vert="horz" wrap="square" lIns="417913" tIns="208954" rIns="417913" bIns="20895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55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70CE0B-F67B-4E67-8401-1E469208A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178300" rtl="0" eaLnBrk="0" fontAlgn="base" hangingPunct="0">
        <a:spcBef>
          <a:spcPct val="0"/>
        </a:spcBef>
        <a:spcAft>
          <a:spcPct val="0"/>
        </a:spcAft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178300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2pPr>
      <a:lvl3pPr algn="ctr" defTabSz="4178300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3pPr>
      <a:lvl4pPr algn="ctr" defTabSz="4178300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4pPr>
      <a:lvl5pPr algn="ctr" defTabSz="4178300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5pPr>
      <a:lvl6pPr marL="457200" algn="ctr" defTabSz="4178300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6pPr>
      <a:lvl7pPr marL="914400" algn="ctr" defTabSz="4178300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7pPr>
      <a:lvl8pPr marL="1371600" algn="ctr" defTabSz="4178300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8pPr>
      <a:lvl9pPr marL="1828800" algn="ctr" defTabSz="4178300" rtl="0" fontAlgn="base">
        <a:spcBef>
          <a:spcPct val="0"/>
        </a:spcBef>
        <a:spcAft>
          <a:spcPct val="0"/>
        </a:spcAft>
        <a:defRPr sz="20100">
          <a:solidFill>
            <a:schemeClr val="tx1"/>
          </a:solidFill>
          <a:latin typeface="Calibri" pitchFamily="34" charset="0"/>
        </a:defRPr>
      </a:lvl9pPr>
    </p:titleStyle>
    <p:bodyStyle>
      <a:lvl1pPr marL="1566863" indent="-1566863" algn="l" defTabSz="4178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4075" indent="-1304925" algn="l" defTabSz="4178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2875" indent="-1044575" algn="l" defTabSz="4178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12025" indent="-1044575" algn="l" defTabSz="4178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402763" indent="-1044575" algn="l" defTabSz="41783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2541" indent="-1044775" algn="l" defTabSz="4179105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82096" indent="-1044775" algn="l" defTabSz="4179105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71651" indent="-1044775" algn="l" defTabSz="4179105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61206" indent="-1044775" algn="l" defTabSz="4179105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9555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9105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8660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8211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7766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320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26875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16426" algn="l" defTabSz="41791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rc.doe.state.nj.us/2020-2021/school/detail/25/2770/060/demographics?lang=EN" TargetMode="External"/><Relationship Id="rId11" Type="http://schemas.openxmlformats.org/officeDocument/2006/relationships/image" Target="../media/image6.sv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hyperlink" Target="https://www.census.gov/quickfacts/longbranchcitynewjersey" TargetMode="External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52DD89-ADE7-9AB2-720F-9F91E2EF6F24}"/>
              </a:ext>
            </a:extLst>
          </p:cNvPr>
          <p:cNvSpPr txBox="1"/>
          <p:nvPr/>
        </p:nvSpPr>
        <p:spPr>
          <a:xfrm>
            <a:off x="462170" y="4529426"/>
            <a:ext cx="12536555" cy="78329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indent="0" algn="ctr" defTabSz="417910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B0604020202020204" pitchFamily="2" charset="-79"/>
                <a:ea typeface="STXingkai" panose="020B0503020204020204" pitchFamily="2" charset="-122"/>
                <a:cs typeface="Aharoni" panose="020B0604020202020204" pitchFamily="2" charset="-79"/>
              </a:rPr>
              <a:t>Overview of Community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STXingkai" panose="020B0503020204020204" pitchFamily="2" charset="-122"/>
                <a:cs typeface="Calibri" panose="020F0502020204030204" pitchFamily="34" charset="0"/>
              </a:rPr>
              <a:t>Long Branch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STXingkai" panose="020B0503020204020204" pitchFamily="2" charset="-122"/>
                <a:cs typeface="Calibri" panose="020F0502020204030204" pitchFamily="34" charset="0"/>
              </a:rPr>
              <a:t>Monmouth County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STXingkai" panose="020B0503020204020204" pitchFamily="2" charset="-122"/>
                <a:cs typeface="Calibri" panose="020F0502020204030204" pitchFamily="34" charset="0"/>
              </a:rPr>
              <a:t>32,383 Population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STXingkai" panose="020B0503020204020204" pitchFamily="2" charset="-122"/>
                <a:cs typeface="Calibri" panose="020F0502020204030204" pitchFamily="34" charset="0"/>
              </a:rPr>
              <a:t>21.4% Poverty Rate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STXingkai" panose="020B0503020204020204" pitchFamily="2" charset="-122"/>
                <a:cs typeface="Calibri" panose="020F0502020204030204" pitchFamily="34" charset="0"/>
              </a:rPr>
              <a:t>81.5 Citizenship%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STXingkai" panose="020B0503020204020204" pitchFamily="2" charset="-122"/>
                <a:cs typeface="Calibri" panose="020F0502020204030204" pitchFamily="34" charset="0"/>
              </a:rPr>
              <a:t>56.8%W, 13.8 AA/B, 23.3% H, 6.1% O</a:t>
            </a:r>
          </a:p>
          <a:p>
            <a:pPr marL="0" indent="0" defTabSz="417910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STXingkai" panose="020B0503020204020204" pitchFamily="2" charset="-122"/>
                <a:cs typeface="Calibri" panose="020F0502020204030204" pitchFamily="34" charset="0"/>
              </a:rPr>
              <a:t>(Census.gov, 2021)</a:t>
            </a:r>
          </a:p>
          <a:p>
            <a:pPr marL="0" indent="0" defTabSz="4179105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1100" dirty="0">
                <a:hlinkClick r:id="rId4"/>
              </a:rPr>
              <a:t>https://www.census.gov/quickfacts/longbranchcitynewjersey</a:t>
            </a:r>
            <a:r>
              <a:rPr lang="en-US" sz="1100" dirty="0"/>
              <a:t>?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C40186B-4F61-2BDD-780B-0E79216C3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4"/>
            <a:ext cx="8918713" cy="426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B229C0-3CFF-755B-9871-215BED7180EC}"/>
              </a:ext>
            </a:extLst>
          </p:cNvPr>
          <p:cNvSpPr txBox="1"/>
          <p:nvPr/>
        </p:nvSpPr>
        <p:spPr>
          <a:xfrm>
            <a:off x="462169" y="12592757"/>
            <a:ext cx="12536557" cy="7732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indent="0" algn="ctr" defTabSz="417910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Overview of School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Branch Middle School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Grades 6-8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1,116 Total Students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11:1 Student to Teacher Ratio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52.2% Male/47.8% Female Students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21%, H 59% AA/B 15.3%, 0, 3%</a:t>
            </a:r>
          </a:p>
          <a:p>
            <a:pPr defTabSz="4179105" eaLnBrk="1" fontAlgn="auto" hangingPunct="1">
              <a:spcBef>
                <a:spcPts val="0"/>
              </a:spcBef>
              <a:spcAft>
                <a:spcPts val="0"/>
              </a:spcAft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(NJ School Performance Report, 2021)</a:t>
            </a:r>
          </a:p>
          <a:p>
            <a:pPr marL="0" indent="-457200" defTabSz="4179105" eaLnBrk="1" fontAlgn="auto" hangingPunct="1">
              <a:spcBef>
                <a:spcPts val="0"/>
              </a:spcBef>
              <a:spcAft>
                <a:spcPts val="0"/>
              </a:spcAft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1050" dirty="0">
                <a:hlinkClick r:id="rId6"/>
              </a:rPr>
              <a:t>https://rc.doe.state.nj.us/2020-2021/school/detail/25/2770/060/demographics?lang=EN</a:t>
            </a:r>
            <a:r>
              <a:rPr lang="en-US" sz="105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4EFCB3-2AEC-FE70-E218-6D522B8998F1}"/>
              </a:ext>
            </a:extLst>
          </p:cNvPr>
          <p:cNvSpPr txBox="1"/>
          <p:nvPr/>
        </p:nvSpPr>
        <p:spPr>
          <a:xfrm>
            <a:off x="555033" y="27007474"/>
            <a:ext cx="12443692" cy="56046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6985" indent="-456985" algn="ctr" defTabSz="4179105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Students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6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grade Special Education class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studies</a:t>
            </a:r>
          </a:p>
          <a:p>
            <a:pPr marL="400265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ADHD with various ranges </a:t>
            </a:r>
          </a:p>
          <a:p>
            <a:pPr marL="400265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with IEPs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2A3A7-A10B-ACFC-805E-A21F23D05C0A}"/>
              </a:ext>
            </a:extLst>
          </p:cNvPr>
          <p:cNvSpPr txBox="1"/>
          <p:nvPr/>
        </p:nvSpPr>
        <p:spPr>
          <a:xfrm>
            <a:off x="462169" y="20647004"/>
            <a:ext cx="12536556" cy="618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indent="0" algn="ctr" defTabSz="417910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Overview of Classroom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Grade 7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Class of 7 and 5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Google Forms, Newsela, Gimkit, YouTube Videos,</a:t>
            </a:r>
          </a:p>
          <a:p>
            <a:pPr marL="400050" indent="-857250" defTabSz="4179105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920319" algn="l"/>
                <a:tab pos="1320179" algn="l"/>
                <a:tab pos="1827943" algn="l"/>
                <a:tab pos="2335702" algn="l"/>
                <a:tab pos="2741912" algn="l"/>
                <a:tab pos="3198897" algn="l"/>
                <a:tab pos="3655881" algn="l"/>
                <a:tab pos="4112870" algn="l"/>
                <a:tab pos="4569850" algn="l"/>
                <a:tab pos="5077614" algn="l"/>
                <a:tab pos="5483824" algn="l"/>
                <a:tab pos="5940809" algn="l"/>
                <a:tab pos="6397793" algn="l"/>
                <a:tab pos="6854782" algn="l"/>
                <a:tab pos="7311762" algn="l"/>
                <a:tab pos="7768751" algn="l"/>
                <a:tab pos="8225736" algn="l"/>
                <a:tab pos="8682721" algn="l"/>
                <a:tab pos="9190484" algn="l"/>
              </a:tabLst>
              <a:defRPr/>
            </a:pP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Conversation and note based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96AFC-3B17-901D-5BEA-EFF71465A930}"/>
              </a:ext>
            </a:extLst>
          </p:cNvPr>
          <p:cNvSpPr txBox="1"/>
          <p:nvPr/>
        </p:nvSpPr>
        <p:spPr>
          <a:xfrm>
            <a:off x="13755755" y="12385361"/>
            <a:ext cx="14173200" cy="8833187"/>
          </a:xfrm>
          <a:prstGeom prst="rect">
            <a:avLst/>
          </a:prstGeom>
          <a:solidFill>
            <a:srgbClr val="F9FC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6985" indent="-456985"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Service-Learning Project</a:t>
            </a:r>
          </a:p>
          <a:p>
            <a:pPr marL="857250" indent="-857250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67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EDS-330 Foundations of Special Education </a:t>
            </a:r>
          </a:p>
          <a:p>
            <a:pPr marL="857250" indent="-857250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67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Women's History Month </a:t>
            </a:r>
          </a:p>
          <a:p>
            <a:pPr marL="857250" indent="-857250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67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Background article</a:t>
            </a:r>
          </a:p>
          <a:p>
            <a:pPr marL="857250" indent="-857250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67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Lesson overviews</a:t>
            </a:r>
          </a:p>
          <a:p>
            <a:pPr marL="857250" indent="-857250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67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Video</a:t>
            </a:r>
          </a:p>
          <a:p>
            <a:pPr marL="857250" indent="-857250" eaLnBrk="1" hangingPunct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67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Presentations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0974B-307B-ECF4-CF85-5068AB04FCB8}"/>
              </a:ext>
            </a:extLst>
          </p:cNvPr>
          <p:cNvSpPr txBox="1"/>
          <p:nvPr/>
        </p:nvSpPr>
        <p:spPr>
          <a:xfrm>
            <a:off x="10744199" y="211324"/>
            <a:ext cx="20196312" cy="1569660"/>
          </a:xfrm>
          <a:prstGeom prst="rect">
            <a:avLst/>
          </a:prstGeom>
          <a:solidFill>
            <a:srgbClr val="25406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en-US" sz="9600" b="1" spc="600" dirty="0">
                <a:solidFill>
                  <a:schemeClr val="bg1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Service-Learning Presentation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90DF3-D753-B263-2DCF-450EA54C1168}"/>
              </a:ext>
            </a:extLst>
          </p:cNvPr>
          <p:cNvSpPr txBox="1"/>
          <p:nvPr/>
        </p:nvSpPr>
        <p:spPr>
          <a:xfrm>
            <a:off x="15087600" y="2135993"/>
            <a:ext cx="11277600" cy="23083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Nicholas Bashore</a:t>
            </a:r>
            <a:br>
              <a:rPr lang="en-US" sz="7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Monmouth University</a:t>
            </a:r>
            <a:endParaRPr lang="en-US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28BFF8-E257-29CE-638B-4C3F29B35A2B}"/>
              </a:ext>
            </a:extLst>
          </p:cNvPr>
          <p:cNvSpPr txBox="1"/>
          <p:nvPr/>
        </p:nvSpPr>
        <p:spPr>
          <a:xfrm>
            <a:off x="13834440" y="5007764"/>
            <a:ext cx="14015831" cy="7109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My Role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</a:rPr>
              <a:t>Assist students with definitions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</a:rPr>
              <a:t>Add to lessons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</a:rPr>
              <a:t>Help groups understand questions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</a:rPr>
              <a:t>Add personal experiences to discussions</a:t>
            </a:r>
          </a:p>
          <a:p>
            <a:endParaRPr lang="en-US" sz="6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330B65-B300-F357-CC1D-76F071CC4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7071" y="21744379"/>
            <a:ext cx="14173200" cy="1017786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194247-FF13-6CE8-3084-680E0C7518DF}"/>
              </a:ext>
            </a:extLst>
          </p:cNvPr>
          <p:cNvSpPr txBox="1"/>
          <p:nvPr/>
        </p:nvSpPr>
        <p:spPr>
          <a:xfrm>
            <a:off x="29287138" y="7014659"/>
            <a:ext cx="9367631" cy="9787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Understandings</a:t>
            </a:r>
          </a:p>
          <a:p>
            <a:pPr marL="857250" indent="-857250" eaLnBrk="1" hangingPunct="1">
              <a:buFont typeface="Wingdings" panose="05000000000000000000" pitchFamily="2" charset="2"/>
              <a:buChar char="q"/>
              <a:defRPr/>
            </a:pP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Organization importance</a:t>
            </a:r>
          </a:p>
          <a:p>
            <a:pPr marL="857250" indent="-857250" eaLnBrk="1" hangingPunct="1">
              <a:buFont typeface="Wingdings" panose="05000000000000000000" pitchFamily="2" charset="2"/>
              <a:buChar char="q"/>
              <a:defRPr/>
            </a:pP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Differentiate</a:t>
            </a:r>
          </a:p>
          <a:p>
            <a:pPr marL="857250" indent="-857250" eaLnBrk="1" hangingPunct="1">
              <a:buFont typeface="Wingdings" panose="05000000000000000000" pitchFamily="2" charset="2"/>
              <a:buChar char="q"/>
              <a:defRPr/>
            </a:pP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Discussion </a:t>
            </a:r>
          </a:p>
          <a:p>
            <a:pPr marL="857250" indent="-857250" eaLnBrk="1" hangingPunct="1">
              <a:buFont typeface="Wingdings" panose="05000000000000000000" pitchFamily="2" charset="2"/>
              <a:buChar char="q"/>
              <a:defRPr/>
            </a:pP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Creative and visually appealing methods</a:t>
            </a:r>
          </a:p>
          <a:p>
            <a:pPr marL="857250" indent="-857250" eaLnBrk="1" hangingPunct="1">
              <a:buFont typeface="Wingdings" panose="05000000000000000000" pitchFamily="2" charset="2"/>
              <a:buChar char="q"/>
              <a:defRPr/>
            </a:pP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EDS 330 Connections?</a:t>
            </a:r>
          </a:p>
          <a:p>
            <a:pPr marL="857250" indent="-857250" eaLnBrk="1" hangingPunct="1">
              <a:buFont typeface="Wingdings" panose="05000000000000000000" pitchFamily="2" charset="2"/>
              <a:buChar char="q"/>
              <a:defRPr/>
            </a:pP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Differentiation</a:t>
            </a:r>
          </a:p>
          <a:p>
            <a:pPr marL="857250" indent="-857250" eaLnBrk="1" hangingPunct="1">
              <a:buFont typeface="Wingdings" panose="05000000000000000000" pitchFamily="2" charset="2"/>
              <a:buChar char="q"/>
              <a:defRPr/>
            </a:pPr>
            <a:r>
              <a:rPr 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Attention keeping 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E84D58-806B-56FC-2C93-0B2FC668FD54}"/>
              </a:ext>
            </a:extLst>
          </p:cNvPr>
          <p:cNvSpPr txBox="1"/>
          <p:nvPr/>
        </p:nvSpPr>
        <p:spPr>
          <a:xfrm>
            <a:off x="29335342" y="16788589"/>
            <a:ext cx="9367631" cy="8402300"/>
          </a:xfrm>
          <a:prstGeom prst="rect">
            <a:avLst/>
          </a:prstGeom>
          <a:solidFill>
            <a:srgbClr val="C5FF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haroni" panose="02010803020104030203" pitchFamily="2" charset="-79"/>
                <a:cs typeface="Aharoni" panose="02010803020104030203" pitchFamily="2" charset="-79"/>
              </a:rPr>
              <a:t>Impact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006857"/>
                </a:solidFill>
                <a:latin typeface="+mn-lt"/>
              </a:rPr>
              <a:t>Community Engaging Project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006857"/>
                </a:solidFill>
                <a:latin typeface="+mn-lt"/>
              </a:rPr>
              <a:t>Reading and memorization techniques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006857"/>
                </a:solidFill>
                <a:latin typeface="+mn-lt"/>
              </a:rPr>
              <a:t>Teacher could focus more on specific students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006857"/>
                </a:solidFill>
                <a:latin typeface="+mn-lt"/>
              </a:rPr>
              <a:t>Women's History Month and other recognitions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31D383-8CA1-D9FF-A92F-508455A464D1}"/>
              </a:ext>
            </a:extLst>
          </p:cNvPr>
          <p:cNvSpPr txBox="1"/>
          <p:nvPr/>
        </p:nvSpPr>
        <p:spPr>
          <a:xfrm>
            <a:off x="28528617" y="25300897"/>
            <a:ext cx="11242814" cy="7294305"/>
          </a:xfrm>
          <a:prstGeom prst="rect">
            <a:avLst/>
          </a:prstGeom>
          <a:solidFill>
            <a:srgbClr val="FF858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Outlook with Special Education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490707"/>
                </a:solidFill>
                <a:latin typeface="+mn-lt"/>
              </a:rPr>
              <a:t>Growth with the help of collaborating teachers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490707"/>
                </a:solidFill>
                <a:latin typeface="+mn-lt"/>
              </a:rPr>
              <a:t>Find exceptional students early on in my lessons plans and differentiate</a:t>
            </a:r>
          </a:p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6000" dirty="0">
                <a:solidFill>
                  <a:srgbClr val="490707"/>
                </a:solidFill>
                <a:latin typeface="+mn-lt"/>
              </a:rPr>
              <a:t>Conversation based learning</a:t>
            </a:r>
          </a:p>
          <a:p>
            <a:endParaRPr lang="en-US" sz="4800" dirty="0"/>
          </a:p>
        </p:txBody>
      </p:sp>
      <p:pic>
        <p:nvPicPr>
          <p:cNvPr id="4" name="Graphic 3" descr="Classroom with solid fill">
            <a:extLst>
              <a:ext uri="{FF2B5EF4-FFF2-40B4-BE49-F238E27FC236}">
                <a16:creationId xmlns:a16="http://schemas.microsoft.com/office/drawing/2014/main" id="{AA7F6E83-DAE1-D510-C6D6-DE5D0EAF5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2391" y="2278140"/>
            <a:ext cx="2402785" cy="2402785"/>
          </a:xfrm>
          <a:prstGeom prst="rect">
            <a:avLst/>
          </a:prstGeom>
        </p:spPr>
      </p:pic>
      <p:pic>
        <p:nvPicPr>
          <p:cNvPr id="32" name="Graphic 31" descr="Graduation cap outline">
            <a:extLst>
              <a:ext uri="{FF2B5EF4-FFF2-40B4-BE49-F238E27FC236}">
                <a16:creationId xmlns:a16="http://schemas.microsoft.com/office/drawing/2014/main" id="{96E95DD9-C124-B123-B185-0DF2B2093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936700" y="1698238"/>
            <a:ext cx="3183834" cy="3183834"/>
          </a:xfrm>
          <a:prstGeom prst="rect">
            <a:avLst/>
          </a:prstGeom>
          <a:effectLst/>
        </p:spPr>
      </p:pic>
      <p:pic>
        <p:nvPicPr>
          <p:cNvPr id="44" name="Video 43">
            <a:hlinkClick r:id="" action="ppaction://media"/>
            <a:extLst>
              <a:ext uri="{FF2B5EF4-FFF2-40B4-BE49-F238E27FC236}">
                <a16:creationId xmlns:a16="http://schemas.microsoft.com/office/drawing/2014/main" id="{CCA11F16-B01A-740A-F5EC-675C3B49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32268877" y="91264"/>
            <a:ext cx="6853857" cy="6853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39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19"/>
    </mc:Choice>
    <mc:Fallback xmlns="">
      <p:transition spd="slow" advTm="220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4915EF4095C4494CADBFA97FCB8E3" ma:contentTypeVersion="7" ma:contentTypeDescription="Create a new document." ma:contentTypeScope="" ma:versionID="71c0c902b0585146bf69b15ad8cd7aa5">
  <xsd:schema xmlns:xsd="http://www.w3.org/2001/XMLSchema" xmlns:xs="http://www.w3.org/2001/XMLSchema" xmlns:p="http://schemas.microsoft.com/office/2006/metadata/properties" xmlns:ns3="5ab09330-22ac-4610-b223-4c325580cf3c" xmlns:ns4="60041e2f-b2b7-48e1-8c46-280fa1375acc" targetNamespace="http://schemas.microsoft.com/office/2006/metadata/properties" ma:root="true" ma:fieldsID="55692136751b975a8e3cc4bda44e8aa2" ns3:_="" ns4:_="">
    <xsd:import namespace="5ab09330-22ac-4610-b223-4c325580cf3c"/>
    <xsd:import namespace="60041e2f-b2b7-48e1-8c46-280fa1375a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b09330-22ac-4610-b223-4c325580cf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41e2f-b2b7-48e1-8c46-280fa1375a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b09330-22ac-4610-b223-4c325580cf3c" xsi:nil="true"/>
  </documentManagement>
</p:properties>
</file>

<file path=customXml/itemProps1.xml><?xml version="1.0" encoding="utf-8"?>
<ds:datastoreItem xmlns:ds="http://schemas.openxmlformats.org/officeDocument/2006/customXml" ds:itemID="{3AD4A5B8-7EC4-4D11-A554-14DF84B954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b09330-22ac-4610-b223-4c325580cf3c"/>
    <ds:schemaRef ds:uri="60041e2f-b2b7-48e1-8c46-280fa1375a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B9F0C5-625D-4395-9FA5-C010371E2B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1D13B3-099A-49D7-87D0-3AFA4344A3F5}">
  <ds:schemaRefs>
    <ds:schemaRef ds:uri="http://purl.org/dc/elements/1.1/"/>
    <ds:schemaRef ds:uri="60041e2f-b2b7-48e1-8c46-280fa1375acc"/>
    <ds:schemaRef ds:uri="http://schemas.microsoft.com/office/2006/documentManagement/types"/>
    <ds:schemaRef ds:uri="5ab09330-22ac-4610-b223-4c325580cf3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</TotalTime>
  <Pages>1</Pages>
  <Words>269</Words>
  <Application>Microsoft Office PowerPoint</Application>
  <PresentationFormat>Custom</PresentationFormat>
  <Paragraphs>59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Independent Play Behaviors Using Opportunities to Engage in Stereotypic Behavior as Reinforcement  Gregory P. Hanley, Brian A. Iwata, Rachel H. Thompson, &amp; Jana S. Lindberg University Of Florida</dc:title>
  <dc:creator>gh</dc:creator>
  <cp:lastModifiedBy>Nicholas A. Bashore</cp:lastModifiedBy>
  <cp:revision>149</cp:revision>
  <cp:lastPrinted>2002-03-27T20:40:30Z</cp:lastPrinted>
  <dcterms:created xsi:type="dcterms:W3CDTF">1999-04-12T09:26:27Z</dcterms:created>
  <dcterms:modified xsi:type="dcterms:W3CDTF">2023-04-09T19:04:04Z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0x01010095D4915EF4095C4494CADBFA97FCB8E3</vt:lpwstr>
  </property>
</Properties>
</file>