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02336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6A08F5-05D7-1F46-8F87-CE0DC64460EC}" v="31" dt="2023-04-03T12:57:56.1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581" autoAdjust="0"/>
  </p:normalViewPr>
  <p:slideViewPr>
    <p:cSldViewPr>
      <p:cViewPr varScale="1">
        <p:scale>
          <a:sx n="20" d="100"/>
          <a:sy n="20" d="100"/>
        </p:scale>
        <p:origin x="2072" y="320"/>
      </p:cViewPr>
      <p:guideLst>
        <p:guide orient="horz" pos="10368"/>
        <p:guide pos="126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ne E. Pepper" userId="e2181d2b-fac3-4e12-bc73-3650c20c56d1" providerId="ADAL" clId="{596A08F5-05D7-1F46-8F87-CE0DC64460EC}"/>
    <pc:docChg chg="undo custSel modSld">
      <pc:chgData name="Corinne E. Pepper" userId="e2181d2b-fac3-4e12-bc73-3650c20c56d1" providerId="ADAL" clId="{596A08F5-05D7-1F46-8F87-CE0DC64460EC}" dt="2023-04-03T12:57:56.119" v="2498"/>
      <pc:docMkLst>
        <pc:docMk/>
      </pc:docMkLst>
      <pc:sldChg chg="addSp delSp modSp mod modTransition modAnim">
        <pc:chgData name="Corinne E. Pepper" userId="e2181d2b-fac3-4e12-bc73-3650c20c56d1" providerId="ADAL" clId="{596A08F5-05D7-1F46-8F87-CE0DC64460EC}" dt="2023-04-03T12:57:56.119" v="2498"/>
        <pc:sldMkLst>
          <pc:docMk/>
          <pc:sldMk cId="0" sldId="256"/>
        </pc:sldMkLst>
        <pc:spChg chg="add mod">
          <ac:chgData name="Corinne E. Pepper" userId="e2181d2b-fac3-4e12-bc73-3650c20c56d1" providerId="ADAL" clId="{596A08F5-05D7-1F46-8F87-CE0DC64460EC}" dt="2023-03-23T15:20:03.281" v="2494" actId="2"/>
          <ac:spMkLst>
            <pc:docMk/>
            <pc:sldMk cId="0" sldId="256"/>
            <ac:spMk id="2" creationId="{3F8C2E0F-F78F-B42E-FC7C-0C82B09398A8}"/>
          </ac:spMkLst>
        </pc:spChg>
        <pc:spChg chg="mod">
          <ac:chgData name="Corinne E. Pepper" userId="e2181d2b-fac3-4e12-bc73-3650c20c56d1" providerId="ADAL" clId="{596A08F5-05D7-1F46-8F87-CE0DC64460EC}" dt="2023-03-20T22:22:42.299" v="2141" actId="2711"/>
          <ac:spMkLst>
            <pc:docMk/>
            <pc:sldMk cId="0" sldId="256"/>
            <ac:spMk id="2051" creationId="{A9C80516-2D09-5503-D1E5-1C5704B44175}"/>
          </ac:spMkLst>
        </pc:spChg>
        <pc:spChg chg="mod">
          <ac:chgData name="Corinne E. Pepper" userId="e2181d2b-fac3-4e12-bc73-3650c20c56d1" providerId="ADAL" clId="{596A08F5-05D7-1F46-8F87-CE0DC64460EC}" dt="2023-03-22T22:09:24.169" v="2314" actId="14100"/>
          <ac:spMkLst>
            <pc:docMk/>
            <pc:sldMk cId="0" sldId="256"/>
            <ac:spMk id="2052" creationId="{5F0A8AF9-8BA7-68EC-9323-130DA982CF74}"/>
          </ac:spMkLst>
        </pc:spChg>
        <pc:spChg chg="mod">
          <ac:chgData name="Corinne E. Pepper" userId="e2181d2b-fac3-4e12-bc73-3650c20c56d1" providerId="ADAL" clId="{596A08F5-05D7-1F46-8F87-CE0DC64460EC}" dt="2023-03-23T15:19:54.633" v="2492" actId="20577"/>
          <ac:spMkLst>
            <pc:docMk/>
            <pc:sldMk cId="0" sldId="256"/>
            <ac:spMk id="2054" creationId="{8765EEDA-A15B-5973-E1F1-DD9D00C3191E}"/>
          </ac:spMkLst>
        </pc:spChg>
        <pc:spChg chg="mod">
          <ac:chgData name="Corinne E. Pepper" userId="e2181d2b-fac3-4e12-bc73-3650c20c56d1" providerId="ADAL" clId="{596A08F5-05D7-1F46-8F87-CE0DC64460EC}" dt="2023-03-20T22:25:19.416" v="2184" actId="1076"/>
          <ac:spMkLst>
            <pc:docMk/>
            <pc:sldMk cId="0" sldId="256"/>
            <ac:spMk id="3081" creationId="{BF71F300-BC7B-2FD3-3183-379B73604C97}"/>
          </ac:spMkLst>
        </pc:spChg>
        <pc:spChg chg="mod">
          <ac:chgData name="Corinne E. Pepper" userId="e2181d2b-fac3-4e12-bc73-3650c20c56d1" providerId="ADAL" clId="{596A08F5-05D7-1F46-8F87-CE0DC64460EC}" dt="2023-03-20T22:23:04.936" v="2149" actId="404"/>
          <ac:spMkLst>
            <pc:docMk/>
            <pc:sldMk cId="0" sldId="256"/>
            <ac:spMk id="4103" creationId="{3A364F65-BFC3-919A-4889-41E4BD74CE8C}"/>
          </ac:spMkLst>
        </pc:spChg>
        <pc:spChg chg="del mod">
          <ac:chgData name="Corinne E. Pepper" userId="e2181d2b-fac3-4e12-bc73-3650c20c56d1" providerId="ADAL" clId="{596A08F5-05D7-1F46-8F87-CE0DC64460EC}" dt="2023-03-20T21:55:11.415" v="1323" actId="478"/>
          <ac:spMkLst>
            <pc:docMk/>
            <pc:sldMk cId="0" sldId="256"/>
            <ac:spMk id="4108" creationId="{11069735-22D6-229B-60C8-00BB5A1240F8}"/>
          </ac:spMkLst>
        </pc:spChg>
        <pc:picChg chg="add mod">
          <ac:chgData name="Corinne E. Pepper" userId="e2181d2b-fac3-4e12-bc73-3650c20c56d1" providerId="ADAL" clId="{596A08F5-05D7-1F46-8F87-CE0DC64460EC}" dt="2023-04-03T12:53:37.410" v="2495"/>
          <ac:picMkLst>
            <pc:docMk/>
            <pc:sldMk cId="0" sldId="256"/>
            <ac:picMk id="3" creationId="{1289887D-75F3-596A-0625-91CA782A51D2}"/>
          </ac:picMkLst>
        </pc:picChg>
        <pc:picChg chg="add mod">
          <ac:chgData name="Corinne E. Pepper" userId="e2181d2b-fac3-4e12-bc73-3650c20c56d1" providerId="ADAL" clId="{596A08F5-05D7-1F46-8F87-CE0DC64460EC}" dt="2023-03-22T22:11:40.436" v="2324" actId="1076"/>
          <ac:picMkLst>
            <pc:docMk/>
            <pc:sldMk cId="0" sldId="256"/>
            <ac:picMk id="4" creationId="{068B475C-9194-F0ED-9253-571EE9477B39}"/>
          </ac:picMkLst>
        </pc:picChg>
        <pc:picChg chg="add del mod">
          <ac:chgData name="Corinne E. Pepper" userId="e2181d2b-fac3-4e12-bc73-3650c20c56d1" providerId="ADAL" clId="{596A08F5-05D7-1F46-8F87-CE0DC64460EC}" dt="2023-04-03T12:54:25.573" v="2497"/>
          <ac:picMkLst>
            <pc:docMk/>
            <pc:sldMk cId="0" sldId="256"/>
            <ac:picMk id="5" creationId="{15618EA4-3E03-45EE-A7F9-B70FFC47F3E1}"/>
          </ac:picMkLst>
        </pc:picChg>
        <pc:picChg chg="add mod">
          <ac:chgData name="Corinne E. Pepper" userId="e2181d2b-fac3-4e12-bc73-3650c20c56d1" providerId="ADAL" clId="{596A08F5-05D7-1F46-8F87-CE0DC64460EC}" dt="2023-04-03T12:57:56.119" v="2498"/>
          <ac:picMkLst>
            <pc:docMk/>
            <pc:sldMk cId="0" sldId="256"/>
            <ac:picMk id="6" creationId="{56E2CDD3-3481-9948-4229-4C8E0D57E796}"/>
          </ac:picMkLst>
        </pc:picChg>
        <pc:picChg chg="mod">
          <ac:chgData name="Corinne E. Pepper" userId="e2181d2b-fac3-4e12-bc73-3650c20c56d1" providerId="ADAL" clId="{596A08F5-05D7-1F46-8F87-CE0DC64460EC}" dt="2023-03-20T22:22:57.548" v="2145" actId="1076"/>
          <ac:picMkLst>
            <pc:docMk/>
            <pc:sldMk cId="0" sldId="256"/>
            <ac:picMk id="4107" creationId="{E47F4AB8-2766-D1B6-C11A-28812AB3515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210C64-644A-F087-DF1D-FD1D08384A5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43400"/>
            <a:ext cx="5038725" cy="411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23" tIns="44517" rIns="90623" bIns="44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32745DB-261D-EDC7-C0AD-BF6C8299A2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3500" y="684213"/>
            <a:ext cx="4191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92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741912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198897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3655881" algn="l" defTabSz="91396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ED86874-A409-BFD8-C8D6-1FEEC852B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D50797-D048-8A27-EB14-A5603AE08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226042"/>
            <a:ext cx="341985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8653760"/>
            <a:ext cx="281635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A31B8-E3D1-D558-5029-2F224FEA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300D-5391-694D-AA07-C15A9D9AEE01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C8D04-AFB1-9585-81FE-437875E2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C77A3-93FB-074E-052D-16CD80FA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395EB-2C77-7540-B252-9EB503BDEF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72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BD61-B7AB-EE05-D95A-857F6530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5B72-CFA1-2A47-8A55-6D83CA1212B6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F236-FD16-2CD4-E2B9-7E13FCD9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D0829-64DD-3EC8-3645-723A8DD4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8F47-0301-A04D-8A88-AC6E981719A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51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18270"/>
            <a:ext cx="90525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18270"/>
            <a:ext cx="264871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D657-C68F-5270-8778-7DEBE932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33E8-78A3-A448-8055-BF34C78896A4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D449-F1D5-D4E8-F533-3E758AA0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6C526-72A5-2513-C0F6-03BF5851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844AD-606D-9B40-B80D-AEE32760A3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336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638" y="944570"/>
            <a:ext cx="34197926" cy="3246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2" y="5486400"/>
            <a:ext cx="18897600" cy="2651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0269200" y="5486400"/>
            <a:ext cx="18897600" cy="265176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431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8A9CC-C02F-EFB6-C86F-CDFAC8D8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330D-FFF9-8444-AB83-780E85E6516F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4B5D-63D7-92C0-73B4-12C4DE9B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FD0B4-294D-DCB9-AC10-9C5B6312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A8ADC-4321-F54D-BF18-DFEC882EC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253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1153122"/>
            <a:ext cx="34198560" cy="653796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952229"/>
            <a:ext cx="34198560" cy="7200898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955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910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866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8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77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73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2687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16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7CA3-00C1-3512-E1E7-7B27EE81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70D8-7FCE-3B4C-A13A-B4D7DE3AFA5F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4EC0-6D71-FB83-6A30-F7DDCAF6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5FB7-FEDE-7C03-6ABF-5FEB61206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C8335-F487-8A43-9740-AD46A3FF52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52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680967"/>
            <a:ext cx="17769840" cy="21724622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F8CDE9-EB07-B812-6D8E-C79AA449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F34-A89B-B646-AEDE-216FC1D4A6AB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00C987-DD13-65A5-DCD4-B14CE5E1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E521DE-03BC-34D5-2DD2-B2445396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E4683-2922-0748-938D-1F1DE902A8B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01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368542"/>
            <a:ext cx="17776827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10439400"/>
            <a:ext cx="17776827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368542"/>
            <a:ext cx="17783810" cy="3070858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9555" indent="0">
              <a:buNone/>
              <a:defRPr sz="9100" b="1"/>
            </a:lvl2pPr>
            <a:lvl3pPr marL="4179105" indent="0">
              <a:buNone/>
              <a:defRPr sz="8200" b="1"/>
            </a:lvl3pPr>
            <a:lvl4pPr marL="6268660" indent="0">
              <a:buNone/>
              <a:defRPr sz="7300" b="1"/>
            </a:lvl4pPr>
            <a:lvl5pPr marL="8358211" indent="0">
              <a:buNone/>
              <a:defRPr sz="7300" b="1"/>
            </a:lvl5pPr>
            <a:lvl6pPr marL="10447766" indent="0">
              <a:buNone/>
              <a:defRPr sz="7300" b="1"/>
            </a:lvl6pPr>
            <a:lvl7pPr marL="12537320" indent="0">
              <a:buNone/>
              <a:defRPr sz="7300" b="1"/>
            </a:lvl7pPr>
            <a:lvl8pPr marL="14626875" indent="0">
              <a:buNone/>
              <a:defRPr sz="7300" b="1"/>
            </a:lvl8pPr>
            <a:lvl9pPr marL="16716426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0439400"/>
            <a:ext cx="17783810" cy="1896618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F12E88-9CBA-3683-A801-57BD0643D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8A92-28C5-994A-90D6-2E55704D47F2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67A24F-5339-38C0-696A-39DD32AE7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94BE6B-4632-C3B1-4CDC-5C01CC03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1AC4F-1D8C-E245-BC7E-D8182105E2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78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E36C3E9-F245-6CF3-955F-C11D061A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E106-FFF2-3A4C-BDDA-2DF5922EDC35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B12204-E564-8AC1-DDA8-DC2D42BA7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BD010D-3B74-9CB8-9F02-0502D6B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F340-04AD-B344-B7AE-6D66C730DA0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9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1A495-BDA5-3F4F-A0A2-1F2264E7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0DD9-E11A-9843-9B95-37D3B629F352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F16A54-1935-B9C3-9054-EF673360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C57AE-EE5F-E495-EAB5-01E87ED9D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5A429-3DA9-D34A-9F1D-217E911ABB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2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7" y="1310640"/>
            <a:ext cx="13236577" cy="557784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10647"/>
            <a:ext cx="22491700" cy="2809494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7" y="6888487"/>
            <a:ext cx="13236577" cy="22517102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68916-B6E0-EAF8-58FB-E1466F86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49F98-A288-E146-9B4D-5317ED4E7AE0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645FB5-9738-B78B-974B-FFE6FF90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653D3A-9543-1FED-D43A-43602ADE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78317-9FD9-574A-969A-7478C79F8AB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1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3042880"/>
            <a:ext cx="24140160" cy="272034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941320"/>
            <a:ext cx="2414016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9555" indent="0">
              <a:buNone/>
              <a:defRPr sz="12800"/>
            </a:lvl2pPr>
            <a:lvl3pPr marL="4179105" indent="0">
              <a:buNone/>
              <a:defRPr sz="11000"/>
            </a:lvl3pPr>
            <a:lvl4pPr marL="6268660" indent="0">
              <a:buNone/>
              <a:defRPr sz="9100"/>
            </a:lvl4pPr>
            <a:lvl5pPr marL="8358211" indent="0">
              <a:buNone/>
              <a:defRPr sz="9100"/>
            </a:lvl5pPr>
            <a:lvl6pPr marL="10447766" indent="0">
              <a:buNone/>
              <a:defRPr sz="9100"/>
            </a:lvl6pPr>
            <a:lvl7pPr marL="12537320" indent="0">
              <a:buNone/>
              <a:defRPr sz="9100"/>
            </a:lvl7pPr>
            <a:lvl8pPr marL="14626875" indent="0">
              <a:buNone/>
              <a:defRPr sz="9100"/>
            </a:lvl8pPr>
            <a:lvl9pPr marL="16716426" indent="0">
              <a:buNone/>
              <a:defRPr sz="91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5763222"/>
            <a:ext cx="24140160" cy="3863338"/>
          </a:xfrm>
        </p:spPr>
        <p:txBody>
          <a:bodyPr/>
          <a:lstStyle>
            <a:lvl1pPr marL="0" indent="0">
              <a:buNone/>
              <a:defRPr sz="6400"/>
            </a:lvl1pPr>
            <a:lvl2pPr marL="2089555" indent="0">
              <a:buNone/>
              <a:defRPr sz="5500"/>
            </a:lvl2pPr>
            <a:lvl3pPr marL="4179105" indent="0">
              <a:buNone/>
              <a:defRPr sz="4600"/>
            </a:lvl3pPr>
            <a:lvl4pPr marL="6268660" indent="0">
              <a:buNone/>
              <a:defRPr sz="4100"/>
            </a:lvl4pPr>
            <a:lvl5pPr marL="8358211" indent="0">
              <a:buNone/>
              <a:defRPr sz="4100"/>
            </a:lvl5pPr>
            <a:lvl6pPr marL="10447766" indent="0">
              <a:buNone/>
              <a:defRPr sz="4100"/>
            </a:lvl6pPr>
            <a:lvl7pPr marL="12537320" indent="0">
              <a:buNone/>
              <a:defRPr sz="4100"/>
            </a:lvl7pPr>
            <a:lvl8pPr marL="14626875" indent="0">
              <a:buNone/>
              <a:defRPr sz="4100"/>
            </a:lvl8pPr>
            <a:lvl9pPr marL="16716426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981655-1E1B-DE8B-D441-F231DC73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1435B-611B-D94B-A8DE-1E5C81734406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999AC2-6550-D0F4-036F-52276BFC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A008AD-671C-FEA5-41D5-A3BBC920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AAC32-33A2-3747-9AE4-1DEB1C4D50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18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0C4362-3C79-E8FA-D3CE-65EB1CE9C9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11363" y="1317625"/>
            <a:ext cx="362108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98D3C5-8F34-13C5-F189-D9FF6EF305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011363" y="7680325"/>
            <a:ext cx="36210875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913" tIns="208954" rIns="417913" bIns="208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D154-5134-3FC7-829E-EFB6F546D4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3" y="30510163"/>
            <a:ext cx="93884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l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C93DCC9B-384F-3942-A493-61B5F347146B}" type="datetimeFigureOut">
              <a:rPr lang="en-US"/>
              <a:pPr>
                <a:defRPr/>
              </a:pPr>
              <a:t>4/3/23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2CEA5-1E2C-E4B1-E311-23E0CAC3B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3" y="30510163"/>
            <a:ext cx="12741275" cy="1752600"/>
          </a:xfrm>
          <a:prstGeom prst="rect">
            <a:avLst/>
          </a:prstGeom>
        </p:spPr>
        <p:txBody>
          <a:bodyPr vert="horz" lIns="417913" tIns="208954" rIns="417913" bIns="208954" rtlCol="0" anchor="ctr"/>
          <a:lstStyle>
            <a:lvl1pPr algn="ctr" eaLnBrk="1" hangingPunct="1">
              <a:defRPr sz="5500">
                <a:solidFill>
                  <a:schemeClr val="tx1">
                    <a:tint val="75000"/>
                  </a:schemeClr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BE33-5F8C-16EE-FDBF-2BAB00DF4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3" y="30510163"/>
            <a:ext cx="9388475" cy="1752600"/>
          </a:xfrm>
          <a:prstGeom prst="rect">
            <a:avLst/>
          </a:prstGeom>
        </p:spPr>
        <p:txBody>
          <a:bodyPr vert="horz" wrap="square" lIns="417913" tIns="208954" rIns="417913" bIns="20895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</a:defRPr>
            </a:lvl1pPr>
          </a:lstStyle>
          <a:p>
            <a:fld id="{F7F698EB-BACA-2A48-B989-9293509B9F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4075" indent="-130492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2763" indent="-1044575" algn="l" defTabSz="4178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254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209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1651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1206" indent="-1044775" algn="l" defTabSz="417910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955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910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866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8211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776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320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26875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16426" algn="l" defTabSz="417910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11DC66F-0A5F-82A0-C3D3-92E05E6C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6" tIns="45700" rIns="91396" bIns="457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300" dirty="0"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9C80516-2D09-5503-D1E5-1C5704B44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4038" y="3019940"/>
            <a:ext cx="34197925" cy="4038600"/>
          </a:xfrm>
        </p:spPr>
        <p:txBody>
          <a:bodyPr rtlCol="0">
            <a:normAutofit fontScale="90000"/>
          </a:bodyPr>
          <a:lstStyle/>
          <a:p>
            <a:pPr defTabSz="4179105" eaLnBrk="1" fontAlgn="auto" hangingPunct="1">
              <a:spcAft>
                <a:spcPts val="0"/>
              </a:spcAft>
              <a:defRPr/>
            </a:pPr>
            <a:br>
              <a:rPr lang="en-US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br>
              <a:rPr lang="en-US" sz="1200" b="1" dirty="0">
                <a:latin typeface="Arial" charset="0"/>
              </a:rPr>
            </a:br>
            <a:r>
              <a:rPr lang="en-US" sz="8000" i="1" dirty="0">
                <a:latin typeface="Constantia" panose="02030602050306030303" pitchFamily="18" charset="0"/>
              </a:rPr>
              <a:t>Corinne Pepper</a:t>
            </a:r>
            <a:br>
              <a:rPr lang="en-US" sz="6700" i="1" dirty="0">
                <a:latin typeface="Constantia" panose="02030602050306030303" pitchFamily="18" charset="0"/>
              </a:rPr>
            </a:br>
            <a:r>
              <a:rPr lang="en-US" sz="6700" dirty="0">
                <a:latin typeface="Constantia" panose="02030602050306030303" pitchFamily="18" charset="0"/>
              </a:rPr>
              <a:t>Monmouth University</a:t>
            </a:r>
            <a:br>
              <a:rPr lang="en-US" b="1" dirty="0">
                <a:latin typeface="Arial" charset="0"/>
              </a:rPr>
            </a:br>
            <a:r>
              <a:rPr lang="en-US" b="1" dirty="0">
                <a:latin typeface="Arial" charset="0"/>
              </a:rPr>
              <a:t> </a:t>
            </a:r>
            <a:br>
              <a:rPr lang="en-US" b="1" dirty="0">
                <a:latin typeface="Arial" charset="0"/>
              </a:rPr>
            </a:br>
            <a:endParaRPr lang="en-US" b="1" dirty="0">
              <a:latin typeface="Arial" charset="0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F0A8AF9-8BA7-68EC-9323-130DA982CF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4578" y="5571413"/>
            <a:ext cx="13592572" cy="26402870"/>
          </a:xfrm>
        </p:spPr>
        <p:txBody>
          <a:bodyPr rtlCol="0">
            <a:noAutofit/>
          </a:bodyPr>
          <a:lstStyle/>
          <a:p>
            <a:pPr marL="0" indent="0" algn="ctr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Setting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i="1" u="sng" dirty="0">
                <a:solidFill>
                  <a:srgbClr val="0070C0"/>
                </a:solidFill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Overview of Community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Long Branch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3 Pre Schools, 6 Elementary schools, 1 Middle school and 1 High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Approximately 5,5000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60.9% of students are economically disadvantaged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48% female, 52% male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54.9% Hispanic/Latino, 23.5% Caucasian, 13.2% African American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(“Long Branch Public School District”)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4400" dirty="0">
              <a:latin typeface="Constantia" panose="02030602050306030303" pitchFamily="18" charset="0"/>
              <a:ea typeface="Bodoni Ornaments" pitchFamily="2" charset="0"/>
              <a:cs typeface="Apple Symbols" panose="02000000000000000000" pitchFamily="2" charset="-79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i="1" u="sng" dirty="0">
                <a:solidFill>
                  <a:srgbClr val="0070C0"/>
                </a:solidFill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Overview of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Anastasia Elementary School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K-5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Approx. 550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1:10 Student &amp; teacher ratio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47% female, 53% male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69.8% minority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54.4% Hispanic/Latino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(“Anastasia Elementary School”)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6000" dirty="0">
              <a:latin typeface="Constantia" panose="02030602050306030303" pitchFamily="18" charset="0"/>
              <a:ea typeface="Bodoni Ornaments" pitchFamily="2" charset="0"/>
              <a:cs typeface="Apple Symbols" panose="02000000000000000000" pitchFamily="2" charset="-79"/>
            </a:endParaRP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i="1" u="sng" dirty="0">
                <a:solidFill>
                  <a:srgbClr val="0070C0"/>
                </a:solidFill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Overview of Classroom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4</a:t>
            </a:r>
            <a:r>
              <a:rPr lang="en-US" sz="6000" baseline="30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th</a:t>
            </a: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 Grade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Ten students</a:t>
            </a:r>
          </a:p>
          <a:p>
            <a:pPr marL="0" indent="-457200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latin typeface="Constantia" panose="02030602050306030303" pitchFamily="18" charset="0"/>
                <a:ea typeface="Bodoni Ornaments" pitchFamily="2" charset="0"/>
                <a:cs typeface="Apple Symbols" panose="02000000000000000000" pitchFamily="2" charset="-79"/>
              </a:rPr>
              <a:t>Use technology such as Read 180 and System 44</a:t>
            </a:r>
          </a:p>
          <a:p>
            <a:pPr marL="0" indent="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5400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4DCE95D3-871F-B511-60BD-FB16B6446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84400" y="6172200"/>
            <a:ext cx="11963400" cy="261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04619" tIns="203107" rIns="404619" bIns="203107"/>
          <a:lstStyle/>
          <a:p>
            <a:pPr marL="456985" lvl="1" indent="0" eaLnBrk="1" hangingPunct="1">
              <a:defRPr/>
            </a:pPr>
            <a:endParaRPr lang="en-US" sz="4600" b="1" i="1" u="sng" dirty="0">
              <a:solidFill>
                <a:schemeClr val="tx2"/>
              </a:solidFill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700" dirty="0">
              <a:latin typeface="Arial" charset="0"/>
            </a:endParaRPr>
          </a:p>
          <a:p>
            <a:pPr marL="1091687" lvl="1" indent="-583928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sz="3200" dirty="0">
              <a:latin typeface="Arial" charset="0"/>
            </a:endParaRPr>
          </a:p>
          <a:p>
            <a:pPr marL="1091687" lvl="1" indent="-583928" eaLnBrk="1" hangingPunct="1">
              <a:spcBef>
                <a:spcPct val="20000"/>
              </a:spcBef>
              <a:defRPr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US" sz="3200" dirty="0">
                <a:latin typeface="Arial" charset="0"/>
              </a:rPr>
              <a:t>	</a:t>
            </a: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endParaRPr lang="en-US" sz="2700" b="1" i="1" u="sng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2700" dirty="0">
              <a:latin typeface="Arial" charset="0"/>
            </a:endParaRPr>
          </a:p>
        </p:txBody>
      </p:sp>
      <p:sp>
        <p:nvSpPr>
          <p:cNvPr id="2054" name="Text Box 151">
            <a:extLst>
              <a:ext uri="{FF2B5EF4-FFF2-40B4-BE49-F238E27FC236}">
                <a16:creationId xmlns:a16="http://schemas.microsoft.com/office/drawing/2014/main" id="{8765EEDA-A15B-5973-E1F1-DD9D00C31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8968" y="6498471"/>
            <a:ext cx="13097511" cy="24960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456985" indent="-456985" algn="ctr" defTabSz="4179105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Students</a:t>
            </a:r>
            <a:endParaRPr lang="en-US" sz="8000" b="1" dirty="0">
              <a:solidFill>
                <a:srgbClr val="7030A0"/>
              </a:solidFill>
              <a:latin typeface="Constantia" panose="02030602050306030303" pitchFamily="18" charset="0"/>
              <a:cs typeface="Aldhabi" pitchFamily="2" charset="-78"/>
            </a:endParaRP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solidFill>
                  <a:prstClr val="black"/>
                </a:solidFill>
                <a:latin typeface="Constantia" panose="02030602050306030303" pitchFamily="18" charset="0"/>
                <a:cs typeface="Angsana New" panose="02020603050405020304" pitchFamily="18" charset="-34"/>
              </a:rPr>
              <a:t>Learning Disabilities Self-Contained Class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solidFill>
                  <a:prstClr val="black"/>
                </a:solidFill>
                <a:latin typeface="Constantia" panose="02030602050306030303" pitchFamily="18" charset="0"/>
                <a:cs typeface="Angsana New" panose="02020603050405020304" pitchFamily="18" charset="-34"/>
              </a:rPr>
              <a:t>Six Girls and 4 boys</a:t>
            </a:r>
          </a:p>
          <a:p>
            <a:pPr indent="-457200" defTabSz="4179105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6000" dirty="0">
                <a:solidFill>
                  <a:prstClr val="black"/>
                </a:solidFill>
                <a:latin typeface="Constantia" panose="02030602050306030303" pitchFamily="18" charset="0"/>
                <a:cs typeface="Angsana New" panose="02020603050405020304" pitchFamily="18" charset="-34"/>
              </a:rPr>
              <a:t>Disabilities include autism, SLD, ADHD, and communication-impaired</a:t>
            </a:r>
          </a:p>
          <a:p>
            <a:pPr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endParaRPr lang="en-US" sz="6000" dirty="0">
              <a:solidFill>
                <a:schemeClr val="tx2"/>
              </a:solidFill>
              <a:latin typeface="Constantia" panose="02030602050306030303" pitchFamily="18" charset="0"/>
              <a:cs typeface="Aldhabi" pitchFamily="2" charset="-78"/>
            </a:endParaRPr>
          </a:p>
          <a:p>
            <a:pPr algn="ctr" defTabSz="4179105" eaLnBrk="1" fontAlgn="auto" hangingPunct="1">
              <a:spcBef>
                <a:spcPts val="0"/>
              </a:spcBef>
              <a:spcAft>
                <a:spcPts val="0"/>
              </a:spcAft>
              <a:tabLst>
                <a:tab pos="920319" algn="l"/>
                <a:tab pos="1320179" algn="l"/>
                <a:tab pos="1827943" algn="l"/>
                <a:tab pos="2335702" algn="l"/>
                <a:tab pos="2741912" algn="l"/>
                <a:tab pos="3198897" algn="l"/>
                <a:tab pos="3655881" algn="l"/>
                <a:tab pos="4112870" algn="l"/>
                <a:tab pos="4569850" algn="l"/>
                <a:tab pos="5077614" algn="l"/>
                <a:tab pos="5483824" algn="l"/>
                <a:tab pos="5940809" algn="l"/>
                <a:tab pos="6397793" algn="l"/>
                <a:tab pos="6854782" algn="l"/>
                <a:tab pos="7311762" algn="l"/>
                <a:tab pos="7768751" algn="l"/>
                <a:tab pos="8225736" algn="l"/>
                <a:tab pos="8682721" algn="l"/>
                <a:tab pos="9190484" algn="l"/>
              </a:tabLst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Course &amp; Project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EDS 330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Learning a Tik Tok dance in four parts, one each week</a:t>
            </a:r>
          </a:p>
          <a:p>
            <a:pPr marL="685800" indent="-68580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Provides a break from learning to get any energy out and allows students to refocus afterward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6000" dirty="0">
              <a:latin typeface="Constantia" panose="02030602050306030303" pitchFamily="18" charset="0"/>
              <a:cs typeface="Angsana New" panose="02020603050405020304" pitchFamily="18" charset="-34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Role</a:t>
            </a:r>
            <a:endParaRPr lang="en-US" sz="8000" dirty="0">
              <a:latin typeface="Constantia" panose="02030602050306030303" pitchFamily="18" charset="0"/>
              <a:cs typeface="Aldhabi" pitchFamily="2" charset="-78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Helped with whatever cooperating teacher asked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Assisted students with writing and spelling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Show students the new portions of the dance  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Break it down step by step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Lead the class through practicing as a class, and encouraging them</a:t>
            </a:r>
          </a:p>
        </p:txBody>
      </p:sp>
      <p:sp>
        <p:nvSpPr>
          <p:cNvPr id="4103" name="Rectangle 73">
            <a:extLst>
              <a:ext uri="{FF2B5EF4-FFF2-40B4-BE49-F238E27FC236}">
                <a16:creationId xmlns:a16="http://schemas.microsoft.com/office/drawing/2014/main" id="{3A364F65-BFC3-919A-4889-41E4BD74C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5029"/>
            <a:ext cx="33680400" cy="26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600" b="1" i="1" dirty="0">
                <a:solidFill>
                  <a:srgbClr val="210BC5"/>
                </a:solidFill>
                <a:latin typeface="Constantia" panose="02030602050306030303" pitchFamily="18" charset="0"/>
                <a:ea typeface="HEITI SC MEDIUM" pitchFamily="2" charset="-128"/>
                <a:cs typeface="Aldhabi" panose="020F0502020204030204" pitchFamily="34" charset="0"/>
              </a:rPr>
              <a:t>Get Moving!</a:t>
            </a:r>
            <a:endParaRPr lang="en-US" altLang="en-US" sz="13800" b="1" dirty="0">
              <a:solidFill>
                <a:srgbClr val="210BC5"/>
              </a:solidFill>
              <a:latin typeface="Constantia" panose="02030602050306030303" pitchFamily="18" charset="0"/>
              <a:ea typeface="HEITI SC MEDIUM" pitchFamily="2" charset="-128"/>
              <a:cs typeface="Aldhabi" panose="020F0502020204030204" pitchFamily="34" charset="0"/>
            </a:endParaRPr>
          </a:p>
        </p:txBody>
      </p:sp>
      <p:sp>
        <p:nvSpPr>
          <p:cNvPr id="3081" name="Text Box 151">
            <a:extLst>
              <a:ext uri="{FF2B5EF4-FFF2-40B4-BE49-F238E27FC236}">
                <a16:creationId xmlns:a16="http://schemas.microsoft.com/office/drawing/2014/main" id="{BF71F300-BC7B-2FD3-3183-379B73604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5032" y="6320453"/>
            <a:ext cx="13282136" cy="25268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1396" tIns="45700" rIns="91396" bIns="45700">
            <a:spAutoFit/>
          </a:bodyPr>
          <a:lstStyle/>
          <a:p>
            <a:pPr marL="0" lvl="2" eaLnBrk="1" hangingPunct="1">
              <a:defRPr/>
            </a:pPr>
            <a:endParaRPr lang="en-US" sz="3600" dirty="0">
              <a:latin typeface="Aldhabi" pitchFamily="2" charset="-78"/>
              <a:cs typeface="Aldhabi" pitchFamily="2" charset="-78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Understandings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Young students use lots of technology &amp; know about all kinds of social media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In order to bring out a student’s personality, one should use techniques or things that they know and are comfortable with (in this case, Tik Tok)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Technology can be used to provide an alternate way of learning</a:t>
            </a:r>
            <a:endParaRPr lang="en-US" sz="6000" dirty="0">
              <a:latin typeface="Constantia" panose="02030602050306030303" pitchFamily="18" charset="0"/>
              <a:cs typeface="Aldhabi" pitchFamily="2" charset="-78"/>
            </a:endParaRPr>
          </a:p>
          <a:p>
            <a:pPr algn="ctr" eaLnBrk="1" hangingPunct="1"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Impacts</a:t>
            </a:r>
            <a:endParaRPr lang="en-US" sz="8000" dirty="0">
              <a:latin typeface="Constantia" panose="02030602050306030303" pitchFamily="18" charset="0"/>
              <a:cs typeface="Aldhabi" pitchFamily="2" charset="-78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Students came to class excited to add to the dance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Some wanted to show me how they had been practicing at home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Let students show their personality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Personal- very happy that I was connecting and making the students happy</a:t>
            </a:r>
          </a:p>
          <a:p>
            <a:pPr algn="ctr" eaLnBrk="1" hangingPunct="1">
              <a:defRPr/>
            </a:pPr>
            <a:r>
              <a:rPr lang="en-US" sz="8000" b="1" i="1" u="sng" dirty="0">
                <a:solidFill>
                  <a:srgbClr val="7030A0"/>
                </a:solidFill>
                <a:latin typeface="Constantia" panose="02030602050306030303" pitchFamily="18" charset="0"/>
                <a:cs typeface="Aldhabi" pitchFamily="2" charset="-78"/>
              </a:rPr>
              <a:t>Future Goals</a:t>
            </a:r>
            <a:endParaRPr lang="en-US" sz="8000" b="1" dirty="0">
              <a:latin typeface="Constantia" panose="02030602050306030303" pitchFamily="18" charset="0"/>
              <a:cs typeface="Aldhabi" pitchFamily="2" charset="-78"/>
            </a:endParaRP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latin typeface="Constantia" panose="02030602050306030303" pitchFamily="18" charset="0"/>
                <a:cs typeface="Angsana New" panose="02020603050405020304" pitchFamily="18" charset="-34"/>
              </a:rPr>
              <a:t>Plan to use technology and incorporate into lessons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solidFill>
                  <a:prstClr val="black"/>
                </a:solidFill>
                <a:latin typeface="Constantia" panose="02030602050306030303" pitchFamily="18" charset="0"/>
                <a:cs typeface="Angsana New" panose="02020603050405020304" pitchFamily="18" charset="-34"/>
              </a:rPr>
              <a:t>Plan to provide breaks in learning in order to have higher-quality learning</a:t>
            </a:r>
          </a:p>
          <a:p>
            <a:pPr indent="-457200" eaLnBrk="1" hangingPunct="1">
              <a:buFont typeface="Arial" pitchFamily="34" charset="0"/>
              <a:buChar char="•"/>
              <a:defRPr/>
            </a:pPr>
            <a:r>
              <a:rPr lang="en-US" sz="6000" dirty="0">
                <a:solidFill>
                  <a:prstClr val="black"/>
                </a:solidFill>
                <a:latin typeface="Constantia" panose="02030602050306030303" pitchFamily="18" charset="0"/>
                <a:cs typeface="Angsana New" panose="02020603050405020304" pitchFamily="18" charset="-34"/>
              </a:rPr>
              <a:t>Encourage students to want to be active and exercise</a:t>
            </a:r>
          </a:p>
        </p:txBody>
      </p:sp>
      <p:sp>
        <p:nvSpPr>
          <p:cNvPr id="4105" name="AutoShape 11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3EC64711-272F-9C2F-A06C-E824B2744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106" name="AutoShape 13"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>
            <a:extLst>
              <a:ext uri="{FF2B5EF4-FFF2-40B4-BE49-F238E27FC236}">
                <a16:creationId xmlns:a16="http://schemas.microsoft.com/office/drawing/2014/main" id="{2AF21778-AC03-6F38-7160-F18F385D6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pic>
        <p:nvPicPr>
          <p:cNvPr id="4107" name="Picture 4">
            <a:extLst>
              <a:ext uri="{FF2B5EF4-FFF2-40B4-BE49-F238E27FC236}">
                <a16:creationId xmlns:a16="http://schemas.microsoft.com/office/drawing/2014/main" id="{E47F4AB8-2766-D1B6-C11A-28812AB351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2865"/>
            <a:ext cx="79883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8C2E0F-F78F-B42E-FC7C-0C82B09398A8}"/>
              </a:ext>
            </a:extLst>
          </p:cNvPr>
          <p:cNvSpPr txBox="1"/>
          <p:nvPr/>
        </p:nvSpPr>
        <p:spPr>
          <a:xfrm>
            <a:off x="9512300" y="31801405"/>
            <a:ext cx="291881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476250" algn="l" rtl="0">
              <a:spcBef>
                <a:spcPts val="0"/>
              </a:spcBef>
              <a:spcAft>
                <a:spcPts val="0"/>
              </a:spcAft>
            </a:pPr>
            <a:r>
              <a:rPr lang="en-US" sz="3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 A Anastasia Elementary School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(n.d.). US News and World Report. https://www.usnews.com/education/k12/new-jersey/a-a-anastasia-elementary-school-239255</a:t>
            </a:r>
            <a:endParaRPr lang="en-US" sz="32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US" sz="32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Long Branch Public School District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(n.d.). US News and World Report. https://www.usnews.com/education/k12/new-jersey/districts/long-branch-public-school-district-105600</a:t>
            </a:r>
            <a:endParaRPr lang="en-US" sz="6600" dirty="0"/>
          </a:p>
        </p:txBody>
      </p:sp>
      <p:pic>
        <p:nvPicPr>
          <p:cNvPr id="4" name="Picture 3" descr="A picture containing person, outdoor, sky, standing&#10;&#10;Description automatically generated">
            <a:extLst>
              <a:ext uri="{FF2B5EF4-FFF2-40B4-BE49-F238E27FC236}">
                <a16:creationId xmlns:a16="http://schemas.microsoft.com/office/drawing/2014/main" id="{068B475C-9194-F0ED-9253-571EE9477B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269" y="282575"/>
            <a:ext cx="5173661" cy="6637263"/>
          </a:xfrm>
          <a:prstGeom prst="rect">
            <a:avLst/>
          </a:prstGeom>
        </p:spPr>
      </p:pic>
      <p:pic>
        <p:nvPicPr>
          <p:cNvPr id="3" name="Audio Recording Apr 3, 2023 at 8:53:37 AM">
            <a:hlinkClick r:id="" action="ppaction://media"/>
            <a:extLst>
              <a:ext uri="{FF2B5EF4-FFF2-40B4-BE49-F238E27FC236}">
                <a16:creationId xmlns:a16="http://schemas.microsoft.com/office/drawing/2014/main" id="{1289887D-75F3-596A-0625-91CA782A51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710400" y="16052800"/>
            <a:ext cx="812800" cy="8128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6E2CDD3-3481-9948-4229-4C8E0D57E7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268400" y="31953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advTm="178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Pages>1</Pages>
  <Words>415</Words>
  <Application>Microsoft Macintosh PowerPoint</Application>
  <PresentationFormat>Custom</PresentationFormat>
  <Paragraphs>69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Aldhabi</vt:lpstr>
      <vt:lpstr>Arial</vt:lpstr>
      <vt:lpstr>Calibri</vt:lpstr>
      <vt:lpstr>Constantia</vt:lpstr>
      <vt:lpstr>Times New Roman</vt:lpstr>
      <vt:lpstr>Office Theme</vt:lpstr>
      <vt:lpstr>      Corinne Pepper Monmouth University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Independent Play Behaviors Using Opportunities to Engage in Stereotypic Behavior as Reinforcement  Gregory P. Hanley, Brian A. Iwata, Rachel H. Thompson, &amp; Jana S. Lindberg University Of Florida</dc:title>
  <dc:creator>gh</dc:creator>
  <cp:lastModifiedBy>Corinne E. Pepper</cp:lastModifiedBy>
  <cp:revision>146</cp:revision>
  <cp:lastPrinted>2002-03-27T20:40:30Z</cp:lastPrinted>
  <dcterms:created xsi:type="dcterms:W3CDTF">1999-04-12T09:26:27Z</dcterms:created>
  <dcterms:modified xsi:type="dcterms:W3CDTF">2023-04-03T12:58:06Z</dcterms:modified>
</cp:coreProperties>
</file>