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9" r:id="rId5"/>
  </p:sldIdLst>
  <p:sldSz cx="121920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3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823" userDrawn="1">
          <p15:clr>
            <a:srgbClr val="A4A3A4"/>
          </p15:clr>
        </p15:guide>
        <p15:guide id="5" orient="horz" pos="1123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77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46A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99" autoAdjust="0"/>
  </p:normalViewPr>
  <p:slideViewPr>
    <p:cSldViewPr snapToGrid="0" snapToObjects="1" showGuides="1">
      <p:cViewPr varScale="1">
        <p:scale>
          <a:sx n="55" d="100"/>
          <a:sy n="55" d="100"/>
        </p:scale>
        <p:origin x="1096" y="52"/>
      </p:cViewPr>
      <p:guideLst>
        <p:guide orient="horz" pos="633"/>
        <p:guide pos="6216"/>
        <p:guide pos="1440"/>
        <p:guide orient="horz" pos="2823"/>
        <p:guide orient="horz" pos="1123"/>
        <p:guide pos="3840"/>
        <p:guide orient="horz" pos="37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143000"/>
            <a:ext cx="4572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393695"/>
            <a:ext cx="10221119" cy="57980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3" y="960122"/>
            <a:ext cx="10221119" cy="59436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688336"/>
            <a:ext cx="4873752" cy="2051913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817060"/>
            <a:ext cx="4873752" cy="757123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974752"/>
            <a:ext cx="3834628" cy="5914339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2332904"/>
            <a:ext cx="2529083" cy="30349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91" y="2336356"/>
            <a:ext cx="2529083" cy="30349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8" y="2309731"/>
            <a:ext cx="2529083" cy="30349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51" y="4682665"/>
            <a:ext cx="2529083" cy="30349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9" y="4656040"/>
            <a:ext cx="2529083" cy="30349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9" y="2203842"/>
            <a:ext cx="2528887" cy="303466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7" y="2203842"/>
            <a:ext cx="2528887" cy="303466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6" y="2203842"/>
            <a:ext cx="2528887" cy="303466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9" y="4576774"/>
            <a:ext cx="2528887" cy="303466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6" y="4576774"/>
            <a:ext cx="2528887" cy="303466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71" y="2515402"/>
            <a:ext cx="10271731" cy="1806379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71" y="4993167"/>
            <a:ext cx="10271731" cy="1806379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2304383"/>
            <a:ext cx="10268712" cy="1806378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409461"/>
            <a:ext cx="6408671" cy="1596227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807030"/>
            <a:ext cx="10268712" cy="1806378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912105"/>
            <a:ext cx="6408671" cy="1596227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527297"/>
            <a:ext cx="5056632" cy="478441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527297"/>
            <a:ext cx="5054248" cy="478441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2348180"/>
            <a:ext cx="5048882" cy="4784141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3533242"/>
            <a:ext cx="4604512" cy="33421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2348180"/>
            <a:ext cx="5047488" cy="4784141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3533242"/>
            <a:ext cx="4608576" cy="33421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527297"/>
            <a:ext cx="3249570" cy="478441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527297"/>
            <a:ext cx="3249570" cy="478441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527297"/>
            <a:ext cx="3249570" cy="478441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2348180"/>
            <a:ext cx="3246120" cy="4784141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3533242"/>
            <a:ext cx="2743200" cy="33421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2348180"/>
            <a:ext cx="3246120" cy="4784141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3533242"/>
            <a:ext cx="2743200" cy="33421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2348180"/>
            <a:ext cx="3246120" cy="4784141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3533242"/>
            <a:ext cx="2743200" cy="33421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438294"/>
            <a:ext cx="6114430" cy="575349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1005842"/>
            <a:ext cx="6114430" cy="589788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6" y="2139697"/>
            <a:ext cx="4959821" cy="1395314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82296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3533241"/>
            <a:ext cx="4818888" cy="25566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7681085"/>
            <a:ext cx="365760" cy="296265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30" y="7839142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7832402"/>
            <a:ext cx="3724656" cy="67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393695"/>
            <a:ext cx="10221119" cy="579809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3" y="960122"/>
            <a:ext cx="10221119" cy="59436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82343"/>
            <a:ext cx="4873752" cy="2051913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730752"/>
            <a:ext cx="3913632" cy="226039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974752"/>
            <a:ext cx="4636008" cy="5914339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3060047"/>
            <a:ext cx="1622434" cy="19469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3027012"/>
            <a:ext cx="1622434" cy="19469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3016755"/>
            <a:ext cx="1622434" cy="19469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3029912"/>
            <a:ext cx="1622434" cy="19469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3019654"/>
            <a:ext cx="1622434" cy="19469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7" y="2929738"/>
            <a:ext cx="1622425" cy="194691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2" y="2929738"/>
            <a:ext cx="1622425" cy="194691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3" y="2929738"/>
            <a:ext cx="1622425" cy="194691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8" y="2929738"/>
            <a:ext cx="1622425" cy="194691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4" y="2929738"/>
            <a:ext cx="1622425" cy="194691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5190136"/>
            <a:ext cx="1947672" cy="757123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5192044"/>
            <a:ext cx="1947672" cy="757123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5176371"/>
            <a:ext cx="1947672" cy="757123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5183933"/>
            <a:ext cx="1947672" cy="757123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5183933"/>
            <a:ext cx="1947672" cy="757123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5" y="1214525"/>
            <a:ext cx="6957749" cy="60740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939308"/>
            <a:ext cx="6957749" cy="6074079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62887"/>
            <a:ext cx="5038344" cy="2051913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82296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664915"/>
            <a:ext cx="5010912" cy="2556663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7834579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7681085"/>
            <a:ext cx="365760" cy="296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2" y="7832402"/>
            <a:ext cx="8294153" cy="6740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337207"/>
            <a:ext cx="3017520" cy="2326233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5135272"/>
            <a:ext cx="2980944" cy="48280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716472"/>
            <a:ext cx="5949692" cy="713963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504749"/>
            <a:ext cx="5897880" cy="7077456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2172615"/>
            <a:ext cx="11000232" cy="49926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1" y="1393695"/>
            <a:ext cx="10221119" cy="579809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3" y="960122"/>
            <a:ext cx="10221119" cy="59436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787091"/>
            <a:ext cx="6473952" cy="2282343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6" y="970924"/>
            <a:ext cx="1798955" cy="2474596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5201108"/>
            <a:ext cx="2340864" cy="702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2" y="4748727"/>
            <a:ext cx="1798955" cy="2474596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796900"/>
            <a:ext cx="2542032" cy="384048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796900"/>
            <a:ext cx="2542032" cy="384048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794085"/>
            <a:ext cx="2542032" cy="384048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794085"/>
            <a:ext cx="2542032" cy="384048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631651"/>
            <a:ext cx="2514600" cy="384048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631651"/>
            <a:ext cx="2487168" cy="2523744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5815855"/>
            <a:ext cx="2514600" cy="40599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631651"/>
            <a:ext cx="2514600" cy="384048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631651"/>
            <a:ext cx="2487168" cy="2523744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5815855"/>
            <a:ext cx="2514600" cy="40599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631651"/>
            <a:ext cx="2514600" cy="384048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631651"/>
            <a:ext cx="2487168" cy="2523744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5815855"/>
            <a:ext cx="2514600" cy="40599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603456"/>
            <a:ext cx="2514600" cy="384048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603456"/>
            <a:ext cx="2487168" cy="2523744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5815855"/>
            <a:ext cx="2514600" cy="40599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7843062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7843062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7834574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7834579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3" y="2361161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2" y="5205423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31" y="2361161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30" y="5205423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11" y="2358346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10" y="5202607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9" y="2358346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8" y="5202607"/>
            <a:ext cx="2543865" cy="250252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238451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249424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301881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5091379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5091379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7136723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238451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249424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301881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5091379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5091379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7136723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238451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249424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301881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5091379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5091379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7136723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238451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249424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301881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5091379"/>
            <a:ext cx="2514600" cy="2501799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5091379"/>
            <a:ext cx="2487168" cy="1536192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7136723"/>
            <a:ext cx="2514600" cy="32918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337206"/>
            <a:ext cx="3209544" cy="3434487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416456"/>
            <a:ext cx="6281928" cy="124769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948408"/>
            <a:ext cx="6281928" cy="124769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3511147"/>
            <a:ext cx="6281928" cy="124769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5067644"/>
            <a:ext cx="6281928" cy="124769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6623368"/>
            <a:ext cx="6281928" cy="124769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7" y="1965292"/>
            <a:ext cx="969865" cy="1163838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7" y="3512700"/>
            <a:ext cx="969865" cy="1163838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7" y="5132408"/>
            <a:ext cx="969865" cy="1163838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7" y="6682250"/>
            <a:ext cx="969865" cy="1163838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7" y="433340"/>
            <a:ext cx="969865" cy="1163838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89717"/>
            <a:ext cx="6281928" cy="124769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821669"/>
            <a:ext cx="6281928" cy="124769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3369076"/>
            <a:ext cx="6281928" cy="124769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940904"/>
            <a:ext cx="6281928" cy="124769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6496629"/>
            <a:ext cx="6281928" cy="124769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4" y="363604"/>
            <a:ext cx="969865" cy="1163838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4" y="1895557"/>
            <a:ext cx="969865" cy="1163838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4" y="3442964"/>
            <a:ext cx="969865" cy="1163838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4" y="5061389"/>
            <a:ext cx="969865" cy="1163838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4" y="6612514"/>
            <a:ext cx="969865" cy="1163838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561474"/>
            <a:ext cx="640080" cy="768096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548640"/>
            <a:ext cx="3840480" cy="405993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936771"/>
            <a:ext cx="5029200" cy="40599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2093426"/>
            <a:ext cx="640080" cy="768096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2095805"/>
            <a:ext cx="3840480" cy="405993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483936"/>
            <a:ext cx="5029200" cy="40599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640834"/>
            <a:ext cx="640080" cy="768096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642970"/>
            <a:ext cx="3840480" cy="405993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4031100"/>
            <a:ext cx="5029200" cy="40599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5259259"/>
            <a:ext cx="640080" cy="768096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5190135"/>
            <a:ext cx="3840480" cy="405993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5578265"/>
            <a:ext cx="5029200" cy="40599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6810384"/>
            <a:ext cx="640080" cy="768096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6737300"/>
            <a:ext cx="3840480" cy="405993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7125430"/>
            <a:ext cx="5029200" cy="40599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14477"/>
            <a:ext cx="9912096" cy="1217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0750"/>
            <a:ext cx="10515600" cy="5221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7681085"/>
            <a:ext cx="640080" cy="2962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7681085"/>
            <a:ext cx="1463040" cy="2962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7681085"/>
            <a:ext cx="365760" cy="2962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7843062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7843062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7834574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78345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8692FD-3676-EAB5-DC24-364040BE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83" y="47904"/>
            <a:ext cx="9912096" cy="1014984"/>
          </a:xfrm>
        </p:spPr>
        <p:txBody>
          <a:bodyPr/>
          <a:lstStyle/>
          <a:p>
            <a:r>
              <a:rPr lang="en-US" dirty="0"/>
              <a:t>Racist Past, Racist Present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E69965-41B8-4D15-5366-E2C2D79CD21F}"/>
              </a:ext>
            </a:extLst>
          </p:cNvPr>
          <p:cNvSpPr txBox="1"/>
          <p:nvPr/>
        </p:nvSpPr>
        <p:spPr>
          <a:xfrm>
            <a:off x="2193776" y="935592"/>
            <a:ext cx="847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Holden Betz, Monmouth University: Lecturer &amp; Classroom Assistant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9C19B1-658E-7D2D-CB57-082201DED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65" y="-16952"/>
            <a:ext cx="1542632" cy="15426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50A7E0-2F1D-2FC2-93A7-87980EF12114}"/>
              </a:ext>
            </a:extLst>
          </p:cNvPr>
          <p:cNvSpPr txBox="1"/>
          <p:nvPr/>
        </p:nvSpPr>
        <p:spPr>
          <a:xfrm>
            <a:off x="-44523" y="4590937"/>
            <a:ext cx="4519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Community- Long Branch </a:t>
            </a:r>
            <a:r>
              <a:rPr lang="en-US" i="1" u="sng" baseline="30000" dirty="0">
                <a:solidFill>
                  <a:schemeClr val="bg1"/>
                </a:solidFill>
              </a:rPr>
              <a:t>1, 2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Monmouth County, NJ.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Pop. 32,383, poverty rate- 21.4%, citizenship rate-  81.5%, demographic data– see pie chart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School- Long Branch Middle School </a:t>
            </a:r>
            <a:r>
              <a:rPr lang="en-US" i="1" u="sng" baseline="30000" dirty="0">
                <a:solidFill>
                  <a:schemeClr val="bg1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1,121 students in Grades 6-8</a:t>
            </a: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11/1 student/teacher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53% male, 47%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58% Latino, 23% White, 15% Black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Social Studies, 8 students (all with laptops), one professor, traditional desks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F5D474-A1B0-12F2-0DF9-C3A6942B4A04}"/>
              </a:ext>
            </a:extLst>
          </p:cNvPr>
          <p:cNvSpPr txBox="1"/>
          <p:nvPr/>
        </p:nvSpPr>
        <p:spPr>
          <a:xfrm>
            <a:off x="4885768" y="3570250"/>
            <a:ext cx="268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Students- </a:t>
            </a:r>
            <a:r>
              <a:rPr lang="en-US" dirty="0"/>
              <a:t>7 males, 1 female. All have been diagnosed with ADHD, some have Intellectual Disabilities as well</a:t>
            </a:r>
            <a:endParaRPr lang="en-US" i="1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A0CF68-8274-D030-7175-90A9F628619D}"/>
              </a:ext>
            </a:extLst>
          </p:cNvPr>
          <p:cNvSpPr txBox="1"/>
          <p:nvPr/>
        </p:nvSpPr>
        <p:spPr>
          <a:xfrm>
            <a:off x="4976646" y="1376232"/>
            <a:ext cx="2685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Project for Course ED 330-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Examined the link between the wording of the 13</a:t>
            </a:r>
            <a:r>
              <a:rPr lang="en-US" baseline="30000" dirty="0"/>
              <a:t>th</a:t>
            </a:r>
            <a:r>
              <a:rPr lang="en-US" dirty="0"/>
              <a:t> Amendment and Incarceration rates today, done through brief lecture and timeline activity linking cause and effect.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4E675-5FEE-A33E-249B-CCD8AEE69642}"/>
              </a:ext>
            </a:extLst>
          </p:cNvPr>
          <p:cNvSpPr txBox="1"/>
          <p:nvPr/>
        </p:nvSpPr>
        <p:spPr>
          <a:xfrm>
            <a:off x="4700717" y="4684218"/>
            <a:ext cx="3271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Understandings-  </a:t>
            </a:r>
            <a:r>
              <a:rPr lang="en-US" dirty="0"/>
              <a:t>As we covered in ED 330, I saw how much ADHD affects learning and attention span. I gained an appreciation for how much personal lives can affect learning. Both of these tie back to research advocating for more compassion in the classroom.</a:t>
            </a:r>
            <a:endParaRPr lang="en-US" i="1" u="sn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650CE5-B1FB-973C-6886-9A7F42420403}"/>
              </a:ext>
            </a:extLst>
          </p:cNvPr>
          <p:cNvSpPr txBox="1"/>
          <p:nvPr/>
        </p:nvSpPr>
        <p:spPr>
          <a:xfrm>
            <a:off x="8920172" y="4827987"/>
            <a:ext cx="3271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Impacts-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I helped expose the students to a societal failing, making them more aware citizens in the process. I also made the students comfortable by being a different voice in the classroom  </a:t>
            </a:r>
            <a:endParaRPr lang="en-US" i="1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5CCEDA-8E9F-813F-E7AB-B3C564AEB15B}"/>
              </a:ext>
            </a:extLst>
          </p:cNvPr>
          <p:cNvSpPr txBox="1"/>
          <p:nvPr/>
        </p:nvSpPr>
        <p:spPr>
          <a:xfrm>
            <a:off x="8920172" y="6580390"/>
            <a:ext cx="3271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Future Goals- </a:t>
            </a:r>
            <a:r>
              <a:rPr lang="en-US" dirty="0"/>
              <a:t>Take lessons learned about lecturing and how to simplify. I want to continue to learn how to manage unruly students. 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13C7F7-D908-5465-A03A-8392B6D2056F}"/>
              </a:ext>
            </a:extLst>
          </p:cNvPr>
          <p:cNvSpPr txBox="1"/>
          <p:nvPr/>
        </p:nvSpPr>
        <p:spPr>
          <a:xfrm>
            <a:off x="4089579" y="6909836"/>
            <a:ext cx="493476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Citations:</a:t>
            </a:r>
          </a:p>
          <a:p>
            <a:r>
              <a:rPr lang="en-US" sz="900" dirty="0"/>
              <a:t>1. </a:t>
            </a:r>
            <a:r>
              <a:rPr lang="en-US" sz="900" dirty="0">
                <a:effectLst/>
                <a:latin typeface="Times New Roman" panose="02020603050405020304" pitchFamily="18" charset="0"/>
              </a:rPr>
              <a:t>United States Census Bureau QuickFacts. (n.d.). </a:t>
            </a:r>
            <a:r>
              <a:rPr lang="en-US" sz="900" i="1" dirty="0">
                <a:effectLst/>
                <a:latin typeface="Times New Roman" panose="02020603050405020304" pitchFamily="18" charset="0"/>
              </a:rPr>
              <a:t>U.S. Census Bureau QuickFacts: Long Branch city, New Jersey</a:t>
            </a:r>
            <a:r>
              <a:rPr lang="en-US" sz="900" dirty="0">
                <a:effectLst/>
                <a:latin typeface="Times New Roman" panose="02020603050405020304" pitchFamily="18" charset="0"/>
              </a:rPr>
              <a:t>. Census Bureau QuickFacts. https://www.census.gov/quickfacts/longbranchcitynewjersey</a:t>
            </a:r>
          </a:p>
          <a:p>
            <a:r>
              <a:rPr lang="en-US" sz="900" dirty="0"/>
              <a:t>2. </a:t>
            </a:r>
            <a:r>
              <a:rPr lang="it-IT" sz="900" i="1" dirty="0">
                <a:effectLst/>
                <a:latin typeface="Times New Roman" panose="02020603050405020304" pitchFamily="18" charset="0"/>
              </a:rPr>
              <a:t>Long Branch, NJ | Data USA</a:t>
            </a:r>
            <a:r>
              <a:rPr lang="it-IT" sz="900" dirty="0">
                <a:effectLst/>
                <a:latin typeface="Times New Roman" panose="02020603050405020304" pitchFamily="18" charset="0"/>
              </a:rPr>
              <a:t>. (n.d.). Data USA. https://datausa.io/profile/geo/long-branch-nj</a:t>
            </a:r>
          </a:p>
          <a:p>
            <a:r>
              <a:rPr lang="en-US" sz="900" dirty="0"/>
              <a:t>3. </a:t>
            </a:r>
            <a:r>
              <a:rPr lang="en-US" sz="900" i="1" dirty="0">
                <a:effectLst/>
                <a:latin typeface="Times New Roman" panose="02020603050405020304" pitchFamily="18" charset="0"/>
              </a:rPr>
              <a:t>Long Branch Middle School (2023 Ranking) - Long Branch, NJ</a:t>
            </a:r>
            <a:r>
              <a:rPr lang="en-US" sz="900" dirty="0">
                <a:effectLst/>
                <a:latin typeface="Times New Roman" panose="02020603050405020304" pitchFamily="18" charset="0"/>
              </a:rPr>
              <a:t>. (2023, March 22). Public School Review. https://www.publicschoolreview.com/long-branch-middle-school profile#:~:text=58%25%20of%20Long%20Branch%20Middle,1%25%20of%20students%20are%20Asian.</a:t>
            </a:r>
          </a:p>
          <a:p>
            <a:endParaRPr lang="en-US" sz="1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33DB003-9DAD-6421-586A-4BA5ECF9B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265" y="1376232"/>
            <a:ext cx="4822057" cy="3214705"/>
          </a:xfrm>
          <a:prstGeom prst="rect">
            <a:avLst/>
          </a:prstGeom>
        </p:spPr>
      </p:pic>
      <p:pic>
        <p:nvPicPr>
          <p:cNvPr id="1026" name="Picture 2" descr="U.S. incarceration rates by race | Prison Policy Initiative">
            <a:extLst>
              <a:ext uri="{FF2B5EF4-FFF2-40B4-BE49-F238E27FC236}">
                <a16:creationId xmlns:a16="http://schemas.microsoft.com/office/drawing/2014/main" id="{3BBAEAFF-E8CD-D270-FFEF-BBCE1E6B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19" y="1376232"/>
            <a:ext cx="4438681" cy="33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resentation Audio">
            <a:hlinkClick r:id="" action="ppaction://media"/>
            <a:extLst>
              <a:ext uri="{FF2B5EF4-FFF2-40B4-BE49-F238E27FC236}">
                <a16:creationId xmlns:a16="http://schemas.microsoft.com/office/drawing/2014/main" id="{921C9789-ED64-76B0-0709-D4E8BC0E7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4818" y="312516"/>
            <a:ext cx="823270" cy="8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54"/>
    </mc:Choice>
    <mc:Fallback xmlns="">
      <p:transition spd="slow" advTm="152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5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{FDB9BB4A-65D5-4771-B50E-3B4047737BD3}tf11429527_win32</Template>
  <TotalTime>2831</TotalTime>
  <Words>382</Words>
  <Application>Microsoft Office PowerPoint</Application>
  <PresentationFormat>Custom</PresentationFormat>
  <Paragraphs>21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Karla</vt:lpstr>
      <vt:lpstr>Times New Roman</vt:lpstr>
      <vt:lpstr>Univers Condensed Light</vt:lpstr>
      <vt:lpstr>Office Theme</vt:lpstr>
      <vt:lpstr>Racist Past, Racist Present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holdingbets84@gmail.com</dc:creator>
  <cp:lastModifiedBy>holdingbets84@gmail.com</cp:lastModifiedBy>
  <cp:revision>2</cp:revision>
  <dcterms:created xsi:type="dcterms:W3CDTF">2023-04-01T01:36:11Z</dcterms:created>
  <dcterms:modified xsi:type="dcterms:W3CDTF">2023-04-03T00:52:08Z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