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604020202020204" pitchFamily="34" charset="0"/>
      <p:bold r:id="rId4"/>
    </p:embeddedFont>
    <p:embeddedFont>
      <p:font typeface="Arial Narrow" panose="020B0604020202020204" pitchFamily="34" charset="0"/>
      <p:regular r:id="rId5"/>
      <p:bold r:id="rId6"/>
      <p:italic r:id="rId7"/>
      <p:boldItalic r:id="rId8"/>
    </p:embeddedFont>
    <p:embeddedFont>
      <p:font typeface="Candara" panose="020E050203030302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Oswal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na Rosano" initials="" lastIdx="1" clrIdx="0"/>
  <p:cmAuthor id="1" name="Laura Phillip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0EDC11-B0DF-4C7B-9737-5F575E5B3963}">
  <a:tblStyle styleId="{210EDC11-B0DF-4C7B-9737-5F575E5B39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9"/>
    <p:restoredTop sz="94530"/>
  </p:normalViewPr>
  <p:slideViewPr>
    <p:cSldViewPr snapToGrid="0" snapToObjects="1">
      <p:cViewPr varScale="1">
        <p:scale>
          <a:sx n="22" d="100"/>
          <a:sy n="22" d="100"/>
        </p:scale>
        <p:origin x="1632" y="28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409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20881254" y="18274355"/>
            <a:ext cx="2129208" cy="676041"/>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grpSp>
      <p:sp>
        <p:nvSpPr>
          <p:cNvPr id="18" name="Shape 18"/>
          <p:cNvSpPr txBox="1">
            <a:spLocks noGrp="1"/>
          </p:cNvSpPr>
          <p:nvPr>
            <p:ph type="ctrTitle"/>
          </p:nvPr>
        </p:nvSpPr>
        <p:spPr>
          <a:xfrm>
            <a:off x="3222036" y="6341119"/>
            <a:ext cx="37447200" cy="11072700"/>
          </a:xfrm>
          <a:prstGeom prst="rect">
            <a:avLst/>
          </a:prstGeom>
        </p:spPr>
        <p:txBody>
          <a:bodyPr lIns="487600" tIns="487600" rIns="487600" bIns="487600" anchor="b" anchorCtr="0"/>
          <a:lstStyle>
            <a:lvl1pPr lvl="0" algn="ctr">
              <a:spcBef>
                <a:spcPts val="0"/>
              </a:spcBef>
              <a:buSzPct val="100000"/>
              <a:defRPr sz="25600"/>
            </a:lvl1pPr>
            <a:lvl2pPr lvl="1" algn="ctr">
              <a:spcBef>
                <a:spcPts val="0"/>
              </a:spcBef>
              <a:buSzPct val="100000"/>
              <a:defRPr sz="25600"/>
            </a:lvl2pPr>
            <a:lvl3pPr lvl="2" algn="ctr">
              <a:spcBef>
                <a:spcPts val="0"/>
              </a:spcBef>
              <a:buSzPct val="100000"/>
              <a:defRPr sz="25600"/>
            </a:lvl3pPr>
            <a:lvl4pPr lvl="3" algn="ctr">
              <a:spcBef>
                <a:spcPts val="0"/>
              </a:spcBef>
              <a:buSzPct val="100000"/>
              <a:defRPr sz="25600"/>
            </a:lvl4pPr>
            <a:lvl5pPr lvl="4" algn="ctr">
              <a:spcBef>
                <a:spcPts val="0"/>
              </a:spcBef>
              <a:buSzPct val="100000"/>
              <a:defRPr sz="25600"/>
            </a:lvl5pPr>
            <a:lvl6pPr lvl="5" algn="ctr">
              <a:spcBef>
                <a:spcPts val="0"/>
              </a:spcBef>
              <a:buSzPct val="100000"/>
              <a:defRPr sz="25600"/>
            </a:lvl6pPr>
            <a:lvl7pPr lvl="6" algn="ctr">
              <a:spcBef>
                <a:spcPts val="0"/>
              </a:spcBef>
              <a:buSzPct val="100000"/>
              <a:defRPr sz="25600"/>
            </a:lvl7pPr>
            <a:lvl8pPr lvl="7" algn="ctr">
              <a:spcBef>
                <a:spcPts val="0"/>
              </a:spcBef>
              <a:buSzPct val="100000"/>
              <a:defRPr sz="25600"/>
            </a:lvl8pPr>
            <a:lvl9pPr lvl="8" algn="ctr">
              <a:spcBef>
                <a:spcPts val="0"/>
              </a:spcBef>
              <a:buSzPct val="100000"/>
              <a:defRPr sz="25600"/>
            </a:lvl9pPr>
          </a:lstStyle>
          <a:p>
            <a:endParaRPr/>
          </a:p>
        </p:txBody>
      </p:sp>
      <p:sp>
        <p:nvSpPr>
          <p:cNvPr id="19" name="Shape 19"/>
          <p:cNvSpPr txBox="1">
            <a:spLocks noGrp="1"/>
          </p:cNvSpPr>
          <p:nvPr>
            <p:ph type="subTitle" idx="1"/>
          </p:nvPr>
        </p:nvSpPr>
        <p:spPr>
          <a:xfrm>
            <a:off x="3222000" y="20319205"/>
            <a:ext cx="374472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20" name="Shape 20"/>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96160" y="8033760"/>
            <a:ext cx="40899000" cy="120998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55" name="Shape 55"/>
          <p:cNvSpPr txBox="1">
            <a:spLocks noGrp="1"/>
          </p:cNvSpPr>
          <p:nvPr>
            <p:ph type="body" idx="1"/>
          </p:nvPr>
        </p:nvSpPr>
        <p:spPr>
          <a:xfrm>
            <a:off x="1496160" y="20661920"/>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222000" y="13704000"/>
            <a:ext cx="37690500" cy="5510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23" name="Shape 23"/>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2" name="Shape 3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8" name="Shape 38"/>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9" name="Shape 3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53200" y="3368639"/>
            <a:ext cx="29890200" cy="26181000"/>
          </a:xfrm>
          <a:prstGeom prst="rect">
            <a:avLst/>
          </a:prstGeom>
        </p:spPr>
        <p:txBody>
          <a:bodyPr lIns="487600" tIns="487600" rIns="487600" bIns="487600" anchor="ctr" anchorCtr="0"/>
          <a:lstStyle>
            <a:lvl1pPr lvl="0">
              <a:spcBef>
                <a:spcPts val="0"/>
              </a:spcBef>
              <a:buClr>
                <a:schemeClr val="lt1"/>
              </a:buClr>
              <a:buSzPct val="100000"/>
              <a:defRPr sz="25600">
                <a:solidFill>
                  <a:schemeClr val="lt1"/>
                </a:solidFill>
              </a:defRPr>
            </a:lvl1pPr>
            <a:lvl2pPr lvl="1">
              <a:spcBef>
                <a:spcPts val="0"/>
              </a:spcBef>
              <a:buClr>
                <a:schemeClr val="lt1"/>
              </a:buClr>
              <a:buSzPct val="100000"/>
              <a:defRPr sz="25600">
                <a:solidFill>
                  <a:schemeClr val="lt1"/>
                </a:solidFill>
              </a:defRPr>
            </a:lvl2pPr>
            <a:lvl3pPr lvl="2">
              <a:spcBef>
                <a:spcPts val="0"/>
              </a:spcBef>
              <a:buClr>
                <a:schemeClr val="lt1"/>
              </a:buClr>
              <a:buSzPct val="100000"/>
              <a:defRPr sz="25600">
                <a:solidFill>
                  <a:schemeClr val="lt1"/>
                </a:solidFill>
              </a:defRPr>
            </a:lvl3pPr>
            <a:lvl4pPr lvl="3">
              <a:spcBef>
                <a:spcPts val="0"/>
              </a:spcBef>
              <a:buClr>
                <a:schemeClr val="lt1"/>
              </a:buClr>
              <a:buSzPct val="100000"/>
              <a:defRPr sz="25600">
                <a:solidFill>
                  <a:schemeClr val="lt1"/>
                </a:solidFill>
              </a:defRPr>
            </a:lvl4pPr>
            <a:lvl5pPr lvl="4">
              <a:spcBef>
                <a:spcPts val="0"/>
              </a:spcBef>
              <a:buClr>
                <a:schemeClr val="lt1"/>
              </a:buClr>
              <a:buSzPct val="100000"/>
              <a:defRPr sz="25600">
                <a:solidFill>
                  <a:schemeClr val="lt1"/>
                </a:solidFill>
              </a:defRPr>
            </a:lvl5pPr>
            <a:lvl6pPr lvl="5">
              <a:spcBef>
                <a:spcPts val="0"/>
              </a:spcBef>
              <a:buClr>
                <a:schemeClr val="lt1"/>
              </a:buClr>
              <a:buSzPct val="100000"/>
              <a:defRPr sz="25600">
                <a:solidFill>
                  <a:schemeClr val="lt1"/>
                </a:solidFill>
              </a:defRPr>
            </a:lvl6pPr>
            <a:lvl7pPr lvl="6">
              <a:spcBef>
                <a:spcPts val="0"/>
              </a:spcBef>
              <a:buClr>
                <a:schemeClr val="lt1"/>
              </a:buClr>
              <a:buSzPct val="100000"/>
              <a:defRPr sz="25600">
                <a:solidFill>
                  <a:schemeClr val="lt1"/>
                </a:solidFill>
              </a:defRPr>
            </a:lvl7pPr>
            <a:lvl8pPr lvl="7">
              <a:spcBef>
                <a:spcPts val="0"/>
              </a:spcBef>
              <a:buClr>
                <a:schemeClr val="lt1"/>
              </a:buClr>
              <a:buSzPct val="100000"/>
              <a:defRPr sz="25600">
                <a:solidFill>
                  <a:schemeClr val="lt1"/>
                </a:solidFill>
              </a:defRPr>
            </a:lvl8pPr>
            <a:lvl9pPr lvl="8">
              <a:spcBef>
                <a:spcPts val="0"/>
              </a:spcBef>
              <a:buClr>
                <a:schemeClr val="lt1"/>
              </a:buClr>
              <a:buSzPct val="100000"/>
              <a:defRPr sz="25600">
                <a:solidFill>
                  <a:schemeClr val="lt1"/>
                </a:solidFill>
              </a:defRPr>
            </a:lvl9pPr>
          </a:lstStyle>
          <a:p>
            <a:endParaRPr/>
          </a:p>
        </p:txBody>
      </p:sp>
      <p:sp>
        <p:nvSpPr>
          <p:cNvPr id="42" name="Shape 4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21945600" y="0"/>
            <a:ext cx="21945600" cy="32918400"/>
          </a:xfrm>
          <a:prstGeom prst="rect">
            <a:avLst/>
          </a:prstGeom>
          <a:solidFill>
            <a:schemeClr val="dk1"/>
          </a:solidFill>
          <a:ln>
            <a:noFill/>
          </a:ln>
        </p:spPr>
        <p:txBody>
          <a:bodyPr lIns="487600" tIns="487600" rIns="487600" bIns="487600" anchor="ctr" anchorCtr="0">
            <a:noAutofit/>
          </a:bodyPr>
          <a:lstStyle/>
          <a:p>
            <a:pPr lvl="0">
              <a:spcBef>
                <a:spcPts val="0"/>
              </a:spcBef>
              <a:buNone/>
            </a:pPr>
            <a:endParaRPr/>
          </a:p>
        </p:txBody>
      </p:sp>
      <p:cxnSp>
        <p:nvCxnSpPr>
          <p:cNvPr id="45" name="Shape 45"/>
          <p:cNvCxnSpPr/>
          <p:nvPr/>
        </p:nvCxnSpPr>
        <p:spPr>
          <a:xfrm>
            <a:off x="24142439" y="28771200"/>
            <a:ext cx="22479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1274400" y="6920960"/>
            <a:ext cx="19416900" cy="109458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47" name="Shape 47"/>
          <p:cNvSpPr txBox="1">
            <a:spLocks noGrp="1"/>
          </p:cNvSpPr>
          <p:nvPr>
            <p:ph type="subTitle" idx="1"/>
          </p:nvPr>
        </p:nvSpPr>
        <p:spPr>
          <a:xfrm>
            <a:off x="1274400" y="18209286"/>
            <a:ext cx="19416900" cy="8611199"/>
          </a:xfrm>
          <a:prstGeom prst="rect">
            <a:avLst/>
          </a:prstGeom>
        </p:spPr>
        <p:txBody>
          <a:bodyPr lIns="487600" tIns="487600" rIns="487600" bIns="487600" anchor="t" anchorCtr="0"/>
          <a:lstStyle>
            <a:lvl1pPr lvl="0" algn="ctr">
              <a:lnSpc>
                <a:spcPct val="100000"/>
              </a:lnSpc>
              <a:spcBef>
                <a:spcPts val="0"/>
              </a:spcBef>
              <a:spcAft>
                <a:spcPts val="0"/>
              </a:spcAft>
              <a:buClr>
                <a:schemeClr val="dk1"/>
              </a:buClr>
              <a:buSzPct val="100000"/>
              <a:buNone/>
              <a:defRPr sz="11200">
                <a:solidFill>
                  <a:schemeClr val="dk1"/>
                </a:solidFill>
              </a:defRPr>
            </a:lvl1pPr>
            <a:lvl2pPr lvl="1" algn="ctr">
              <a:lnSpc>
                <a:spcPct val="100000"/>
              </a:lnSpc>
              <a:spcBef>
                <a:spcPts val="0"/>
              </a:spcBef>
              <a:spcAft>
                <a:spcPts val="0"/>
              </a:spcAft>
              <a:buClr>
                <a:schemeClr val="dk1"/>
              </a:buClr>
              <a:buSzPct val="100000"/>
              <a:buNone/>
              <a:defRPr sz="11200">
                <a:solidFill>
                  <a:schemeClr val="dk1"/>
                </a:solidFill>
              </a:defRPr>
            </a:lvl2pPr>
            <a:lvl3pPr lvl="2" algn="ctr">
              <a:lnSpc>
                <a:spcPct val="100000"/>
              </a:lnSpc>
              <a:spcBef>
                <a:spcPts val="0"/>
              </a:spcBef>
              <a:spcAft>
                <a:spcPts val="0"/>
              </a:spcAft>
              <a:buClr>
                <a:schemeClr val="dk1"/>
              </a:buClr>
              <a:buSzPct val="100000"/>
              <a:buNone/>
              <a:defRPr sz="11200">
                <a:solidFill>
                  <a:schemeClr val="dk1"/>
                </a:solidFill>
              </a:defRPr>
            </a:lvl3pPr>
            <a:lvl4pPr lvl="3" algn="ctr">
              <a:lnSpc>
                <a:spcPct val="100000"/>
              </a:lnSpc>
              <a:spcBef>
                <a:spcPts val="0"/>
              </a:spcBef>
              <a:spcAft>
                <a:spcPts val="0"/>
              </a:spcAft>
              <a:buClr>
                <a:schemeClr val="dk1"/>
              </a:buClr>
              <a:buSzPct val="100000"/>
              <a:buNone/>
              <a:defRPr sz="11200">
                <a:solidFill>
                  <a:schemeClr val="dk1"/>
                </a:solidFill>
              </a:defRPr>
            </a:lvl4pPr>
            <a:lvl5pPr lvl="4" algn="ctr">
              <a:lnSpc>
                <a:spcPct val="100000"/>
              </a:lnSpc>
              <a:spcBef>
                <a:spcPts val="0"/>
              </a:spcBef>
              <a:spcAft>
                <a:spcPts val="0"/>
              </a:spcAft>
              <a:buClr>
                <a:schemeClr val="dk1"/>
              </a:buClr>
              <a:buSzPct val="100000"/>
              <a:buNone/>
              <a:defRPr sz="11200">
                <a:solidFill>
                  <a:schemeClr val="dk1"/>
                </a:solidFill>
              </a:defRPr>
            </a:lvl5pPr>
            <a:lvl6pPr lvl="5" algn="ctr">
              <a:lnSpc>
                <a:spcPct val="100000"/>
              </a:lnSpc>
              <a:spcBef>
                <a:spcPts val="0"/>
              </a:spcBef>
              <a:spcAft>
                <a:spcPts val="0"/>
              </a:spcAft>
              <a:buClr>
                <a:schemeClr val="dk1"/>
              </a:buClr>
              <a:buSzPct val="100000"/>
              <a:buNone/>
              <a:defRPr sz="11200">
                <a:solidFill>
                  <a:schemeClr val="dk1"/>
                </a:solidFill>
              </a:defRPr>
            </a:lvl6pPr>
            <a:lvl7pPr lvl="6" algn="ctr">
              <a:lnSpc>
                <a:spcPct val="100000"/>
              </a:lnSpc>
              <a:spcBef>
                <a:spcPts val="0"/>
              </a:spcBef>
              <a:spcAft>
                <a:spcPts val="0"/>
              </a:spcAft>
              <a:buClr>
                <a:schemeClr val="dk1"/>
              </a:buClr>
              <a:buSzPct val="100000"/>
              <a:buNone/>
              <a:defRPr sz="11200">
                <a:solidFill>
                  <a:schemeClr val="dk1"/>
                </a:solidFill>
              </a:defRPr>
            </a:lvl7pPr>
            <a:lvl8pPr lvl="7" algn="ctr">
              <a:lnSpc>
                <a:spcPct val="100000"/>
              </a:lnSpc>
              <a:spcBef>
                <a:spcPts val="0"/>
              </a:spcBef>
              <a:spcAft>
                <a:spcPts val="0"/>
              </a:spcAft>
              <a:buClr>
                <a:schemeClr val="dk1"/>
              </a:buClr>
              <a:buSzPct val="100000"/>
              <a:buNone/>
              <a:defRPr sz="11200">
                <a:solidFill>
                  <a:schemeClr val="dk1"/>
                </a:solidFill>
              </a:defRPr>
            </a:lvl8pPr>
            <a:lvl9pPr lvl="8" algn="ctr">
              <a:lnSpc>
                <a:spcPct val="100000"/>
              </a:lnSpc>
              <a:spcBef>
                <a:spcPts val="0"/>
              </a:spcBef>
              <a:spcAft>
                <a:spcPts val="0"/>
              </a:spcAft>
              <a:buClr>
                <a:schemeClr val="dk1"/>
              </a:buClr>
              <a:buSzPct val="100000"/>
              <a:buNone/>
              <a:defRPr sz="11200">
                <a:solidFill>
                  <a:schemeClr val="dk1"/>
                </a:solidFill>
              </a:defRPr>
            </a:lvl9pPr>
          </a:lstStyle>
          <a:p>
            <a:endParaRPr/>
          </a:p>
        </p:txBody>
      </p:sp>
      <p:sp>
        <p:nvSpPr>
          <p:cNvPr id="48" name="Shape 48"/>
          <p:cNvSpPr txBox="1">
            <a:spLocks noGrp="1"/>
          </p:cNvSpPr>
          <p:nvPr>
            <p:ph type="body" idx="2"/>
          </p:nvPr>
        </p:nvSpPr>
        <p:spPr>
          <a:xfrm>
            <a:off x="23709600" y="4634879"/>
            <a:ext cx="18417600" cy="23648700"/>
          </a:xfrm>
          <a:prstGeom prst="rect">
            <a:avLst/>
          </a:prstGeom>
        </p:spPr>
        <p:txBody>
          <a:bodyPr lIns="487600" tIns="487600" rIns="487600" bIns="48760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Clr>
                <a:schemeClr val="dk1"/>
              </a:buClr>
              <a:buSzPct val="100000"/>
              <a:buFont typeface="Oswald"/>
              <a:buNone/>
              <a:defRPr sz="112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Font typeface="Oswald"/>
              <a:buNone/>
              <a:defRPr sz="16000">
                <a:solidFill>
                  <a:schemeClr val="dk1"/>
                </a:solidFill>
                <a:latin typeface="Oswald"/>
                <a:ea typeface="Oswald"/>
                <a:cs typeface="Oswald"/>
                <a:sym typeface="Oswald"/>
              </a:defRPr>
            </a:lvl1pPr>
            <a:lvl2pPr lvl="1">
              <a:spcBef>
                <a:spcPts val="0"/>
              </a:spcBef>
              <a:buClr>
                <a:schemeClr val="dk1"/>
              </a:buClr>
              <a:buSzPct val="100000"/>
              <a:buFont typeface="Oswald"/>
              <a:buNone/>
              <a:defRPr sz="16000">
                <a:solidFill>
                  <a:schemeClr val="dk1"/>
                </a:solidFill>
                <a:latin typeface="Oswald"/>
                <a:ea typeface="Oswald"/>
                <a:cs typeface="Oswald"/>
                <a:sym typeface="Oswald"/>
              </a:defRPr>
            </a:lvl2pPr>
            <a:lvl3pPr lvl="2">
              <a:spcBef>
                <a:spcPts val="0"/>
              </a:spcBef>
              <a:buClr>
                <a:schemeClr val="dk1"/>
              </a:buClr>
              <a:buSzPct val="100000"/>
              <a:buFont typeface="Oswald"/>
              <a:buNone/>
              <a:defRPr sz="16000">
                <a:solidFill>
                  <a:schemeClr val="dk1"/>
                </a:solidFill>
                <a:latin typeface="Oswald"/>
                <a:ea typeface="Oswald"/>
                <a:cs typeface="Oswald"/>
                <a:sym typeface="Oswald"/>
              </a:defRPr>
            </a:lvl3pPr>
            <a:lvl4pPr lvl="3">
              <a:spcBef>
                <a:spcPts val="0"/>
              </a:spcBef>
              <a:buClr>
                <a:schemeClr val="dk1"/>
              </a:buClr>
              <a:buSzPct val="100000"/>
              <a:buFont typeface="Oswald"/>
              <a:buNone/>
              <a:defRPr sz="16000">
                <a:solidFill>
                  <a:schemeClr val="dk1"/>
                </a:solidFill>
                <a:latin typeface="Oswald"/>
                <a:ea typeface="Oswald"/>
                <a:cs typeface="Oswald"/>
                <a:sym typeface="Oswald"/>
              </a:defRPr>
            </a:lvl4pPr>
            <a:lvl5pPr lvl="4">
              <a:spcBef>
                <a:spcPts val="0"/>
              </a:spcBef>
              <a:buClr>
                <a:schemeClr val="dk1"/>
              </a:buClr>
              <a:buSzPct val="100000"/>
              <a:buFont typeface="Oswald"/>
              <a:buNone/>
              <a:defRPr sz="16000">
                <a:solidFill>
                  <a:schemeClr val="dk1"/>
                </a:solidFill>
                <a:latin typeface="Oswald"/>
                <a:ea typeface="Oswald"/>
                <a:cs typeface="Oswald"/>
                <a:sym typeface="Oswald"/>
              </a:defRPr>
            </a:lvl5pPr>
            <a:lvl6pPr lvl="5">
              <a:spcBef>
                <a:spcPts val="0"/>
              </a:spcBef>
              <a:buClr>
                <a:schemeClr val="dk1"/>
              </a:buClr>
              <a:buSzPct val="100000"/>
              <a:buFont typeface="Oswald"/>
              <a:buNone/>
              <a:defRPr sz="16000">
                <a:solidFill>
                  <a:schemeClr val="dk1"/>
                </a:solidFill>
                <a:latin typeface="Oswald"/>
                <a:ea typeface="Oswald"/>
                <a:cs typeface="Oswald"/>
                <a:sym typeface="Oswald"/>
              </a:defRPr>
            </a:lvl6pPr>
            <a:lvl7pPr lvl="6">
              <a:spcBef>
                <a:spcPts val="0"/>
              </a:spcBef>
              <a:buClr>
                <a:schemeClr val="dk1"/>
              </a:buClr>
              <a:buSzPct val="100000"/>
              <a:buFont typeface="Oswald"/>
              <a:buNone/>
              <a:defRPr sz="16000">
                <a:solidFill>
                  <a:schemeClr val="dk1"/>
                </a:solidFill>
                <a:latin typeface="Oswald"/>
                <a:ea typeface="Oswald"/>
                <a:cs typeface="Oswald"/>
                <a:sym typeface="Oswald"/>
              </a:defRPr>
            </a:lvl7pPr>
            <a:lvl8pPr lvl="7">
              <a:spcBef>
                <a:spcPts val="0"/>
              </a:spcBef>
              <a:buClr>
                <a:schemeClr val="dk1"/>
              </a:buClr>
              <a:buSzPct val="100000"/>
              <a:buFont typeface="Oswald"/>
              <a:buNone/>
              <a:defRPr sz="16000">
                <a:solidFill>
                  <a:schemeClr val="dk1"/>
                </a:solidFill>
                <a:latin typeface="Oswald"/>
                <a:ea typeface="Oswald"/>
                <a:cs typeface="Oswald"/>
                <a:sym typeface="Oswald"/>
              </a:defRPr>
            </a:lvl8pPr>
            <a:lvl9pPr lvl="8">
              <a:spcBef>
                <a:spcPts val="0"/>
              </a:spcBef>
              <a:buClr>
                <a:schemeClr val="dk1"/>
              </a:buClr>
              <a:buSzPct val="100000"/>
              <a:buFont typeface="Oswald"/>
              <a:buNone/>
              <a:defRPr sz="16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accent3"/>
              </a:buClr>
              <a:buSzPct val="100000"/>
              <a:buFont typeface="Average"/>
              <a:defRPr sz="9600">
                <a:solidFill>
                  <a:schemeClr val="accent3"/>
                </a:solidFill>
                <a:latin typeface="Average"/>
                <a:ea typeface="Average"/>
                <a:cs typeface="Average"/>
                <a:sym typeface="Average"/>
              </a:defRPr>
            </a:lvl1pPr>
            <a:lvl2pPr lvl="1">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2pPr>
            <a:lvl3pPr lvl="2">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3pPr>
            <a:lvl4pPr lvl="3">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4pPr>
            <a:lvl5pPr lvl="4">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5pPr>
            <a:lvl6pPr lvl="5">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6pPr>
            <a:lvl7pPr lvl="6">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7pPr>
            <a:lvl8pPr lvl="7">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8pPr>
            <a:lvl9pPr lvl="8">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40753200" y="29958459"/>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US" sz="5300">
                <a:solidFill>
                  <a:schemeClr val="accent3"/>
                </a:solidFill>
                <a:latin typeface="Average"/>
                <a:ea typeface="Average"/>
                <a:cs typeface="Average"/>
                <a:sym typeface="Average"/>
              </a:rPr>
              <a:t>‹#›</a:t>
            </a:fld>
            <a:endParaRPr lang="en-US" sz="53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hyperlink" Target="https://doi.org/10.1080/02687038.2014.975180" TargetMode="External"/><Relationship Id="rId5" Type="http://schemas.openxmlformats.org/officeDocument/2006/relationships/image" Target="../media/image1.png"/><Relationship Id="rId10" Type="http://schemas.openxmlformats.org/officeDocument/2006/relationships/hyperlink" Target="https://doi.org/10.1044/2014_AJSLP-13-0098" TargetMode="External"/><Relationship Id="rId4" Type="http://schemas.openxmlformats.org/officeDocument/2006/relationships/notesSlide" Target="../notesSlides/notesSlide1.xml"/><Relationship Id="rId9" Type="http://schemas.openxmlformats.org/officeDocument/2006/relationships/hyperlink" Target="https://pubs.asha.org/doi/10.1044/2015_AJSLP-14-01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Shape 64"/>
          <p:cNvSpPr txBox="1"/>
          <p:nvPr/>
        </p:nvSpPr>
        <p:spPr>
          <a:xfrm>
            <a:off x="4434852" y="-331018"/>
            <a:ext cx="34866626" cy="5078400"/>
          </a:xfrm>
          <a:prstGeom prst="rect">
            <a:avLst/>
          </a:prstGeom>
          <a:noFill/>
          <a:ln>
            <a:noFill/>
          </a:ln>
        </p:spPr>
        <p:txBody>
          <a:bodyPr lIns="91225" tIns="45600" rIns="91225" bIns="45600" anchor="t" anchorCtr="0">
            <a:noAutofit/>
          </a:bodyPr>
          <a:lstStyle/>
          <a:p>
            <a:pPr lvl="0" rtl="0">
              <a:spcBef>
                <a:spcPts val="0"/>
              </a:spcBef>
              <a:buClr>
                <a:schemeClr val="dk1"/>
              </a:buClr>
              <a:buFont typeface="Arial"/>
              <a:buNone/>
            </a:pPr>
            <a:endParaRPr sz="5400" b="1"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FFFFFF"/>
              </a:buClr>
              <a:buSzPct val="25000"/>
              <a:buFont typeface="Arial Black"/>
              <a:buNone/>
            </a:pPr>
            <a:r>
              <a:rPr lang="en-US" sz="4400" b="1" dirty="0">
                <a:solidFill>
                  <a:srgbClr val="073763"/>
                </a:solidFill>
                <a:latin typeface="Times" pitchFamily="2" charset="0"/>
                <a:ea typeface="Century Gothic"/>
                <a:cs typeface="Century Gothic"/>
                <a:sym typeface="Century Gothic"/>
              </a:rPr>
              <a:t>Exploring The Efficacy of Semantic Feature Analysis (SFA) as Compared to Verb Network Strengthening Treatment (VNeST) for The Treatment of Anomic Aphasia</a:t>
            </a:r>
          </a:p>
          <a:p>
            <a:pPr marL="0" marR="0" lvl="0" indent="0" algn="ctr" rtl="0">
              <a:lnSpc>
                <a:spcPct val="100000"/>
              </a:lnSpc>
              <a:spcBef>
                <a:spcPts val="0"/>
              </a:spcBef>
              <a:spcAft>
                <a:spcPts val="0"/>
              </a:spcAft>
              <a:buClr>
                <a:srgbClr val="FFFFFF"/>
              </a:buClr>
              <a:buSzPct val="25000"/>
              <a:buFont typeface="Arial Black"/>
              <a:buNone/>
            </a:pPr>
            <a:r>
              <a:rPr lang="en-US" sz="4400" b="1" dirty="0">
                <a:solidFill>
                  <a:srgbClr val="073763"/>
                </a:solidFill>
                <a:latin typeface="Times" pitchFamily="2" charset="0"/>
                <a:ea typeface="Century Gothic"/>
                <a:cs typeface="Century Gothic"/>
                <a:sym typeface="Century Gothic"/>
              </a:rPr>
              <a:t>Vanessa Aiello, Riley Fields, Sofia </a:t>
            </a:r>
            <a:r>
              <a:rPr lang="en-US" sz="4400" b="1" dirty="0" err="1">
                <a:solidFill>
                  <a:srgbClr val="073763"/>
                </a:solidFill>
                <a:latin typeface="Times" pitchFamily="2" charset="0"/>
                <a:ea typeface="Century Gothic"/>
                <a:cs typeface="Century Gothic"/>
                <a:sym typeface="Century Gothic"/>
              </a:rPr>
              <a:t>Delutro</a:t>
            </a:r>
            <a:r>
              <a:rPr lang="en-US" sz="4400" b="1" dirty="0">
                <a:solidFill>
                  <a:srgbClr val="073763"/>
                </a:solidFill>
                <a:latin typeface="Times" pitchFamily="2" charset="0"/>
                <a:ea typeface="Century Gothic"/>
                <a:cs typeface="Century Gothic"/>
                <a:sym typeface="Century Gothic"/>
              </a:rPr>
              <a:t>, Olivia </a:t>
            </a:r>
            <a:r>
              <a:rPr lang="en-US" sz="4400" b="1" dirty="0" err="1">
                <a:solidFill>
                  <a:srgbClr val="073763"/>
                </a:solidFill>
                <a:latin typeface="Times" pitchFamily="2" charset="0"/>
                <a:ea typeface="Century Gothic"/>
                <a:cs typeface="Century Gothic"/>
                <a:sym typeface="Century Gothic"/>
              </a:rPr>
              <a:t>Drea</a:t>
            </a:r>
            <a:br>
              <a:rPr lang="en-US" sz="4400" b="1" i="0" u="none" dirty="0">
                <a:solidFill>
                  <a:srgbClr val="073763"/>
                </a:solidFill>
                <a:latin typeface="Times" pitchFamily="2" charset="0"/>
                <a:ea typeface="Century Gothic"/>
                <a:cs typeface="Century Gothic"/>
                <a:sym typeface="Century Gothic"/>
              </a:rPr>
            </a:br>
            <a:r>
              <a:rPr lang="en-US" sz="4400" b="1" i="0" u="none" dirty="0">
                <a:solidFill>
                  <a:srgbClr val="073763"/>
                </a:solidFill>
                <a:latin typeface="Times" pitchFamily="2" charset="0"/>
                <a:ea typeface="Century Gothic"/>
                <a:cs typeface="Century Gothic"/>
                <a:sym typeface="Century Gothic"/>
              </a:rPr>
              <a:t>Monmouth Universit</a:t>
            </a:r>
            <a:r>
              <a:rPr lang="en-US" sz="4400" b="1" dirty="0">
                <a:solidFill>
                  <a:srgbClr val="073763"/>
                </a:solidFill>
                <a:latin typeface="Times" pitchFamily="2" charset="0"/>
                <a:ea typeface="Century Gothic"/>
                <a:cs typeface="Century Gothic"/>
                <a:sym typeface="Century Gothic"/>
              </a:rPr>
              <a:t>y Graduate Students</a:t>
            </a:r>
          </a:p>
          <a:p>
            <a:pPr marL="0" marR="0" lvl="0" indent="0" algn="ctr" rtl="0">
              <a:lnSpc>
                <a:spcPct val="100000"/>
              </a:lnSpc>
              <a:spcBef>
                <a:spcPts val="0"/>
              </a:spcBef>
              <a:spcAft>
                <a:spcPts val="0"/>
              </a:spcAft>
              <a:buClr>
                <a:srgbClr val="FFFFFF"/>
              </a:buClr>
              <a:buSzPct val="25000"/>
              <a:buFont typeface="Arial Black"/>
              <a:buNone/>
            </a:pPr>
            <a:r>
              <a:rPr lang="en-US" sz="4400" b="1" dirty="0">
                <a:solidFill>
                  <a:srgbClr val="073763"/>
                </a:solidFill>
                <a:latin typeface="Times" pitchFamily="2" charset="0"/>
                <a:ea typeface="Century Gothic"/>
                <a:cs typeface="Century Gothic"/>
                <a:sym typeface="Century Gothic"/>
              </a:rPr>
              <a:t>School of Education</a:t>
            </a:r>
          </a:p>
        </p:txBody>
      </p:sp>
      <p:sp>
        <p:nvSpPr>
          <p:cNvPr id="65" name="Shape 65"/>
          <p:cNvSpPr txBox="1"/>
          <p:nvPr/>
        </p:nvSpPr>
        <p:spPr>
          <a:xfrm>
            <a:off x="236364" y="17772113"/>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Purpose</a:t>
            </a:r>
            <a:r>
              <a:rPr lang="en-US" sz="7200" b="1">
                <a:solidFill>
                  <a:srgbClr val="073763"/>
                </a:solidFill>
                <a:latin typeface="Century Gothic"/>
                <a:ea typeface="Century Gothic"/>
                <a:cs typeface="Century Gothic"/>
                <a:sym typeface="Century Gothic"/>
              </a:rPr>
              <a:t> </a:t>
            </a:r>
          </a:p>
        </p:txBody>
      </p:sp>
      <p:sp>
        <p:nvSpPr>
          <p:cNvPr id="66" name="Shape 66"/>
          <p:cNvSpPr txBox="1"/>
          <p:nvPr/>
        </p:nvSpPr>
        <p:spPr>
          <a:xfrm>
            <a:off x="236364" y="19177650"/>
            <a:ext cx="9982200" cy="5080843"/>
          </a:xfrm>
          <a:prstGeom prst="rect">
            <a:avLst/>
          </a:prstGeom>
          <a:solidFill>
            <a:srgbClr val="FFFFFF"/>
          </a:solidFill>
          <a:ln>
            <a:noFill/>
          </a:ln>
        </p:spPr>
        <p:txBody>
          <a:bodyPr lIns="457200" tIns="457200" rIns="457200" bIns="457200" anchor="t" anchorCtr="0">
            <a:noAutofit/>
          </a:bodyPr>
          <a:lstStyle/>
          <a:p>
            <a:pPr rtl="0">
              <a:spcBef>
                <a:spcPts val="0"/>
              </a:spcBef>
              <a:spcAft>
                <a:spcPts val="800"/>
              </a:spcAft>
            </a:pPr>
            <a:r>
              <a:rPr lang="en-US" sz="4400" b="0" i="0" u="none" strike="noStrike" dirty="0">
                <a:solidFill>
                  <a:srgbClr val="000000"/>
                </a:solidFill>
                <a:effectLst/>
                <a:latin typeface="Times New Roman" panose="02020603050405020304" pitchFamily="18" charset="0"/>
              </a:rPr>
              <a:t>The purpose of this group study is to investigate the efficacy of Semantic Feature Analysis (SFA) as compared to Verb Network Strength Training (VNeST) on word retrieval for patients with anomic aphasia. </a:t>
            </a:r>
            <a:endParaRPr lang="en-US" sz="4400" b="0" dirty="0">
              <a:effectLst/>
            </a:endParaRPr>
          </a:p>
          <a:p>
            <a:br>
              <a:rPr lang="en-US" sz="4000" dirty="0"/>
            </a:br>
            <a:endParaRPr lang="en-US" sz="3000" dirty="0">
              <a:solidFill>
                <a:srgbClr val="073763"/>
              </a:solidFill>
              <a:latin typeface="Century Gothic"/>
              <a:ea typeface="Century Gothic"/>
              <a:cs typeface="Century Gothic"/>
              <a:sym typeface="Century Gothic"/>
            </a:endParaRPr>
          </a:p>
        </p:txBody>
      </p:sp>
      <p:pic>
        <p:nvPicPr>
          <p:cNvPr id="67" name="Shape 67" descr="MonBird.png"/>
          <p:cNvPicPr preferRelativeResize="0"/>
          <p:nvPr/>
        </p:nvPicPr>
        <p:blipFill>
          <a:blip r:embed="rId5">
            <a:alphaModFix/>
          </a:blip>
          <a:stretch>
            <a:fillRect/>
          </a:stretch>
        </p:blipFill>
        <p:spPr>
          <a:xfrm>
            <a:off x="38201492" y="393667"/>
            <a:ext cx="5689708" cy="3039516"/>
          </a:xfrm>
          <a:prstGeom prst="rect">
            <a:avLst/>
          </a:prstGeom>
          <a:noFill/>
          <a:ln>
            <a:noFill/>
          </a:ln>
        </p:spPr>
      </p:pic>
      <p:sp>
        <p:nvSpPr>
          <p:cNvPr id="68" name="Shape 68"/>
          <p:cNvSpPr txBox="1"/>
          <p:nvPr/>
        </p:nvSpPr>
        <p:spPr>
          <a:xfrm>
            <a:off x="273264" y="4579379"/>
            <a:ext cx="9908400" cy="3950283"/>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Times" pitchFamily="2" charset="0"/>
                <a:ea typeface="Century Gothic"/>
                <a:cs typeface="Century Gothic"/>
                <a:sym typeface="Century Gothic"/>
              </a:rPr>
              <a:t>Semantic Feature Analysis (SFA) and Verb Network Strength Training (VNeST)</a:t>
            </a:r>
          </a:p>
        </p:txBody>
      </p:sp>
      <p:pic>
        <p:nvPicPr>
          <p:cNvPr id="69" name="Shape 69" descr="Monmouth Logo.png"/>
          <p:cNvPicPr preferRelativeResize="0"/>
          <p:nvPr/>
        </p:nvPicPr>
        <p:blipFill>
          <a:blip r:embed="rId6">
            <a:alphaModFix/>
          </a:blip>
          <a:stretch>
            <a:fillRect/>
          </a:stretch>
        </p:blipFill>
        <p:spPr>
          <a:xfrm>
            <a:off x="1237150" y="940950"/>
            <a:ext cx="3665499" cy="3665499"/>
          </a:xfrm>
          <a:prstGeom prst="rect">
            <a:avLst/>
          </a:prstGeom>
          <a:noFill/>
          <a:ln>
            <a:noFill/>
          </a:ln>
        </p:spPr>
      </p:pic>
      <p:sp>
        <p:nvSpPr>
          <p:cNvPr id="70" name="Shape 70"/>
          <p:cNvSpPr txBox="1"/>
          <p:nvPr/>
        </p:nvSpPr>
        <p:spPr>
          <a:xfrm>
            <a:off x="273264" y="7940274"/>
            <a:ext cx="9908400" cy="9897900"/>
          </a:xfrm>
          <a:prstGeom prst="rect">
            <a:avLst/>
          </a:prstGeom>
          <a:solidFill>
            <a:srgbClr val="FFFFFF"/>
          </a:solidFill>
          <a:ln>
            <a:noFill/>
          </a:ln>
        </p:spPr>
        <p:txBody>
          <a:bodyPr lIns="457200" tIns="457200" rIns="457200" bIns="457200" anchor="t" anchorCtr="0">
            <a:noAutofit/>
          </a:bodyPr>
          <a:lstStyle/>
          <a:p>
            <a:pPr rtl="0">
              <a:spcBef>
                <a:spcPts val="0"/>
              </a:spcBef>
              <a:spcAft>
                <a:spcPts val="800"/>
              </a:spcAft>
            </a:pPr>
            <a:r>
              <a:rPr lang="en-US" sz="4800" b="0" i="0" u="none" strike="noStrike" dirty="0">
                <a:solidFill>
                  <a:srgbClr val="000000"/>
                </a:solidFill>
                <a:effectLst/>
                <a:latin typeface="Times New Roman" panose="02020603050405020304" pitchFamily="18" charset="0"/>
              </a:rPr>
              <a:t>Anomic aphasia is when an individual has difficulty with word finding. They typically have trouble retrieving words during conversation with familiar and unfamiliar listeners. Two treatment methods that have been shown to improve word finding abilities are Semantic Feature Analysis (SFA) and Verb Network Strengthening Treatment (VNeST). </a:t>
            </a:r>
            <a:endParaRPr lang="en-US" sz="4800" b="0" dirty="0">
              <a:effectLst/>
            </a:endParaRPr>
          </a:p>
          <a:p>
            <a:br>
              <a:rPr lang="en-US" sz="4800" dirty="0"/>
            </a:br>
            <a:endParaRPr sz="4800" dirty="0">
              <a:solidFill>
                <a:srgbClr val="073763"/>
              </a:solidFill>
              <a:latin typeface="Century Gothic"/>
              <a:ea typeface="Century Gothic"/>
              <a:cs typeface="Century Gothic"/>
              <a:sym typeface="Century Gothic"/>
            </a:endParaRPr>
          </a:p>
        </p:txBody>
      </p:sp>
      <p:sp>
        <p:nvSpPr>
          <p:cNvPr id="71" name="Shape 71"/>
          <p:cNvSpPr txBox="1"/>
          <p:nvPr/>
        </p:nvSpPr>
        <p:spPr>
          <a:xfrm>
            <a:off x="292436" y="28970129"/>
            <a:ext cx="9982200" cy="3632600"/>
          </a:xfrm>
          <a:prstGeom prst="rect">
            <a:avLst/>
          </a:prstGeom>
          <a:solidFill>
            <a:srgbClr val="FFFFFF"/>
          </a:solidFill>
          <a:ln>
            <a:noFill/>
          </a:ln>
        </p:spPr>
        <p:txBody>
          <a:bodyPr lIns="457200" tIns="457200" rIns="457200" bIns="457200" anchor="t" anchorCtr="0">
            <a:noAutofit/>
          </a:bodyPr>
          <a:lstStyle/>
          <a:p>
            <a:pPr rtl="0">
              <a:spcBef>
                <a:spcPts val="0"/>
              </a:spcBef>
              <a:spcAft>
                <a:spcPts val="800"/>
              </a:spcAft>
            </a:pPr>
            <a:r>
              <a:rPr lang="en-US" sz="4400" b="0" i="0" u="none" strike="noStrike" dirty="0">
                <a:solidFill>
                  <a:srgbClr val="000000"/>
                </a:solidFill>
                <a:effectLst/>
                <a:latin typeface="Times New Roman" panose="02020603050405020304" pitchFamily="18" charset="0"/>
              </a:rPr>
              <a:t>As compared to SFA, will the use of VNeST increase the percentage of word retrieval in post-testing following 20 treatment sessions?</a:t>
            </a:r>
            <a:endParaRPr lang="en-US" sz="4400" b="0" dirty="0">
              <a:effectLst/>
            </a:endParaRPr>
          </a:p>
          <a:p>
            <a:br>
              <a:rPr lang="en-US" sz="4000" dirty="0"/>
            </a:br>
            <a:endParaRPr lang="en-US" sz="3000" dirty="0">
              <a:solidFill>
                <a:srgbClr val="073763"/>
              </a:solidFill>
              <a:latin typeface="Century Gothic"/>
              <a:ea typeface="Century Gothic"/>
              <a:cs typeface="Century Gothic"/>
              <a:sym typeface="Century Gothic"/>
            </a:endParaRPr>
          </a:p>
        </p:txBody>
      </p:sp>
      <p:sp>
        <p:nvSpPr>
          <p:cNvPr id="72" name="Shape 72"/>
          <p:cNvSpPr txBox="1"/>
          <p:nvPr/>
        </p:nvSpPr>
        <p:spPr>
          <a:xfrm>
            <a:off x="33835506" y="3884152"/>
            <a:ext cx="9782429" cy="1639289"/>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Data Analysis </a:t>
            </a:r>
          </a:p>
          <a:p>
            <a:pPr marL="0" marR="0" lvl="0" indent="0" algn="ctr" rtl="0">
              <a:lnSpc>
                <a:spcPct val="100000"/>
              </a:lnSpc>
              <a:spcBef>
                <a:spcPts val="0"/>
              </a:spcBef>
              <a:spcAft>
                <a:spcPts val="0"/>
              </a:spcAft>
              <a:buClr>
                <a:srgbClr val="F8F8F8"/>
              </a:buClr>
              <a:buFont typeface="Arial Narrow"/>
              <a:buNone/>
            </a:pPr>
            <a:endParaRPr sz="6000" b="1" dirty="0">
              <a:solidFill>
                <a:srgbClr val="073763"/>
              </a:solidFill>
              <a:latin typeface="Century Gothic"/>
              <a:ea typeface="Century Gothic"/>
              <a:cs typeface="Century Gothic"/>
              <a:sym typeface="Century Gothic"/>
            </a:endParaRPr>
          </a:p>
        </p:txBody>
      </p:sp>
      <p:sp>
        <p:nvSpPr>
          <p:cNvPr id="73" name="Shape 73"/>
          <p:cNvSpPr txBox="1"/>
          <p:nvPr/>
        </p:nvSpPr>
        <p:spPr>
          <a:xfrm>
            <a:off x="199464" y="27464103"/>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Research Question</a:t>
            </a:r>
            <a:r>
              <a:rPr lang="en-US" sz="7200" b="1" dirty="0">
                <a:solidFill>
                  <a:srgbClr val="073763"/>
                </a:solidFill>
                <a:latin typeface="Century Gothic"/>
                <a:ea typeface="Century Gothic"/>
                <a:cs typeface="Century Gothic"/>
                <a:sym typeface="Century Gothic"/>
              </a:rPr>
              <a:t> </a:t>
            </a:r>
          </a:p>
        </p:txBody>
      </p:sp>
      <p:sp>
        <p:nvSpPr>
          <p:cNvPr id="74" name="Shape 74"/>
          <p:cNvSpPr txBox="1"/>
          <p:nvPr/>
        </p:nvSpPr>
        <p:spPr>
          <a:xfrm>
            <a:off x="33661060" y="23918516"/>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References </a:t>
            </a:r>
            <a:r>
              <a:rPr lang="en-US" sz="7200" b="1" dirty="0">
                <a:solidFill>
                  <a:srgbClr val="073763"/>
                </a:solidFill>
                <a:latin typeface="Century Gothic"/>
                <a:ea typeface="Century Gothic"/>
                <a:cs typeface="Century Gothic"/>
                <a:sym typeface="Century Gothic"/>
              </a:rPr>
              <a:t> </a:t>
            </a:r>
          </a:p>
        </p:txBody>
      </p:sp>
      <p:sp>
        <p:nvSpPr>
          <p:cNvPr id="76" name="Shape 76"/>
          <p:cNvSpPr txBox="1"/>
          <p:nvPr/>
        </p:nvSpPr>
        <p:spPr>
          <a:xfrm>
            <a:off x="10274637" y="4013374"/>
            <a:ext cx="11550070" cy="3632600"/>
          </a:xfrm>
          <a:prstGeom prst="rect">
            <a:avLst/>
          </a:prstGeom>
          <a:gradFill>
            <a:gsLst>
              <a:gs pos="0">
                <a:srgbClr val="D4E5F5"/>
              </a:gs>
              <a:gs pos="100000">
                <a:srgbClr val="70A4D5"/>
              </a:gs>
            </a:gsLst>
            <a:lin ang="5400000" scaled="0"/>
          </a:gradFill>
          <a:ln>
            <a:noFill/>
          </a:ln>
        </p:spPr>
        <p:txBody>
          <a:bodyPr lIns="91250" tIns="45600" rIns="91250" bIns="45600" anchor="t" anchorCtr="0">
            <a:noAutofit/>
          </a:bodyPr>
          <a:lstStyle/>
          <a:p>
            <a:pPr marL="0" marR="0" lvl="0" indent="0"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     Literature Review Findings</a:t>
            </a:r>
          </a:p>
        </p:txBody>
      </p:sp>
      <p:graphicFrame>
        <p:nvGraphicFramePr>
          <p:cNvPr id="77" name="Shape 77"/>
          <p:cNvGraphicFramePr/>
          <p:nvPr>
            <p:extLst>
              <p:ext uri="{D42A27DB-BD31-4B8C-83A1-F6EECF244321}">
                <p14:modId xmlns:p14="http://schemas.microsoft.com/office/powerpoint/2010/main" val="3548806707"/>
              </p:ext>
            </p:extLst>
          </p:nvPr>
        </p:nvGraphicFramePr>
        <p:xfrm>
          <a:off x="33835507" y="5274778"/>
          <a:ext cx="9633307" cy="18116342"/>
        </p:xfrm>
        <a:graphic>
          <a:graphicData uri="http://schemas.openxmlformats.org/drawingml/2006/table">
            <a:tbl>
              <a:tblPr>
                <a:tableStyleId>{2D5ABB26-0587-4C30-8999-92F81FD0307C}</a:tableStyleId>
              </a:tblPr>
              <a:tblGrid>
                <a:gridCol w="9633307">
                  <a:extLst>
                    <a:ext uri="{9D8B030D-6E8A-4147-A177-3AD203B41FA5}">
                      <a16:colId xmlns:a16="http://schemas.microsoft.com/office/drawing/2014/main" val="20000"/>
                    </a:ext>
                  </a:extLst>
                </a:gridCol>
              </a:tblGrid>
              <a:tr h="15992933">
                <a:tc>
                  <a:txBody>
                    <a:bodyPr/>
                    <a:lstStyle/>
                    <a:p>
                      <a:pPr rtl="0"/>
                      <a:r>
                        <a:rPr lang="en-US" sz="4800" b="0" u="none" strike="noStrike" cap="none" dirty="0">
                          <a:solidFill>
                            <a:schemeClr val="bg1">
                              <a:lumMod val="50000"/>
                            </a:schemeClr>
                          </a:solidFill>
                          <a:effectLst/>
                          <a:sym typeface="Arial"/>
                        </a:rPr>
                        <a:t>Two weeks after initial coding, two types of reliability were conducted. To acquire intra-rater reliability, the same researcher will recode 20% of their original data, then calculate the percentage of agreement as compared to the disagreement from the first to second coding. Regarding inter-rater reliability, researchers will recode 20% of original data that they did not originally code to calculate percentage of agreement vs. disagreement from first to second coding. The two trained researchers will measure the dependent variable and they will be separate from the treating SLP</a:t>
                      </a:r>
                      <a:r>
                        <a:rPr lang="en-US" sz="5400" b="0" u="none" strike="noStrike" cap="none" dirty="0">
                          <a:solidFill>
                            <a:schemeClr val="bg1">
                              <a:lumMod val="50000"/>
                            </a:schemeClr>
                          </a:solidFill>
                          <a:effectLst/>
                          <a:sym typeface="Arial"/>
                        </a:rPr>
                        <a:t>.</a:t>
                      </a:r>
                      <a:endParaRPr lang="en-US" sz="5400" b="0" dirty="0">
                        <a:solidFill>
                          <a:schemeClr val="bg1">
                            <a:lumMod val="50000"/>
                          </a:schemeClr>
                        </a:solidFill>
                        <a:effectLst/>
                      </a:endParaRPr>
                    </a:p>
                    <a:p>
                      <a:br>
                        <a:rPr lang="en-US" sz="5400" dirty="0">
                          <a:solidFill>
                            <a:schemeClr val="bg1">
                              <a:lumMod val="50000"/>
                            </a:schemeClr>
                          </a:solidFill>
                        </a:rPr>
                      </a:br>
                      <a:endParaRPr sz="5400" dirty="0">
                        <a:solidFill>
                          <a:schemeClr val="bg1">
                            <a:lumMod val="50000"/>
                          </a:schemeClr>
                        </a:solidFill>
                        <a:latin typeface="Century Gothic"/>
                        <a:ea typeface="Century Gothic"/>
                        <a:cs typeface="Century Gothic"/>
                        <a:sym typeface="Century Gothic"/>
                      </a:endParaRPr>
                    </a:p>
                  </a:txBody>
                  <a:tcPr marL="91425" marR="91425" marT="91425" marB="91425">
                    <a:solidFill>
                      <a:schemeClr val="tx1"/>
                    </a:solidFill>
                  </a:tcPr>
                </a:tc>
                <a:extLst>
                  <a:ext uri="{0D108BD9-81ED-4DB2-BD59-A6C34878D82A}">
                    <a16:rowId xmlns:a16="http://schemas.microsoft.com/office/drawing/2014/main" val="10000"/>
                  </a:ext>
                </a:extLst>
              </a:tr>
              <a:tr h="1015542">
                <a:tc>
                  <a:txBody>
                    <a:bodyPr/>
                    <a:lstStyle/>
                    <a:p>
                      <a:endParaRPr sz="5400" dirty="0">
                        <a:solidFill>
                          <a:schemeClr val="bg1">
                            <a:lumMod val="50000"/>
                          </a:schemeClr>
                        </a:solidFill>
                        <a:latin typeface="Century Gothic"/>
                        <a:ea typeface="Century Gothic"/>
                        <a:cs typeface="Century Gothic"/>
                        <a:sym typeface="Century Gothic"/>
                      </a:endParaRPr>
                    </a:p>
                  </a:txBody>
                  <a:tcPr marL="91425" marR="91425" marT="91425" marB="91425">
                    <a:solidFill>
                      <a:schemeClr val="tx1"/>
                    </a:solidFill>
                  </a:tcPr>
                </a:tc>
                <a:extLst>
                  <a:ext uri="{0D108BD9-81ED-4DB2-BD59-A6C34878D82A}">
                    <a16:rowId xmlns:a16="http://schemas.microsoft.com/office/drawing/2014/main" val="10001"/>
                  </a:ext>
                </a:extLst>
              </a:tr>
              <a:tr h="1107867">
                <a:tc>
                  <a:txBody>
                    <a:bodyPr/>
                    <a:lstStyle/>
                    <a:p>
                      <a:pPr lvl="0">
                        <a:spcBef>
                          <a:spcPts val="0"/>
                        </a:spcBef>
                        <a:buNone/>
                      </a:pPr>
                      <a:endParaRPr sz="6000" dirty="0">
                        <a:solidFill>
                          <a:schemeClr val="bg1">
                            <a:lumMod val="50000"/>
                          </a:schemeClr>
                        </a:solidFill>
                        <a:latin typeface="Century Gothic"/>
                        <a:ea typeface="Century Gothic"/>
                        <a:cs typeface="Century Gothic"/>
                        <a:sym typeface="Century Gothic"/>
                      </a:endParaRPr>
                    </a:p>
                  </a:txBody>
                  <a:tcPr marL="91425" marR="91425" marT="91425" marB="91425">
                    <a:solidFill>
                      <a:schemeClr val="tx1"/>
                    </a:solidFill>
                  </a:tcPr>
                </a:tc>
                <a:extLst>
                  <a:ext uri="{0D108BD9-81ED-4DB2-BD59-A6C34878D82A}">
                    <a16:rowId xmlns:a16="http://schemas.microsoft.com/office/drawing/2014/main" val="10002"/>
                  </a:ext>
                </a:extLst>
              </a:tr>
            </a:tbl>
          </a:graphicData>
        </a:graphic>
      </p:graphicFrame>
      <p:pic>
        <p:nvPicPr>
          <p:cNvPr id="83" name="Shape 83" descr="BLUE.png"/>
          <p:cNvPicPr preferRelativeResize="0"/>
          <p:nvPr/>
        </p:nvPicPr>
        <p:blipFill>
          <a:blip r:embed="rId7">
            <a:alphaModFix/>
          </a:blip>
          <a:stretch>
            <a:fillRect/>
          </a:stretch>
        </p:blipFill>
        <p:spPr>
          <a:xfrm>
            <a:off x="17175075" y="11838337"/>
            <a:ext cx="7824949" cy="7640824"/>
          </a:xfrm>
          <a:prstGeom prst="rect">
            <a:avLst/>
          </a:prstGeom>
          <a:noFill/>
          <a:ln>
            <a:noFill/>
          </a:ln>
        </p:spPr>
      </p:pic>
      <p:sp>
        <p:nvSpPr>
          <p:cNvPr id="84" name="Shape 84"/>
          <p:cNvSpPr txBox="1"/>
          <p:nvPr/>
        </p:nvSpPr>
        <p:spPr>
          <a:xfrm>
            <a:off x="10404585" y="5523441"/>
            <a:ext cx="11463580" cy="27105838"/>
          </a:xfrm>
          <a:prstGeom prst="rect">
            <a:avLst/>
          </a:prstGeom>
          <a:solidFill>
            <a:srgbClr val="FFFFFF"/>
          </a:solidFill>
          <a:ln>
            <a:noFill/>
          </a:ln>
        </p:spPr>
        <p:txBody>
          <a:bodyPr lIns="457200" tIns="457200" rIns="457200" bIns="457200" anchor="t" anchorCtr="0">
            <a:noAutofit/>
          </a:bodyPr>
          <a:lstStyle/>
          <a:p>
            <a:pPr indent="457200" rtl="0">
              <a:spcBef>
                <a:spcPts val="0"/>
              </a:spcBef>
              <a:spcAft>
                <a:spcPts val="0"/>
              </a:spcAft>
            </a:pPr>
            <a:r>
              <a:rPr lang="en-US" sz="3500" b="0" i="0" u="none" strike="noStrike" dirty="0">
                <a:solidFill>
                  <a:srgbClr val="000000"/>
                </a:solidFill>
                <a:effectLst/>
                <a:latin typeface="Times New Roman" panose="02020603050405020304" pitchFamily="18" charset="0"/>
              </a:rPr>
              <a:t>Delong et al. (2015) assessed the impact Semantic feature analysis has on individuals with aphasia, focusing on word-retrieval deficits. The design and stimuli in the study were manipulated using related and unrelated items to ensure generalization. This study also tests the changes in production of semantic information. </a:t>
            </a:r>
            <a:endParaRPr lang="en-US" sz="3500" b="0" dirty="0">
              <a:effectLst/>
            </a:endParaRPr>
          </a:p>
          <a:p>
            <a:pPr indent="457200" rtl="0">
              <a:spcBef>
                <a:spcPts val="0"/>
              </a:spcBef>
              <a:spcAft>
                <a:spcPts val="800"/>
              </a:spcAft>
            </a:pPr>
            <a:r>
              <a:rPr lang="en-US" sz="3500" b="0" i="0" u="none" strike="noStrike" dirty="0">
                <a:solidFill>
                  <a:srgbClr val="000000"/>
                </a:solidFill>
                <a:effectLst/>
                <a:latin typeface="Times New Roman" panose="02020603050405020304" pitchFamily="18" charset="0"/>
              </a:rPr>
              <a:t>Edmonds et al. (2014) focused on the effectiveness of verb network strengthening treatment (VNeST) in adults with anomic aphasia. Individuals with anomic aphasia have difficulties in word finding abilities. The research used a multiple baseline design and included 11 participants. For one of the tasks, the participants were given pictures that were split into groups, so each verb was semantically related to another verb. This activity was meant to help elicit a specific language response. Another task the participants completed included another set of pictures which had an action and an object that were split in two. The participants were instructed to complete both sets and the word retrieval in sentences was evaluated. Results revealed a vast improvement in trained and untrained sentence probes, object, and action naming. This article aided in providing more information about VNeST and how it can improve lexical retrieval abilities.</a:t>
            </a:r>
            <a:endParaRPr lang="en-US" sz="3500" b="0" dirty="0">
              <a:effectLst/>
            </a:endParaRPr>
          </a:p>
          <a:p>
            <a:pPr indent="457200" rtl="0">
              <a:spcBef>
                <a:spcPts val="0"/>
              </a:spcBef>
              <a:spcAft>
                <a:spcPts val="800"/>
              </a:spcAft>
            </a:pPr>
            <a:r>
              <a:rPr lang="en-US" sz="3500" b="0" i="0" u="none" strike="noStrike" dirty="0">
                <a:solidFill>
                  <a:srgbClr val="000000"/>
                </a:solidFill>
                <a:effectLst/>
                <a:latin typeface="Times New Roman" panose="02020603050405020304" pitchFamily="18" charset="0"/>
              </a:rPr>
              <a:t>Edmonds et al. (2015) conducted a theoretically based analysis. They looked at pretreatment language abilities for each eleven participants from a previous group study in order to identify patterns of impairment and possible improvement. Their pretreatment profiles were compared after receiving VNeST for 35 hours across 10 weeks. They found that a person with different pretreatment linguistic impairments can generalize untrained sentence and discourse contexts. </a:t>
            </a:r>
            <a:endParaRPr lang="en-US" sz="3500" b="0" dirty="0">
              <a:effectLst/>
            </a:endParaRPr>
          </a:p>
          <a:p>
            <a:pPr indent="457200" rtl="0">
              <a:spcBef>
                <a:spcPts val="0"/>
              </a:spcBef>
              <a:spcAft>
                <a:spcPts val="0"/>
              </a:spcAft>
            </a:pPr>
            <a:r>
              <a:rPr lang="en-US" sz="3500" b="0" i="0" u="none" strike="noStrike" dirty="0">
                <a:solidFill>
                  <a:srgbClr val="000000"/>
                </a:solidFill>
                <a:effectLst/>
                <a:latin typeface="Times" pitchFamily="2" charset="0"/>
              </a:rPr>
              <a:t>Lai et al. (2019) aim to explore within and between treatment group effects of two treatments for anomic aphasia (Semantic Feature Analysis, SFA, and Phonomotor Treatment, PMT) on naming of untrained verbs. More specifically, this study aimed to investigate the generalization to untrained words in individuals with anomic aphasia to determine which treatment approach yields the highest percentage of verb-naming accuracy. Using a single-subject design, this retrospective study investigated within and between treatment group effects of two anomia treatments to better understand the generalization effects to untrained verbs. Given that there was no significant between-group difference on confrontation naming of untrained verbs immediately post-treatment or three months following treatment termination, the authors conclude that neither SFA nor PMT are more effective than the other.</a:t>
            </a:r>
            <a:endParaRPr lang="en-US" sz="3500" b="0" dirty="0">
              <a:effectLst/>
            </a:endParaRPr>
          </a:p>
          <a:p>
            <a:br>
              <a:rPr lang="en-US" sz="3400" b="0" dirty="0">
                <a:effectLst/>
              </a:rPr>
            </a:br>
            <a:endParaRPr lang="en-US" sz="3400" dirty="0">
              <a:solidFill>
                <a:srgbClr val="073763"/>
              </a:solidFill>
              <a:latin typeface="Century Gothic"/>
              <a:ea typeface="Century Gothic"/>
              <a:cs typeface="Century Gothic"/>
              <a:sym typeface="Century Gothic"/>
            </a:endParaRPr>
          </a:p>
        </p:txBody>
      </p:sp>
      <p:sp>
        <p:nvSpPr>
          <p:cNvPr id="86" name="Shape 86"/>
          <p:cNvSpPr txBox="1"/>
          <p:nvPr/>
        </p:nvSpPr>
        <p:spPr>
          <a:xfrm>
            <a:off x="21998114" y="3954983"/>
            <a:ext cx="11550070" cy="1476299"/>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Proposed Methodology</a:t>
            </a:r>
            <a:r>
              <a:rPr lang="en-US" sz="7200" b="1" dirty="0">
                <a:solidFill>
                  <a:srgbClr val="073763"/>
                </a:solidFill>
                <a:latin typeface="Century Gothic"/>
                <a:ea typeface="Century Gothic"/>
                <a:cs typeface="Century Gothic"/>
                <a:sym typeface="Century Gothic"/>
              </a:rPr>
              <a:t> </a:t>
            </a:r>
          </a:p>
        </p:txBody>
      </p:sp>
      <p:sp>
        <p:nvSpPr>
          <p:cNvPr id="87" name="Shape 87"/>
          <p:cNvSpPr txBox="1"/>
          <p:nvPr/>
        </p:nvSpPr>
        <p:spPr>
          <a:xfrm>
            <a:off x="21998114" y="5294308"/>
            <a:ext cx="11463580" cy="27308421"/>
          </a:xfrm>
          <a:prstGeom prst="rect">
            <a:avLst/>
          </a:prstGeom>
          <a:solidFill>
            <a:srgbClr val="FFFFFF"/>
          </a:solidFill>
          <a:ln>
            <a:noFill/>
          </a:ln>
        </p:spPr>
        <p:txBody>
          <a:bodyPr lIns="457200" tIns="457200" rIns="457200" bIns="457200" anchor="t" anchorCtr="0">
            <a:noAutofit/>
          </a:bodyPr>
          <a:lstStyle/>
          <a:p>
            <a:pPr rtl="0">
              <a:spcBef>
                <a:spcPts val="0"/>
              </a:spcBef>
              <a:spcAft>
                <a:spcPts val="0"/>
              </a:spcAft>
            </a:pPr>
            <a:r>
              <a:rPr lang="en-US" sz="3000" b="1" i="0" u="sng" strike="noStrike" dirty="0">
                <a:solidFill>
                  <a:srgbClr val="000000"/>
                </a:solidFill>
                <a:effectLst/>
                <a:latin typeface="Times New Roman" panose="02020603050405020304" pitchFamily="18" charset="0"/>
              </a:rPr>
              <a:t>Participants: </a:t>
            </a:r>
            <a:r>
              <a:rPr lang="en-US" sz="3000" b="0" i="0" u="none" strike="noStrike" dirty="0">
                <a:solidFill>
                  <a:srgbClr val="000000"/>
                </a:solidFill>
                <a:effectLst/>
                <a:latin typeface="Times New Roman" panose="02020603050405020304" pitchFamily="18" charset="0"/>
              </a:rPr>
              <a:t>The study will consist of 60 participants and utilize a sample of convenience. The ages of the participants will range from 60-70 years. To qualify for the study, participants must be diagnosed with anomic aphasia based upon scores on the Boston Naming Test. All qualifying participants will present with word retrieval deficits during speech samples. </a:t>
            </a:r>
            <a:endParaRPr lang="en-US" sz="3000" b="0" dirty="0">
              <a:effectLst/>
            </a:endParaRPr>
          </a:p>
          <a:p>
            <a:pPr marR="88900" rtl="0">
              <a:spcBef>
                <a:spcPts val="0"/>
              </a:spcBef>
              <a:spcAft>
                <a:spcPts val="0"/>
              </a:spcAft>
            </a:pPr>
            <a:r>
              <a:rPr lang="en-US" sz="3000" b="0" i="0" u="none" strike="noStrike" dirty="0">
                <a:solidFill>
                  <a:srgbClr val="000000"/>
                </a:solidFill>
                <a:effectLst/>
                <a:latin typeface="Times New Roman" panose="02020603050405020304" pitchFamily="18" charset="0"/>
              </a:rPr>
              <a:t>Each of the 60 participants will have been diagnosed with anomic aphasia. Qualifying participants will be randomly placed into one of three groups. There will be 20 people in the VNeST group, 20 people in the SFA group, and 20 people in the control group. Within the VNeST, SFA, and control group, there will be a total of 10 females and 10 males in each group. There will be an equal distribution of Caucasian males and females, African American males and females, and Asian-Pacific males and females. The WAB-R and CLQT will be utilized as pre and post tests to determine aphasia severity and cognition. The WAB-R will be testing the fluency, comprehension, repetition, comprehension, and naming skills of each participant pre and post treatment. The CLQT will be testing the attention, memory, executive function, language, and visuospatial skills in all of the participants pre and post receiving SFA and VNeST treatment. All pre and post testing sessions will be recorded for future analysis.</a:t>
            </a:r>
            <a:endParaRPr lang="en-US" sz="3000" i="0" u="none" strike="noStrike" dirty="0">
              <a:solidFill>
                <a:srgbClr val="000000"/>
              </a:solidFill>
              <a:latin typeface="Times New Roman" panose="02020603050405020304" pitchFamily="18" charset="0"/>
            </a:endParaRPr>
          </a:p>
          <a:p>
            <a:pPr marR="88900" rtl="0">
              <a:spcBef>
                <a:spcPts val="0"/>
              </a:spcBef>
              <a:spcAft>
                <a:spcPts val="0"/>
              </a:spcAft>
            </a:pPr>
            <a:endParaRPr lang="en-US" sz="3000" b="1" u="sng" dirty="0">
              <a:effectLst/>
            </a:endParaRPr>
          </a:p>
          <a:p>
            <a:pPr marR="88900" rtl="0">
              <a:spcBef>
                <a:spcPts val="0"/>
              </a:spcBef>
              <a:spcAft>
                <a:spcPts val="0"/>
              </a:spcAft>
            </a:pPr>
            <a:r>
              <a:rPr lang="en-US" sz="3000" b="1" i="0" u="sng" strike="noStrike" dirty="0">
                <a:solidFill>
                  <a:srgbClr val="000000"/>
                </a:solidFill>
                <a:effectLst/>
                <a:latin typeface="Times New Roman" panose="02020603050405020304" pitchFamily="18" charset="0"/>
              </a:rPr>
              <a:t>Treatment Procedures:</a:t>
            </a:r>
            <a:r>
              <a:rPr lang="en-US" sz="3000" b="1" u="sng" dirty="0"/>
              <a:t> </a:t>
            </a:r>
            <a:r>
              <a:rPr lang="en-US" sz="3000" b="0" i="0" u="none" strike="noStrike" dirty="0">
                <a:solidFill>
                  <a:srgbClr val="000000"/>
                </a:solidFill>
                <a:effectLst/>
                <a:latin typeface="Times New Roman" panose="02020603050405020304" pitchFamily="18" charset="0"/>
              </a:rPr>
              <a:t>Each SLP conducting the treatment is licensed and certified and has at least five years’ experience with the treatment approaches used in this study. The SLP’s will receive comprehensive training in what they need to specifically do in each session. This will ensure that the treatment procedures are standardized across sessions. Each participant involved in the study will receive the same amount of treatment sessions (20), length of sessions (60 minutes), and frequency of treatment (twice per week). For those participants in the VNeST group, they will first be given </a:t>
            </a:r>
            <a:r>
              <a:rPr lang="en-US" sz="3000" b="0" i="1" u="none" strike="noStrike" dirty="0">
                <a:solidFill>
                  <a:srgbClr val="000000"/>
                </a:solidFill>
                <a:effectLst/>
                <a:latin typeface="Times New Roman" panose="02020603050405020304" pitchFamily="18" charset="0"/>
              </a:rPr>
              <a:t>Who, What </a:t>
            </a:r>
            <a:r>
              <a:rPr lang="en-US" sz="3000" b="0" i="0" u="none" strike="noStrike" dirty="0">
                <a:solidFill>
                  <a:srgbClr val="000000"/>
                </a:solidFill>
                <a:effectLst/>
                <a:latin typeface="Times New Roman" panose="02020603050405020304" pitchFamily="18" charset="0"/>
              </a:rPr>
              <a:t>and verb cards. These cards will be laid on a table in canonical order (</a:t>
            </a:r>
            <a:r>
              <a:rPr lang="en-US" sz="3000" b="0" i="1" u="none" strike="noStrike" dirty="0">
                <a:solidFill>
                  <a:srgbClr val="000000"/>
                </a:solidFill>
                <a:effectLst/>
                <a:latin typeface="Times New Roman" panose="02020603050405020304" pitchFamily="18" charset="0"/>
              </a:rPr>
              <a:t>Who-verb-What). </a:t>
            </a:r>
            <a:r>
              <a:rPr lang="en-US" sz="3000" b="0" i="0" u="none" strike="noStrike" dirty="0">
                <a:solidFill>
                  <a:srgbClr val="000000"/>
                </a:solidFill>
                <a:effectLst/>
                <a:latin typeface="Times New Roman" panose="02020603050405020304" pitchFamily="18" charset="0"/>
              </a:rPr>
              <a:t>The clinician will then ask </a:t>
            </a:r>
            <a:r>
              <a:rPr lang="en-US" sz="3000" b="0" i="1" u="none" strike="noStrike" dirty="0">
                <a:solidFill>
                  <a:srgbClr val="000000"/>
                </a:solidFill>
                <a:effectLst/>
                <a:latin typeface="Times New Roman" panose="02020603050405020304" pitchFamily="18" charset="0"/>
              </a:rPr>
              <a:t>Who </a:t>
            </a:r>
            <a:r>
              <a:rPr lang="en-US" sz="3000" b="0" i="0" u="none" strike="noStrike" dirty="0">
                <a:solidFill>
                  <a:srgbClr val="000000"/>
                </a:solidFill>
                <a:effectLst/>
                <a:latin typeface="Times New Roman" panose="02020603050405020304" pitchFamily="18" charset="0"/>
              </a:rPr>
              <a:t>can </a:t>
            </a:r>
            <a:r>
              <a:rPr lang="en-US" sz="3000" b="0" i="1" u="none" strike="noStrike" dirty="0">
                <a:solidFill>
                  <a:srgbClr val="000000"/>
                </a:solidFill>
                <a:effectLst/>
                <a:latin typeface="Times New Roman" panose="02020603050405020304" pitchFamily="18" charset="0"/>
              </a:rPr>
              <a:t>verb </a:t>
            </a:r>
            <a:r>
              <a:rPr lang="en-US" sz="3000" b="0" i="0" u="none" strike="noStrike" dirty="0">
                <a:solidFill>
                  <a:srgbClr val="000000"/>
                </a:solidFill>
                <a:effectLst/>
                <a:latin typeface="Times New Roman" panose="02020603050405020304" pitchFamily="18" charset="0"/>
              </a:rPr>
              <a:t>something/someone (e.g., who might drive something?). Then the participant will produce 3-4 agent pairs (e.g., chauffeur-limousine, soldier-tank, etc.). Cues will be utilized as needed in these steps. Next, the participants will read the pairs out loud. For the SFA group, participants will be presented with each picture naming and feature generation across five categories using a feature analysis chart. The five categories will consist of group, description, function, context, and other/personal relevance. The SLP will use a traditional cueing hierarchy for incorrect responses. Once features are verbally identified by the participant, the SLP would write them down on the chart. Each week, participants will practice a different set of thirteen or fourteen pictures with at least one from each of the eight semantic categories: body parts, clothing and accessories, food and beverages, household items, hobbies and recreation/ sports, nature, occupation, and transportation.  </a:t>
            </a:r>
            <a:endParaRPr lang="en-US" sz="3000" b="0" dirty="0">
              <a:effectLst/>
            </a:endParaRPr>
          </a:p>
          <a:p>
            <a:pPr indent="457200" rtl="0">
              <a:spcBef>
                <a:spcPts val="0"/>
              </a:spcBef>
              <a:spcAft>
                <a:spcPts val="0"/>
              </a:spcAft>
            </a:pPr>
            <a:r>
              <a:rPr lang="en-US" sz="3000" b="0" i="0" u="none" strike="noStrike" dirty="0">
                <a:solidFill>
                  <a:srgbClr val="000000"/>
                </a:solidFill>
                <a:effectLst/>
                <a:latin typeface="Times New Roman" panose="02020603050405020304" pitchFamily="18" charset="0"/>
              </a:rPr>
              <a:t>Prior to the start of treatment, the treating SLPs will watch training videos for study treatment procedures. All treatment sessions will be recorded. The investigators will watch the recordings of the treatment to ensure treatment is being administered according to study procedures. Feedback will be provided to the treating SLPs to adjust treatment as needed. Upon completion of treatment post-testing will be administered.</a:t>
            </a:r>
            <a:endParaRPr lang="en-US" sz="3000" b="0" dirty="0">
              <a:effectLst/>
            </a:endParaRPr>
          </a:p>
          <a:p>
            <a:br>
              <a:rPr lang="en-US" sz="3000" dirty="0"/>
            </a:br>
            <a:endParaRPr lang="en-US" sz="3000" dirty="0">
              <a:solidFill>
                <a:srgbClr val="073763"/>
              </a:solidFill>
              <a:latin typeface="Century Gothic"/>
              <a:ea typeface="Century Gothic"/>
              <a:cs typeface="Century Gothic"/>
              <a:sym typeface="Century Gothic"/>
            </a:endParaRPr>
          </a:p>
        </p:txBody>
      </p:sp>
      <p:pic>
        <p:nvPicPr>
          <p:cNvPr id="3" name="Picture 2" descr="Circle&#10;&#10;Description automatically generated with medium confidence">
            <a:extLst>
              <a:ext uri="{FF2B5EF4-FFF2-40B4-BE49-F238E27FC236}">
                <a16:creationId xmlns:a16="http://schemas.microsoft.com/office/drawing/2014/main" id="{D59B0FC1-CA44-46EC-5478-45B9743081F0}"/>
              </a:ext>
            </a:extLst>
          </p:cNvPr>
          <p:cNvPicPr>
            <a:picLocks noChangeAspect="1"/>
          </p:cNvPicPr>
          <p:nvPr/>
        </p:nvPicPr>
        <p:blipFill>
          <a:blip r:embed="rId8"/>
          <a:stretch>
            <a:fillRect/>
          </a:stretch>
        </p:blipFill>
        <p:spPr>
          <a:xfrm>
            <a:off x="273264" y="24021079"/>
            <a:ext cx="9945299" cy="3289458"/>
          </a:xfrm>
          <a:prstGeom prst="rect">
            <a:avLst/>
          </a:prstGeom>
        </p:spPr>
      </p:pic>
      <p:sp>
        <p:nvSpPr>
          <p:cNvPr id="4" name="TextBox 3">
            <a:extLst>
              <a:ext uri="{FF2B5EF4-FFF2-40B4-BE49-F238E27FC236}">
                <a16:creationId xmlns:a16="http://schemas.microsoft.com/office/drawing/2014/main" id="{BABF78CF-3A5C-0B1C-9675-C4B057639A7F}"/>
              </a:ext>
            </a:extLst>
          </p:cNvPr>
          <p:cNvSpPr txBox="1"/>
          <p:nvPr/>
        </p:nvSpPr>
        <p:spPr>
          <a:xfrm>
            <a:off x="33595977" y="25462528"/>
            <a:ext cx="9833713" cy="6955750"/>
          </a:xfrm>
          <a:prstGeom prst="rect">
            <a:avLst/>
          </a:prstGeom>
          <a:solidFill>
            <a:srgbClr val="FFFFFF"/>
          </a:solidFill>
        </p:spPr>
        <p:txBody>
          <a:bodyPr wrap="square" rtlCol="0">
            <a:spAutoFit/>
          </a:bodyPr>
          <a:lstStyle/>
          <a:p>
            <a:pPr marL="457200" indent="-457200" rtl="0">
              <a:spcBef>
                <a:spcPts val="0"/>
              </a:spcBef>
              <a:spcAft>
                <a:spcPts val="0"/>
              </a:spcAft>
            </a:pPr>
            <a:r>
              <a:rPr lang="en-US" sz="2200" b="0" i="0" u="none" strike="noStrike" dirty="0">
                <a:solidFill>
                  <a:schemeClr val="accent6">
                    <a:lumMod val="10000"/>
                  </a:schemeClr>
                </a:solidFill>
                <a:effectLst/>
                <a:latin typeface="Times New Roman" panose="02020603050405020304" pitchFamily="18" charset="0"/>
              </a:rPr>
              <a:t>DeLong, C., Nessler, C., Wright, S., &amp; Wambaugh, J. (2015). Semantic feature analysis: Further examination of outcomes. </a:t>
            </a:r>
            <a:r>
              <a:rPr lang="en-US" sz="2200" b="0" i="1" u="none" strike="noStrike" dirty="0">
                <a:solidFill>
                  <a:schemeClr val="accent6">
                    <a:lumMod val="10000"/>
                  </a:schemeClr>
                </a:solidFill>
                <a:effectLst/>
                <a:latin typeface="Times New Roman" panose="02020603050405020304" pitchFamily="18" charset="0"/>
              </a:rPr>
              <a:t>American Journal of Speech-Language Pathology, 24</a:t>
            </a:r>
            <a:r>
              <a:rPr lang="en-US" sz="2200" b="0" i="0" u="none" strike="noStrike" dirty="0">
                <a:solidFill>
                  <a:schemeClr val="accent6">
                    <a:lumMod val="10000"/>
                  </a:schemeClr>
                </a:solidFill>
                <a:effectLst/>
                <a:latin typeface="Times New Roman" panose="02020603050405020304" pitchFamily="18" charset="0"/>
              </a:rPr>
              <a:t>(4), S864-S869. </a:t>
            </a:r>
            <a:r>
              <a:rPr lang="en-US" sz="2200" b="0" i="0" u="sng" strike="noStrike" dirty="0">
                <a:solidFill>
                  <a:schemeClr val="accent6">
                    <a:lumMod val="10000"/>
                  </a:schemeClr>
                </a:solidFill>
                <a:effectLst/>
                <a:latin typeface="Times New Roman" panose="02020603050405020304" pitchFamily="18" charset="0"/>
                <a:hlinkClick r:id="rId9">
                  <a:extLst>
                    <a:ext uri="{A12FA001-AC4F-418D-AE19-62706E023703}">
                      <ahyp:hlinkClr xmlns:ahyp="http://schemas.microsoft.com/office/drawing/2018/hyperlinkcolor" val="tx"/>
                    </a:ext>
                  </a:extLst>
                </a:hlinkClick>
              </a:rPr>
              <a:t>https://pubs.asha.org/doi/10.1044/2015_AJSLP-14-0155</a:t>
            </a:r>
            <a:r>
              <a:rPr lang="en-US" sz="2200" b="0" i="0" u="none" strike="noStrike" dirty="0">
                <a:solidFill>
                  <a:schemeClr val="accent6">
                    <a:lumMod val="10000"/>
                  </a:schemeClr>
                </a:solidFill>
                <a:effectLst/>
                <a:latin typeface="Times New Roman" panose="02020603050405020304" pitchFamily="18" charset="0"/>
              </a:rPr>
              <a:t> </a:t>
            </a:r>
            <a:endParaRPr lang="en-US" sz="2200" b="0" dirty="0">
              <a:solidFill>
                <a:schemeClr val="accent6">
                  <a:lumMod val="10000"/>
                </a:schemeClr>
              </a:solidFill>
              <a:effectLst/>
            </a:endParaRPr>
          </a:p>
          <a:p>
            <a:pPr marL="457200" indent="-457200" rtl="0">
              <a:spcBef>
                <a:spcPts val="0"/>
              </a:spcBef>
              <a:spcAft>
                <a:spcPts val="0"/>
              </a:spcAft>
            </a:pPr>
            <a:r>
              <a:rPr lang="en-US" sz="2200" b="0" i="0" u="none" strike="noStrike" dirty="0">
                <a:solidFill>
                  <a:schemeClr val="accent6">
                    <a:lumMod val="10000"/>
                  </a:schemeClr>
                </a:solidFill>
                <a:effectLst/>
                <a:latin typeface="Times New Roman" panose="02020603050405020304" pitchFamily="18" charset="0"/>
              </a:rPr>
              <a:t>Edmonds, L. A., Mammino, K., &amp; Ojeda, J. (2014). Effect of verb network strengthening treatment (VNeST) in persons with aphasia: Extension and replication of previous findings. </a:t>
            </a:r>
            <a:r>
              <a:rPr lang="en-US" sz="2200" b="0" i="1" u="none" strike="noStrike" dirty="0">
                <a:solidFill>
                  <a:schemeClr val="accent6">
                    <a:lumMod val="10000"/>
                  </a:schemeClr>
                </a:solidFill>
                <a:effectLst/>
                <a:latin typeface="Times New Roman" panose="02020603050405020304" pitchFamily="18" charset="0"/>
              </a:rPr>
              <a:t>American Journal of Speech-Language Pathology, 23</a:t>
            </a:r>
            <a:r>
              <a:rPr lang="en-US" sz="2200" b="0" i="0" u="none" strike="noStrike" dirty="0">
                <a:solidFill>
                  <a:schemeClr val="accent6">
                    <a:lumMod val="10000"/>
                  </a:schemeClr>
                </a:solidFill>
                <a:effectLst/>
                <a:latin typeface="Times New Roman" panose="02020603050405020304" pitchFamily="18" charset="0"/>
              </a:rPr>
              <a:t>(2), S312-S329.</a:t>
            </a:r>
            <a:r>
              <a:rPr lang="en-US" sz="2200" b="0" i="0" u="none" strike="noStrike" dirty="0">
                <a:solidFill>
                  <a:srgbClr val="FFD966"/>
                </a:solidFill>
                <a:effectLst/>
                <a:latin typeface="Times New Roman" panose="02020603050405020304" pitchFamily="18" charset="0"/>
                <a:hlinkClick r:id="rId10">
                  <a:extLst>
                    <a:ext uri="{A12FA001-AC4F-418D-AE19-62706E023703}">
                      <ahyp:hlinkClr xmlns:ahyp="http://schemas.microsoft.com/office/drawing/2018/hyperlinkcolor" val="tx"/>
                    </a:ext>
                  </a:extLst>
                </a:hlinkClick>
              </a:rPr>
              <a:t> </a:t>
            </a:r>
            <a:r>
              <a:rPr lang="en-US" sz="2200" b="0" i="0" u="sng" strike="noStrike" dirty="0">
                <a:solidFill>
                  <a:schemeClr val="accent6">
                    <a:lumMod val="10000"/>
                  </a:schemeClr>
                </a:solidFill>
                <a:effectLst/>
                <a:latin typeface="Times New Roman" panose="02020603050405020304" pitchFamily="18" charset="0"/>
                <a:hlinkClick r:id="rId10">
                  <a:extLst>
                    <a:ext uri="{A12FA001-AC4F-418D-AE19-62706E023703}">
                      <ahyp:hlinkClr xmlns:ahyp="http://schemas.microsoft.com/office/drawing/2018/hyperlinkcolor" val="tx"/>
                    </a:ext>
                  </a:extLst>
                </a:hlinkClick>
              </a:rPr>
              <a:t>https://doi.org/10.1044/2014_AJSLP-13-0098</a:t>
            </a:r>
            <a:r>
              <a:rPr lang="en-US" sz="2200" b="0" i="0" u="none" strike="noStrike" dirty="0">
                <a:solidFill>
                  <a:schemeClr val="accent6">
                    <a:lumMod val="10000"/>
                  </a:schemeClr>
                </a:solidFill>
                <a:effectLst/>
                <a:latin typeface="Times New Roman" panose="02020603050405020304" pitchFamily="18" charset="0"/>
              </a:rPr>
              <a:t> </a:t>
            </a:r>
            <a:endParaRPr lang="en-US" sz="2200" b="0" dirty="0">
              <a:solidFill>
                <a:schemeClr val="accent6">
                  <a:lumMod val="10000"/>
                </a:schemeClr>
              </a:solidFill>
              <a:effectLst/>
            </a:endParaRPr>
          </a:p>
          <a:p>
            <a:pPr marL="457200" indent="-457200" rtl="0">
              <a:spcBef>
                <a:spcPts val="0"/>
              </a:spcBef>
              <a:spcAft>
                <a:spcPts val="0"/>
              </a:spcAft>
            </a:pPr>
            <a:r>
              <a:rPr lang="en-US" sz="2200" b="0" i="0" u="none" strike="noStrike" dirty="0">
                <a:solidFill>
                  <a:schemeClr val="accent6">
                    <a:lumMod val="10000"/>
                  </a:schemeClr>
                </a:solidFill>
                <a:effectLst/>
                <a:latin typeface="Times New Roman" panose="02020603050405020304" pitchFamily="18" charset="0"/>
              </a:rPr>
              <a:t>Edmonds, L. A., Obermeyer, J., &amp; Kernan, B. (2015). Investigation of pretreatment sentence production impairments in individuals with aphasia: Towards understanding the linguistic variables that impact generalisation in verb network strengthening treatment. </a:t>
            </a:r>
            <a:r>
              <a:rPr lang="en-US" sz="2200" b="0" i="1" u="none" strike="noStrike" dirty="0">
                <a:solidFill>
                  <a:schemeClr val="accent6">
                    <a:lumMod val="10000"/>
                  </a:schemeClr>
                </a:solidFill>
                <a:effectLst/>
                <a:latin typeface="Times New Roman" panose="02020603050405020304" pitchFamily="18" charset="0"/>
              </a:rPr>
              <a:t>Aphasiology</a:t>
            </a:r>
            <a:r>
              <a:rPr lang="en-US" sz="2200" b="0" i="0" u="none" strike="noStrike" dirty="0">
                <a:solidFill>
                  <a:schemeClr val="accent6">
                    <a:lumMod val="10000"/>
                  </a:schemeClr>
                </a:solidFill>
                <a:effectLst/>
                <a:latin typeface="Times New Roman" panose="02020603050405020304" pitchFamily="18" charset="0"/>
              </a:rPr>
              <a:t>, </a:t>
            </a:r>
            <a:r>
              <a:rPr lang="en-US" sz="2200" b="0" i="1" u="none" strike="noStrike" dirty="0">
                <a:solidFill>
                  <a:schemeClr val="accent6">
                    <a:lumMod val="10000"/>
                  </a:schemeClr>
                </a:solidFill>
                <a:effectLst/>
                <a:latin typeface="Times New Roman" panose="02020603050405020304" pitchFamily="18" charset="0"/>
              </a:rPr>
              <a:t>29</a:t>
            </a:r>
            <a:r>
              <a:rPr lang="en-US" sz="2200" b="0" i="0" u="none" strike="noStrike" dirty="0">
                <a:solidFill>
                  <a:schemeClr val="accent6">
                    <a:lumMod val="10000"/>
                  </a:schemeClr>
                </a:solidFill>
                <a:effectLst/>
                <a:latin typeface="Times New Roman" panose="02020603050405020304" pitchFamily="18" charset="0"/>
              </a:rPr>
              <a:t>(11), 1312–1344.</a:t>
            </a:r>
            <a:r>
              <a:rPr lang="en-US" sz="2200" b="0" i="0" u="none" strike="noStrike" dirty="0">
                <a:solidFill>
                  <a:srgbClr val="FFD966"/>
                </a:solidFill>
                <a:effectLst/>
                <a:latin typeface="Times New Roman" panose="02020603050405020304" pitchFamily="18" charset="0"/>
                <a:hlinkClick r:id="rId11">
                  <a:extLst>
                    <a:ext uri="{A12FA001-AC4F-418D-AE19-62706E023703}">
                      <ahyp:hlinkClr xmlns:ahyp="http://schemas.microsoft.com/office/drawing/2018/hyperlinkcolor" val="tx"/>
                    </a:ext>
                  </a:extLst>
                </a:hlinkClick>
              </a:rPr>
              <a:t> </a:t>
            </a:r>
            <a:r>
              <a:rPr lang="en-US" sz="2200" b="0" i="0" u="sng" strike="noStrike" dirty="0">
                <a:solidFill>
                  <a:schemeClr val="accent6">
                    <a:lumMod val="10000"/>
                  </a:schemeClr>
                </a:solidFill>
                <a:effectLst/>
                <a:latin typeface="Times New Roman" panose="02020603050405020304" pitchFamily="18" charset="0"/>
                <a:hlinkClick r:id="rId11">
                  <a:extLst>
                    <a:ext uri="{A12FA001-AC4F-418D-AE19-62706E023703}">
                      <ahyp:hlinkClr xmlns:ahyp="http://schemas.microsoft.com/office/drawing/2018/hyperlinkcolor" val="tx"/>
                    </a:ext>
                  </a:extLst>
                </a:hlinkClick>
              </a:rPr>
              <a:t>https://doi.org/10.1080/02687038.2014.975180</a:t>
            </a:r>
            <a:r>
              <a:rPr lang="en-US" sz="2200" b="0" i="0" u="none" strike="noStrike" dirty="0">
                <a:solidFill>
                  <a:schemeClr val="accent6">
                    <a:lumMod val="10000"/>
                  </a:schemeClr>
                </a:solidFill>
                <a:effectLst/>
                <a:latin typeface="Times New Roman" panose="02020603050405020304" pitchFamily="18" charset="0"/>
              </a:rPr>
              <a:t> </a:t>
            </a:r>
            <a:endParaRPr lang="en-US" sz="2200" b="0" dirty="0">
              <a:solidFill>
                <a:schemeClr val="accent6">
                  <a:lumMod val="10000"/>
                </a:schemeClr>
              </a:solidFill>
              <a:effectLst/>
            </a:endParaRPr>
          </a:p>
          <a:p>
            <a:pPr marL="457200" indent="-457200" rtl="0">
              <a:spcBef>
                <a:spcPts val="0"/>
              </a:spcBef>
              <a:spcAft>
                <a:spcPts val="0"/>
              </a:spcAft>
            </a:pPr>
            <a:r>
              <a:rPr lang="en-US" sz="2200" b="0" i="0" u="none" strike="noStrike" dirty="0">
                <a:solidFill>
                  <a:schemeClr val="accent6">
                    <a:lumMod val="10000"/>
                  </a:schemeClr>
                </a:solidFill>
                <a:effectLst/>
                <a:latin typeface="Times New Roman" panose="02020603050405020304" pitchFamily="18" charset="0"/>
              </a:rPr>
              <a:t>Lai, W. V., Silkes, J. P., Minkina, I., &amp; Kendall, D. L. (2019). Generalisation and maintenance across word classes: Comparing the efficacy of two anomia treatments in improving verb naming. </a:t>
            </a:r>
            <a:r>
              <a:rPr lang="en-US" sz="2200" b="0" i="1" u="none" strike="noStrike" dirty="0">
                <a:solidFill>
                  <a:schemeClr val="accent6">
                    <a:lumMod val="10000"/>
                  </a:schemeClr>
                </a:solidFill>
                <a:effectLst/>
                <a:latin typeface="Times New Roman" panose="02020603050405020304" pitchFamily="18" charset="0"/>
              </a:rPr>
              <a:t>Aphasiology, 33</a:t>
            </a:r>
            <a:r>
              <a:rPr lang="en-US" sz="2200" b="0" i="0" u="none" strike="noStrike" dirty="0">
                <a:solidFill>
                  <a:schemeClr val="accent6">
                    <a:lumMod val="10000"/>
                  </a:schemeClr>
                </a:solidFill>
                <a:effectLst/>
                <a:latin typeface="Times New Roman" panose="02020603050405020304" pitchFamily="18" charset="0"/>
              </a:rPr>
              <a:t>(7), 803–820.</a:t>
            </a:r>
            <a:r>
              <a:rPr lang="en-US" sz="2200" b="0" i="0" u="none" strike="noStrike" dirty="0">
                <a:solidFill>
                  <a:srgbClr val="FFD966"/>
                </a:solidFill>
                <a:effectLst/>
                <a:latin typeface="Times New Roman" panose="02020603050405020304" pitchFamily="18" charset="0"/>
              </a:rPr>
              <a:t> </a:t>
            </a:r>
            <a:r>
              <a:rPr lang="en-US" sz="2200" b="0" i="0" u="sng" strike="noStrike" dirty="0">
                <a:solidFill>
                  <a:schemeClr val="accent6">
                    <a:lumMod val="10000"/>
                  </a:schemeClr>
                </a:solidFill>
                <a:effectLst/>
                <a:latin typeface="Times New Roman" panose="02020603050405020304" pitchFamily="18" charset="0"/>
              </a:rPr>
              <a:t>https://doiorg.ezproxy.monmouth.edu/10.1080/02687038.2019.1587376</a:t>
            </a:r>
            <a:r>
              <a:rPr lang="en-US" sz="2200" b="0" i="0" u="none" strike="noStrike" dirty="0">
                <a:solidFill>
                  <a:schemeClr val="accent6">
                    <a:lumMod val="10000"/>
                  </a:schemeClr>
                </a:solidFill>
                <a:effectLst/>
                <a:latin typeface="Times New Roman" panose="02020603050405020304" pitchFamily="18" charset="0"/>
              </a:rPr>
              <a:t> </a:t>
            </a:r>
            <a:endParaRPr lang="en-US" sz="2200" b="0" dirty="0">
              <a:solidFill>
                <a:schemeClr val="accent6">
                  <a:lumMod val="10000"/>
                </a:schemeClr>
              </a:solidFill>
              <a:effectLst/>
            </a:endParaRPr>
          </a:p>
          <a:p>
            <a:br>
              <a:rPr lang="en-US" sz="4400" b="0" dirty="0">
                <a:effectLst/>
              </a:rPr>
            </a:br>
            <a:br>
              <a:rPr lang="en-US" b="0" dirty="0">
                <a:effectLst/>
              </a:rPr>
            </a:br>
            <a:endParaRPr lang="en-US" dirty="0"/>
          </a:p>
        </p:txBody>
      </p:sp>
      <p:pic>
        <p:nvPicPr>
          <p:cNvPr id="1026" name="Picture 2" descr="What is Aphasia? | Words of Wisdom Speech Therapy">
            <a:extLst>
              <a:ext uri="{FF2B5EF4-FFF2-40B4-BE49-F238E27FC236}">
                <a16:creationId xmlns:a16="http://schemas.microsoft.com/office/drawing/2014/main" id="{C28EEF5F-4983-0330-1558-7D610A1E52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46955" y="19345922"/>
            <a:ext cx="4909073" cy="3677066"/>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6, 2023 at 8:36:42 PM">
            <a:hlinkClick r:id="" action="ppaction://media"/>
            <a:extLst>
              <a:ext uri="{FF2B5EF4-FFF2-40B4-BE49-F238E27FC236}">
                <a16:creationId xmlns:a16="http://schemas.microsoft.com/office/drawing/2014/main" id="{00ACFCDF-21AC-108D-BE7C-1A76A0A8C5F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1539200" y="16052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1582</Words>
  <Application>Microsoft Macintosh PowerPoint</Application>
  <PresentationFormat>Custom</PresentationFormat>
  <Paragraphs>36</Paragraphs>
  <Slides>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 Black</vt:lpstr>
      <vt:lpstr>Arial</vt:lpstr>
      <vt:lpstr>Average</vt:lpstr>
      <vt:lpstr>Arial Narrow</vt:lpstr>
      <vt:lpstr>Century Gothic</vt:lpstr>
      <vt:lpstr>Times New Roman</vt:lpstr>
      <vt:lpstr>Oswald</vt:lpstr>
      <vt:lpstr>Candara</vt:lpstr>
      <vt:lpstr>Times</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Kathleen</dc:creator>
  <cp:lastModifiedBy>Riley D. Fields</cp:lastModifiedBy>
  <cp:revision>9</cp:revision>
  <dcterms:modified xsi:type="dcterms:W3CDTF">2023-04-07T18:40:57Z</dcterms:modified>
</cp:coreProperties>
</file>