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0233600" cy="3291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26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F0EB"/>
    <a:srgbClr val="8B6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5735" autoAdjust="0"/>
  </p:normalViewPr>
  <p:slideViewPr>
    <p:cSldViewPr>
      <p:cViewPr>
        <p:scale>
          <a:sx n="25" d="100"/>
          <a:sy n="25" d="100"/>
        </p:scale>
        <p:origin x="1168" y="432"/>
      </p:cViewPr>
      <p:guideLst>
        <p:guide orient="horz" pos="10368"/>
        <p:guide pos="1267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2C7C999-D4E2-0C7F-F7EC-C83B7422287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38" y="4343400"/>
            <a:ext cx="5038725" cy="411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623" tIns="44517" rIns="90623" bIns="445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00AE7CA-E329-4325-2720-54936676942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33500" y="684213"/>
            <a:ext cx="4191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927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741912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198897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655881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94BD353-5CB9-66DF-1C94-B479E89E98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89861CD-6D2A-087A-4EE8-2FD48940BA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I am Cara Godschall and my action plan was about prefixes and suffixes. The town that I did my service learning was in Long Branch, in Monmouth county. </a:t>
            </a:r>
          </a:p>
          <a:p>
            <a:endParaRPr lang="en-US" altLang="en-US" dirty="0"/>
          </a:p>
          <a:p>
            <a:r>
              <a:rPr lang="en-US" altLang="en-US" dirty="0"/>
              <a:t>The school that I worked in was Amerigo A Anastasia Elementary school which ranges from kindergarten to 5th grade.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10226042"/>
            <a:ext cx="3419856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18653760"/>
            <a:ext cx="281635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9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7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37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26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16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4B4C1-316B-5675-2C63-DB3FEEE87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D7288-7BFB-D140-9377-4E61E34D9720}" type="datetimeFigureOut">
              <a:rPr lang="en-US"/>
              <a:pPr>
                <a:defRPr/>
              </a:pPr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07240-742B-98A1-A9B0-DBE2C55DC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2ADB6-23BE-8A4B-DEE5-4C69D6964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6CA71-FD94-B54E-989A-DA03702ECB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21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FB7BE-6DDC-84EF-3FC3-9D8839B51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11860-21D5-D449-B730-9FD1AF1772FE}" type="datetimeFigureOut">
              <a:rPr lang="en-US"/>
              <a:pPr>
                <a:defRPr/>
              </a:pPr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3BBA3-A0BE-741C-2659-3A8F8E122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0F727-8808-12D3-4B43-DEBC0D5B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36816-EF41-5C46-AD2D-121E8967EA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2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169360" y="1318270"/>
            <a:ext cx="905256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0" y="1318270"/>
            <a:ext cx="2648712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AD0FB-7C3C-F215-614C-55B108B8C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9057B-F3FF-4948-9B7F-7AA14C7A5D79}" type="datetimeFigureOut">
              <a:rPr lang="en-US"/>
              <a:pPr>
                <a:defRPr/>
              </a:pPr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38EAF-8451-4BC8-592D-BB7F79EEE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DE4CB-F97D-8F8B-0AE2-FFC5AECE2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16214-C313-514B-BC6D-DFC8C30F1F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430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638" y="944570"/>
            <a:ext cx="34197926" cy="32464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2" y="5486400"/>
            <a:ext cx="18897600" cy="2651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20269200" y="5486400"/>
            <a:ext cx="18897600" cy="26517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6507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57C02-BCF3-293A-D1F6-497B026A6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32BAE-D38C-D246-AF3C-39ECC3D6A6D4}" type="datetimeFigureOut">
              <a:rPr lang="en-US"/>
              <a:pPr>
                <a:defRPr/>
              </a:pPr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A631C-89B5-DBD9-0F78-415AC18F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2B866-2294-5E8B-680F-408BA441A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C0100-1EC4-4D42-A149-5E9FCAB116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518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7" y="21153122"/>
            <a:ext cx="34198560" cy="6537960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7" y="13952229"/>
            <a:ext cx="34198560" cy="7200898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955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9105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866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821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776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3732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2687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164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23A74-ED40-0C71-E6DE-DB168FAAD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F4C79-1456-1140-983B-E8CF928E3C62}" type="datetimeFigureOut">
              <a:rPr lang="en-US"/>
              <a:pPr>
                <a:defRPr/>
              </a:pPr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40676-2EC9-2205-29D4-2E8DC26A6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0151D-B38C-2642-9CCF-72B5E96A4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835FA-4EC8-504D-884E-71B3F6E569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0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7680967"/>
            <a:ext cx="17769840" cy="2172462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52080" y="7680967"/>
            <a:ext cx="17769840" cy="2172462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3EED7A-780B-DE60-8B24-B877902C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9C0A5-7C25-EB4B-A9F5-9300D4F6F5C7}" type="datetimeFigureOut">
              <a:rPr lang="en-US"/>
              <a:pPr>
                <a:defRPr/>
              </a:pPr>
              <a:t>3/28/23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01FFE44-88B5-B546-1076-A3B81894A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AE200C-C0D9-69F7-6E48-3B8959909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9C632-4F18-D94A-B81B-9F2EB855E4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10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7368542"/>
            <a:ext cx="17776827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9555" indent="0">
              <a:buNone/>
              <a:defRPr sz="9100" b="1"/>
            </a:lvl2pPr>
            <a:lvl3pPr marL="4179105" indent="0">
              <a:buNone/>
              <a:defRPr sz="8200" b="1"/>
            </a:lvl3pPr>
            <a:lvl4pPr marL="6268660" indent="0">
              <a:buNone/>
              <a:defRPr sz="7300" b="1"/>
            </a:lvl4pPr>
            <a:lvl5pPr marL="8358211" indent="0">
              <a:buNone/>
              <a:defRPr sz="7300" b="1"/>
            </a:lvl5pPr>
            <a:lvl6pPr marL="10447766" indent="0">
              <a:buNone/>
              <a:defRPr sz="7300" b="1"/>
            </a:lvl6pPr>
            <a:lvl7pPr marL="12537320" indent="0">
              <a:buNone/>
              <a:defRPr sz="7300" b="1"/>
            </a:lvl7pPr>
            <a:lvl8pPr marL="14626875" indent="0">
              <a:buNone/>
              <a:defRPr sz="7300" b="1"/>
            </a:lvl8pPr>
            <a:lvl9pPr marL="16716426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680" y="10439400"/>
            <a:ext cx="17776827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112" y="7368542"/>
            <a:ext cx="17783810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9555" indent="0">
              <a:buNone/>
              <a:defRPr sz="9100" b="1"/>
            </a:lvl2pPr>
            <a:lvl3pPr marL="4179105" indent="0">
              <a:buNone/>
              <a:defRPr sz="8200" b="1"/>
            </a:lvl3pPr>
            <a:lvl4pPr marL="6268660" indent="0">
              <a:buNone/>
              <a:defRPr sz="7300" b="1"/>
            </a:lvl4pPr>
            <a:lvl5pPr marL="8358211" indent="0">
              <a:buNone/>
              <a:defRPr sz="7300" b="1"/>
            </a:lvl5pPr>
            <a:lvl6pPr marL="10447766" indent="0">
              <a:buNone/>
              <a:defRPr sz="7300" b="1"/>
            </a:lvl6pPr>
            <a:lvl7pPr marL="12537320" indent="0">
              <a:buNone/>
              <a:defRPr sz="7300" b="1"/>
            </a:lvl7pPr>
            <a:lvl8pPr marL="14626875" indent="0">
              <a:buNone/>
              <a:defRPr sz="7300" b="1"/>
            </a:lvl8pPr>
            <a:lvl9pPr marL="16716426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112" y="10439400"/>
            <a:ext cx="17783810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67BBA0-F073-0B23-CEE2-7CB36F043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5D75C-1729-2D44-9C89-CA6F08E9A38F}" type="datetimeFigureOut">
              <a:rPr lang="en-US"/>
              <a:pPr>
                <a:defRPr/>
              </a:pPr>
              <a:t>3/28/23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64CE1D3-AEBF-CA4A-E213-23A804161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C43FDBF-3675-0E17-21F0-12B378BB8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24B7D-F23A-0043-94D1-D355CF11CC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22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9DCB202-F7C1-BC75-502A-19BAFF200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139D4-824E-BE44-B7DF-B21E90C103F3}" type="datetimeFigureOut">
              <a:rPr lang="en-US"/>
              <a:pPr>
                <a:defRPr/>
              </a:pPr>
              <a:t>3/28/23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01158C5-3776-AB69-A8D7-0527EC7CB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776D830-C46B-1216-5364-E76EBC08B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D4509-91F5-1E4E-BB49-07CA1B71E4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319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0E99598-114A-D965-5589-C7A341411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43918-DE4A-444F-BD85-4912D2E19DA8}" type="datetimeFigureOut">
              <a:rPr lang="en-US"/>
              <a:pPr>
                <a:defRPr/>
              </a:pPr>
              <a:t>3/28/23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DF7CE7A-7F8D-14A1-88C4-2C3341088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BBFA146-1449-B23E-CB86-5B0544FE3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FD031-DB45-1748-A182-D6546E547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49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7" y="1310640"/>
            <a:ext cx="13236577" cy="557784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220" y="1310647"/>
            <a:ext cx="22491700" cy="28094942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687" y="6888487"/>
            <a:ext cx="13236577" cy="22517102"/>
          </a:xfrm>
        </p:spPr>
        <p:txBody>
          <a:bodyPr/>
          <a:lstStyle>
            <a:lvl1pPr marL="0" indent="0">
              <a:buNone/>
              <a:defRPr sz="6400"/>
            </a:lvl1pPr>
            <a:lvl2pPr marL="2089555" indent="0">
              <a:buNone/>
              <a:defRPr sz="5500"/>
            </a:lvl2pPr>
            <a:lvl3pPr marL="4179105" indent="0">
              <a:buNone/>
              <a:defRPr sz="4600"/>
            </a:lvl3pPr>
            <a:lvl4pPr marL="6268660" indent="0">
              <a:buNone/>
              <a:defRPr sz="4100"/>
            </a:lvl4pPr>
            <a:lvl5pPr marL="8358211" indent="0">
              <a:buNone/>
              <a:defRPr sz="4100"/>
            </a:lvl5pPr>
            <a:lvl6pPr marL="10447766" indent="0">
              <a:buNone/>
              <a:defRPr sz="4100"/>
            </a:lvl6pPr>
            <a:lvl7pPr marL="12537320" indent="0">
              <a:buNone/>
              <a:defRPr sz="4100"/>
            </a:lvl7pPr>
            <a:lvl8pPr marL="14626875" indent="0">
              <a:buNone/>
              <a:defRPr sz="4100"/>
            </a:lvl8pPr>
            <a:lvl9pPr marL="16716426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796117-4B37-DC59-B789-B57857C5D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5488D-BC29-954D-AB79-6EE9F407E567}" type="datetimeFigureOut">
              <a:rPr lang="en-US"/>
              <a:pPr>
                <a:defRPr/>
              </a:pPr>
              <a:t>3/28/23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6F45B7E-B1E1-3CAA-DC0E-DFB7255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46285E-5B6E-F903-2C72-087032ED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AAF6C-2957-1347-844B-C7491F9664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907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067" y="23042880"/>
            <a:ext cx="24140160" cy="272034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067" y="2941320"/>
            <a:ext cx="2414016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4600"/>
            </a:lvl1pPr>
            <a:lvl2pPr marL="2089555" indent="0">
              <a:buNone/>
              <a:defRPr sz="12800"/>
            </a:lvl2pPr>
            <a:lvl3pPr marL="4179105" indent="0">
              <a:buNone/>
              <a:defRPr sz="11000"/>
            </a:lvl3pPr>
            <a:lvl4pPr marL="6268660" indent="0">
              <a:buNone/>
              <a:defRPr sz="9100"/>
            </a:lvl4pPr>
            <a:lvl5pPr marL="8358211" indent="0">
              <a:buNone/>
              <a:defRPr sz="9100"/>
            </a:lvl5pPr>
            <a:lvl6pPr marL="10447766" indent="0">
              <a:buNone/>
              <a:defRPr sz="9100"/>
            </a:lvl6pPr>
            <a:lvl7pPr marL="12537320" indent="0">
              <a:buNone/>
              <a:defRPr sz="9100"/>
            </a:lvl7pPr>
            <a:lvl8pPr marL="14626875" indent="0">
              <a:buNone/>
              <a:defRPr sz="9100"/>
            </a:lvl8pPr>
            <a:lvl9pPr marL="16716426" indent="0">
              <a:buNone/>
              <a:defRPr sz="9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067" y="25763222"/>
            <a:ext cx="24140160" cy="3863338"/>
          </a:xfrm>
        </p:spPr>
        <p:txBody>
          <a:bodyPr/>
          <a:lstStyle>
            <a:lvl1pPr marL="0" indent="0">
              <a:buNone/>
              <a:defRPr sz="6400"/>
            </a:lvl1pPr>
            <a:lvl2pPr marL="2089555" indent="0">
              <a:buNone/>
              <a:defRPr sz="5500"/>
            </a:lvl2pPr>
            <a:lvl3pPr marL="4179105" indent="0">
              <a:buNone/>
              <a:defRPr sz="4600"/>
            </a:lvl3pPr>
            <a:lvl4pPr marL="6268660" indent="0">
              <a:buNone/>
              <a:defRPr sz="4100"/>
            </a:lvl4pPr>
            <a:lvl5pPr marL="8358211" indent="0">
              <a:buNone/>
              <a:defRPr sz="4100"/>
            </a:lvl5pPr>
            <a:lvl6pPr marL="10447766" indent="0">
              <a:buNone/>
              <a:defRPr sz="4100"/>
            </a:lvl6pPr>
            <a:lvl7pPr marL="12537320" indent="0">
              <a:buNone/>
              <a:defRPr sz="4100"/>
            </a:lvl7pPr>
            <a:lvl8pPr marL="14626875" indent="0">
              <a:buNone/>
              <a:defRPr sz="4100"/>
            </a:lvl8pPr>
            <a:lvl9pPr marL="16716426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32ABD3-C36E-A24A-305C-34DF7A0E2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C9BC3-B51C-D34A-A694-DE2C44232EFA}" type="datetimeFigureOut">
              <a:rPr lang="en-US"/>
              <a:pPr>
                <a:defRPr/>
              </a:pPr>
              <a:t>3/28/23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FA3711-6FB6-4298-C1A2-7314EA10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CE04D7-4EF4-109C-D7C0-6AE15EA8C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3839F-7EF4-744A-BD08-5E138E0BE2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27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8DF62A1-D87B-BCC8-5100-97B9338903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011363" y="1317625"/>
            <a:ext cx="362108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913" tIns="208954" rIns="417913" bIns="2089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139A332-B4CD-27D0-359A-AFB862651D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011363" y="7680325"/>
            <a:ext cx="36210875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913" tIns="208954" rIns="417913" bIns="2089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2869A-6E25-09F2-C993-6DD1192AE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1363" y="30510163"/>
            <a:ext cx="9388475" cy="1752600"/>
          </a:xfrm>
          <a:prstGeom prst="rect">
            <a:avLst/>
          </a:prstGeom>
        </p:spPr>
        <p:txBody>
          <a:bodyPr vert="horz" lIns="417913" tIns="208954" rIns="417913" bIns="208954" rtlCol="0" anchor="ctr"/>
          <a:lstStyle>
            <a:lvl1pPr algn="l" eaLnBrk="1" hangingPunct="1">
              <a:defRPr sz="5500">
                <a:solidFill>
                  <a:schemeClr val="tx1">
                    <a:tint val="75000"/>
                  </a:scheme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fld id="{7DE5E8A1-AEF8-0547-A3BA-7F5B61D125A6}" type="datetimeFigureOut">
              <a:rPr lang="en-US"/>
              <a:pPr>
                <a:defRPr/>
              </a:pPr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7B2E6-515F-313C-9D9B-29199A7A4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46163" y="30510163"/>
            <a:ext cx="12741275" cy="1752600"/>
          </a:xfrm>
          <a:prstGeom prst="rect">
            <a:avLst/>
          </a:prstGeom>
        </p:spPr>
        <p:txBody>
          <a:bodyPr vert="horz" lIns="417913" tIns="208954" rIns="417913" bIns="208954" rtlCol="0" anchor="ctr"/>
          <a:lstStyle>
            <a:lvl1pPr algn="ctr" eaLnBrk="1" hangingPunct="1">
              <a:defRPr sz="5500">
                <a:solidFill>
                  <a:schemeClr val="tx1">
                    <a:tint val="75000"/>
                  </a:scheme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196E9-7078-DE66-CDE2-F57F547C7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833763" y="30510163"/>
            <a:ext cx="9388475" cy="1752600"/>
          </a:xfrm>
          <a:prstGeom prst="rect">
            <a:avLst/>
          </a:prstGeom>
        </p:spPr>
        <p:txBody>
          <a:bodyPr vert="horz" wrap="square" lIns="417913" tIns="208954" rIns="417913" bIns="20895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500">
                <a:solidFill>
                  <a:srgbClr val="898989"/>
                </a:solidFill>
              </a:defRPr>
            </a:lvl1pPr>
          </a:lstStyle>
          <a:p>
            <a:fld id="{D95AB101-DA12-E143-8515-5F08044D0AF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ctr" defTabSz="4178300" rtl="0" eaLnBrk="0" fontAlgn="base" hangingPunct="0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2pPr>
      <a:lvl3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3pPr>
      <a:lvl4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4pPr>
      <a:lvl5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5pPr>
      <a:lvl6pPr marL="4572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6pPr>
      <a:lvl7pPr marL="9144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7pPr>
      <a:lvl8pPr marL="13716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8pPr>
      <a:lvl9pPr marL="18288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9pPr>
    </p:titleStyle>
    <p:bodyStyle>
      <a:lvl1pPr marL="1566863" indent="-1566863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4075" indent="-130492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2875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12025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402763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92541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82096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71651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61206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955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910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866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8211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7766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32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2687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16426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sv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6D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190C220-E6FC-068E-4388-A2DD0DE3A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7150" y="5127625"/>
            <a:ext cx="12331700" cy="2498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6" tIns="45700" rIns="91396" bIns="457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300">
              <a:latin typeface="Times New Roman" panose="02020603050405020304" pitchFamily="18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5CF6BBA-F734-C075-D474-E73D872FA5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28035" y="1040440"/>
            <a:ext cx="34197925" cy="4038600"/>
          </a:xfrm>
        </p:spPr>
        <p:txBody>
          <a:bodyPr rtlCol="0">
            <a:normAutofit fontScale="90000"/>
          </a:bodyPr>
          <a:lstStyle/>
          <a:p>
            <a:pPr defTabSz="4179105" eaLnBrk="1" fontAlgn="auto" hangingPunct="1">
              <a:spcAft>
                <a:spcPts val="0"/>
              </a:spcAft>
              <a:defRPr/>
            </a:pPr>
            <a:br>
              <a:rPr lang="en-US" b="1" dirty="0">
                <a:solidFill>
                  <a:srgbClr val="F3F0EB"/>
                </a:solidFill>
                <a:latin typeface="Lucida Fax" panose="02060602050505020204" pitchFamily="18" charset="77"/>
              </a:rPr>
            </a:br>
            <a:br>
              <a:rPr lang="en-US" sz="1200" b="1" dirty="0">
                <a:solidFill>
                  <a:srgbClr val="F3F0EB"/>
                </a:solidFill>
                <a:latin typeface="Lucida Fax" panose="02060602050505020204" pitchFamily="18" charset="77"/>
              </a:rPr>
            </a:br>
            <a:br>
              <a:rPr lang="en-US" sz="1200" b="1" dirty="0">
                <a:solidFill>
                  <a:srgbClr val="F3F0EB"/>
                </a:solidFill>
                <a:latin typeface="Lucida Fax" panose="02060602050505020204" pitchFamily="18" charset="77"/>
              </a:rPr>
            </a:br>
            <a:br>
              <a:rPr lang="en-US" sz="1200" b="1" dirty="0">
                <a:solidFill>
                  <a:srgbClr val="F3F0EB"/>
                </a:solidFill>
                <a:latin typeface="Lucida Fax" panose="02060602050505020204" pitchFamily="18" charset="77"/>
              </a:rPr>
            </a:br>
            <a:br>
              <a:rPr lang="en-US" sz="1200" b="1" dirty="0">
                <a:solidFill>
                  <a:srgbClr val="F3F0EB"/>
                </a:solidFill>
                <a:latin typeface="Lucida Fax" panose="02060602050505020204" pitchFamily="18" charset="77"/>
              </a:rPr>
            </a:br>
            <a:br>
              <a:rPr lang="en-US" sz="1200" b="1" dirty="0">
                <a:solidFill>
                  <a:srgbClr val="F3F0EB"/>
                </a:solidFill>
                <a:latin typeface="Lucida Fax" panose="02060602050505020204" pitchFamily="18" charset="77"/>
              </a:rPr>
            </a:br>
            <a:r>
              <a:rPr lang="en-US" sz="5600" i="1" dirty="0">
                <a:solidFill>
                  <a:srgbClr val="F3F0EB"/>
                </a:solidFill>
                <a:latin typeface="Lucida Fax" panose="02060602050505020204" pitchFamily="18" charset="77"/>
              </a:rPr>
              <a:t>Cara Godschall</a:t>
            </a:r>
            <a:br>
              <a:rPr lang="en-US" sz="4400" i="1" dirty="0">
                <a:solidFill>
                  <a:srgbClr val="F3F0EB"/>
                </a:solidFill>
                <a:latin typeface="Lucida Fax" panose="02060602050505020204" pitchFamily="18" charset="77"/>
              </a:rPr>
            </a:br>
            <a:r>
              <a:rPr lang="en-US" sz="4400" b="1" dirty="0">
                <a:solidFill>
                  <a:srgbClr val="F3F0EB"/>
                </a:solidFill>
                <a:latin typeface="Lucida Fax" panose="02060602050505020204" pitchFamily="18" charset="77"/>
              </a:rPr>
              <a:t>Monmouth University</a:t>
            </a:r>
            <a:br>
              <a:rPr lang="en-US" b="1" dirty="0">
                <a:solidFill>
                  <a:srgbClr val="F3F0EB"/>
                </a:solidFill>
                <a:latin typeface="Lucida Fax" panose="02060602050505020204" pitchFamily="18" charset="77"/>
              </a:rPr>
            </a:br>
            <a:endParaRPr lang="en-US" b="1" dirty="0">
              <a:solidFill>
                <a:srgbClr val="F3F0EB"/>
              </a:solidFill>
              <a:latin typeface="Lucida Fax" panose="02060602050505020204" pitchFamily="18" charset="77"/>
            </a:endParaRP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FF89765-7B14-5168-07CA-EFBFEE5B8CC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5257800"/>
            <a:ext cx="14325600" cy="27660600"/>
          </a:xfrm>
        </p:spPr>
        <p:txBody>
          <a:bodyPr rtlCol="0">
            <a:noAutofit/>
          </a:bodyPr>
          <a:lstStyle/>
          <a:p>
            <a:pPr marL="0" indent="0" algn="ctr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6000" b="1" i="1" dirty="0">
                <a:solidFill>
                  <a:srgbClr val="F3F0EB"/>
                </a:solidFill>
                <a:latin typeface="Engravers MT" panose="02090707080505020304" pitchFamily="18" charset="77"/>
              </a:rPr>
              <a:t>Setting</a:t>
            </a:r>
            <a:endParaRPr lang="en-US" sz="7200" b="1" i="1" dirty="0">
              <a:solidFill>
                <a:srgbClr val="F3F0EB"/>
              </a:solidFill>
              <a:latin typeface="Engravers MT" panose="02090707080505020304" pitchFamily="18" charset="77"/>
            </a:endParaRP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i="1" dirty="0">
                <a:solidFill>
                  <a:srgbClr val="F3F0EB"/>
                </a:solidFill>
              </a:rPr>
              <a:t>Overview of Community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rgbClr val="F3F0EB"/>
                </a:solidFill>
              </a:rPr>
              <a:t>Long Branch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rgbClr val="F3F0EB"/>
                </a:solidFill>
              </a:rPr>
              <a:t>Monmouth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rgbClr val="F3F0EB"/>
                </a:solidFill>
              </a:rPr>
              <a:t>Population: 32, 383 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rgbClr val="F3F0EB"/>
                </a:solidFill>
              </a:rPr>
              <a:t>Poverty rate: 18.2%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rgbClr val="F3F0EB"/>
                </a:solidFill>
              </a:rPr>
              <a:t>Citizenship: 81.5%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rgbClr val="F3F0EB"/>
                </a:solidFill>
              </a:rPr>
              <a:t>White: 68.1% Black or African American: 13.66% Other: 11.19%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5400" dirty="0">
              <a:solidFill>
                <a:srgbClr val="F3F0EB"/>
              </a:solidFill>
            </a:endParaRP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i="1" dirty="0">
                <a:solidFill>
                  <a:srgbClr val="F3F0EB"/>
                </a:solidFill>
              </a:rPr>
              <a:t>Overview of School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rgbClr val="F3F0EB"/>
                </a:solidFill>
              </a:rPr>
              <a:t>Amerigo A Anastasia Elementary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rgbClr val="F3F0EB"/>
                </a:solidFill>
              </a:rPr>
              <a:t>Grade ranges: K-5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rgbClr val="F3F0EB"/>
                </a:solidFill>
              </a:rPr>
              <a:t>Number of students: 578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rgbClr val="F3F0EB"/>
                </a:solidFill>
              </a:rPr>
              <a:t>10:1 Student to Teacher Ratio 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rgbClr val="F3F0EB"/>
                </a:solidFill>
              </a:rPr>
              <a:t>297 male/289 female students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rgbClr val="F3F0EB"/>
                </a:solidFill>
              </a:rPr>
              <a:t>55% Hispanic, 30% White, 10% Black, and 5% Two or more races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5400" dirty="0">
              <a:solidFill>
                <a:srgbClr val="F3F0EB"/>
              </a:solidFill>
            </a:endParaRP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i="1" dirty="0">
                <a:solidFill>
                  <a:srgbClr val="F3F0EB"/>
                </a:solidFill>
              </a:rPr>
              <a:t>Overview of Classroom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rgbClr val="F3F0EB"/>
                </a:solidFill>
              </a:rPr>
              <a:t>Grade 5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rgbClr val="F3F0EB"/>
                </a:solidFill>
              </a:rPr>
              <a:t>11 Students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rgbClr val="F3F0EB"/>
                </a:solidFill>
              </a:rPr>
              <a:t>Reading Program:  </a:t>
            </a:r>
            <a:r>
              <a:rPr lang="en-US" sz="5400" dirty="0" err="1">
                <a:solidFill>
                  <a:srgbClr val="F3F0EB"/>
                </a:solidFill>
              </a:rPr>
              <a:t>KidBiz</a:t>
            </a:r>
            <a:r>
              <a:rPr lang="en-US" sz="5400" dirty="0">
                <a:solidFill>
                  <a:srgbClr val="F3F0EB"/>
                </a:solidFill>
              </a:rPr>
              <a:t> – on the technology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rgbClr val="F3F0EB"/>
                </a:solidFill>
              </a:rPr>
              <a:t>Layout: Groups of 2 desks next to each other all facing the front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rgbClr val="F3F0EB"/>
                </a:solidFill>
              </a:rPr>
              <a:t>Technology: Everyone has a laptop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5400" dirty="0">
              <a:solidFill>
                <a:srgbClr val="F3F0EB"/>
              </a:solidFill>
            </a:endParaRP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D63926E5-B499-013E-6317-123CA6980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84400" y="6172200"/>
            <a:ext cx="11963400" cy="261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04619" tIns="203107" rIns="404619" bIns="203107"/>
          <a:lstStyle/>
          <a:p>
            <a:pPr marL="456985" lvl="1" indent="0" eaLnBrk="1" hangingPunct="1">
              <a:defRPr/>
            </a:pPr>
            <a:endParaRPr lang="en-US" sz="4600" b="1" i="1" u="sng" dirty="0">
              <a:solidFill>
                <a:schemeClr val="tx2"/>
              </a:solidFill>
              <a:latin typeface="Arial" charset="0"/>
            </a:endParaRPr>
          </a:p>
          <a:p>
            <a:pPr marL="1091687" lvl="1" indent="-583928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3700" dirty="0">
              <a:latin typeface="Arial" charset="0"/>
            </a:endParaRPr>
          </a:p>
          <a:p>
            <a:pPr marL="1091687" lvl="1" indent="-583928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3200" dirty="0">
              <a:latin typeface="Arial" charset="0"/>
            </a:endParaRPr>
          </a:p>
          <a:p>
            <a:pPr marL="1091687" lvl="1" indent="-583928" eaLnBrk="1" hangingPunct="1">
              <a:spcBef>
                <a:spcPct val="20000"/>
              </a:spcBef>
              <a:defRPr/>
            </a:pPr>
            <a:endParaRPr lang="en-US" sz="3200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n-US" sz="3200" dirty="0">
                <a:latin typeface="Arial" charset="0"/>
              </a:rPr>
              <a:t>	</a:t>
            </a: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20000"/>
              </a:spcBef>
              <a:defRPr/>
            </a:pPr>
            <a:endParaRPr lang="en-US" sz="2700" dirty="0">
              <a:latin typeface="Arial" charset="0"/>
            </a:endParaRPr>
          </a:p>
        </p:txBody>
      </p:sp>
      <p:sp>
        <p:nvSpPr>
          <p:cNvPr id="2054" name="Text Box 151">
            <a:extLst>
              <a:ext uri="{FF2B5EF4-FFF2-40B4-BE49-F238E27FC236}">
                <a16:creationId xmlns:a16="http://schemas.microsoft.com/office/drawing/2014/main" id="{467A04A2-77E1-9D04-74BB-72159F600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7600" y="5181600"/>
            <a:ext cx="10439400" cy="248375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396" tIns="45700" rIns="91396" bIns="45700">
            <a:spAutoFit/>
          </a:bodyPr>
          <a:lstStyle/>
          <a:p>
            <a:pPr marL="456985" indent="-456985" algn="ctr" defTabSz="4179105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6000" b="1" i="1" dirty="0">
                <a:solidFill>
                  <a:srgbClr val="F3F0EB"/>
                </a:solidFill>
                <a:latin typeface="Engravers MT" panose="02090707080505020304" pitchFamily="18" charset="77"/>
              </a:rPr>
              <a:t>Description of Students</a:t>
            </a:r>
            <a:endParaRPr lang="en-US" sz="6000" b="1" dirty="0">
              <a:solidFill>
                <a:srgbClr val="F3F0EB"/>
              </a:solidFill>
              <a:latin typeface="Engravers MT" panose="02090707080505020304" pitchFamily="18" charset="77"/>
              <a:cs typeface="Arial" pitchFamily="34" charset="0"/>
            </a:endParaRPr>
          </a:p>
          <a:p>
            <a:pPr indent="-45720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rgbClr val="F3F0EB"/>
                </a:solidFill>
                <a:latin typeface="Calibri"/>
              </a:rPr>
              <a:t>5 girls &amp; 6 boys</a:t>
            </a:r>
          </a:p>
          <a:p>
            <a:pPr indent="-45720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rgbClr val="F3F0EB"/>
                </a:solidFill>
                <a:latin typeface="Calibri"/>
              </a:rPr>
              <a:t>Special Education Classroom – 11 students with learning disabilities</a:t>
            </a:r>
          </a:p>
          <a:p>
            <a:pPr marL="456985" indent="-456985" algn="ctr"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en-US" sz="5400" b="1" i="1" u="sng" dirty="0">
              <a:solidFill>
                <a:srgbClr val="F3F0EB"/>
              </a:solidFill>
              <a:latin typeface="+mn-lt"/>
            </a:endParaRPr>
          </a:p>
          <a:p>
            <a:pPr marL="456985" indent="-456985" algn="ctr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6000" b="1" i="1" dirty="0">
                <a:solidFill>
                  <a:srgbClr val="F3F0EB"/>
                </a:solidFill>
                <a:latin typeface="Engravers MT" panose="02090707080505020304" pitchFamily="18" charset="77"/>
              </a:rPr>
              <a:t> Course &amp; Project</a:t>
            </a:r>
          </a:p>
          <a:p>
            <a:pPr marL="685800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solidFill>
                  <a:srgbClr val="F3F0EB"/>
                </a:solidFill>
                <a:latin typeface="+mn-lt"/>
              </a:rPr>
              <a:t>EDS 330 – Foundations of Special Education</a:t>
            </a:r>
          </a:p>
          <a:p>
            <a:pPr marL="685800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solidFill>
                  <a:srgbClr val="F3F0EB"/>
                </a:solidFill>
                <a:latin typeface="+mn-lt"/>
              </a:rPr>
              <a:t>Puzzle of prefixes and suffixes</a:t>
            </a:r>
          </a:p>
          <a:p>
            <a:pPr marL="685800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solidFill>
                  <a:srgbClr val="F3F0EB"/>
                </a:solidFill>
                <a:latin typeface="+mn-lt"/>
              </a:rPr>
              <a:t>Bingo Game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en-US" sz="5400" dirty="0">
              <a:solidFill>
                <a:srgbClr val="F3F0EB"/>
              </a:solidFill>
              <a:latin typeface="+mn-lt"/>
            </a:endParaRPr>
          </a:p>
          <a:p>
            <a:pPr marL="456985" indent="-456985" algn="ctr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6000" b="1" i="1" dirty="0">
                <a:solidFill>
                  <a:srgbClr val="F3F0EB"/>
                </a:solidFill>
                <a:latin typeface="Engravers MT" panose="02090707080505020304" pitchFamily="18" charset="77"/>
              </a:rPr>
              <a:t>Role</a:t>
            </a:r>
            <a:endParaRPr lang="en-US" sz="7200" dirty="0">
              <a:solidFill>
                <a:srgbClr val="F3F0EB"/>
              </a:solidFill>
              <a:latin typeface="Engravers MT" panose="02090707080505020304" pitchFamily="18" charset="77"/>
            </a:endParaRP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solidFill>
                  <a:srgbClr val="F3F0EB"/>
                </a:solidFill>
                <a:latin typeface="+mn-lt"/>
              </a:rPr>
              <a:t>Reviewed prefixes and suffixes with the students in small groups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solidFill>
                  <a:srgbClr val="F3F0EB"/>
                </a:solidFill>
                <a:latin typeface="+mn-lt"/>
              </a:rPr>
              <a:t>Gave students a definition of a word, they had to find the puzzle pieces of the definition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solidFill>
                  <a:srgbClr val="F3F0EB"/>
                </a:solidFill>
                <a:latin typeface="+mn-lt"/>
              </a:rPr>
              <a:t>Hosted a game of bingo where they had to find the word on the board when I called out a definition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endParaRPr lang="en-US" sz="5400" dirty="0">
              <a:solidFill>
                <a:srgbClr val="F3F0EB"/>
              </a:solidFill>
              <a:latin typeface="+mn-lt"/>
            </a:endParaRPr>
          </a:p>
          <a:p>
            <a:pPr indent="-457200" eaLnBrk="1" hangingPunct="1">
              <a:buFont typeface="Arial" pitchFamily="34" charset="0"/>
              <a:buChar char="•"/>
              <a:defRPr/>
            </a:pPr>
            <a:endParaRPr lang="en-US" sz="5400" dirty="0">
              <a:solidFill>
                <a:srgbClr val="F3F0EB"/>
              </a:solidFill>
              <a:latin typeface="+mn-lt"/>
            </a:endParaRPr>
          </a:p>
          <a:p>
            <a:pPr algn="ctr" eaLnBrk="1" hangingPunct="1">
              <a:defRPr/>
            </a:pPr>
            <a:endParaRPr lang="en-US" sz="5400" b="1" i="1" u="sng" dirty="0">
              <a:solidFill>
                <a:srgbClr val="F3F0EB"/>
              </a:solidFill>
              <a:latin typeface="+mn-lt"/>
            </a:endParaRPr>
          </a:p>
        </p:txBody>
      </p:sp>
      <p:sp>
        <p:nvSpPr>
          <p:cNvPr id="4103" name="Rectangle 73">
            <a:extLst>
              <a:ext uri="{FF2B5EF4-FFF2-40B4-BE49-F238E27FC236}">
                <a16:creationId xmlns:a16="http://schemas.microsoft.com/office/drawing/2014/main" id="{8312ACF6-DBF2-DD91-052D-92AE32E85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8587" y="1041987"/>
            <a:ext cx="34197925" cy="12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6" tIns="45700" rIns="91396" bIns="457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 i="1" dirty="0">
                <a:solidFill>
                  <a:srgbClr val="F3F0EB"/>
                </a:solidFill>
                <a:latin typeface="Engravers MT" panose="02090707080505020304" pitchFamily="18" charset="77"/>
                <a:cs typeface="Lao Sangam MN" pitchFamily="2" charset="0"/>
              </a:rPr>
              <a:t>Prefixes and Suffixes Action Plan</a:t>
            </a:r>
            <a:endParaRPr lang="en-US" altLang="en-US" sz="7200" b="1" dirty="0">
              <a:solidFill>
                <a:srgbClr val="F3F0EB"/>
              </a:solidFill>
              <a:latin typeface="Engravers MT" panose="02090707080505020304" pitchFamily="18" charset="77"/>
              <a:ea typeface="Calibri" panose="020F0502020204030204" pitchFamily="34" charset="0"/>
              <a:cs typeface="Lao Sangam MN" pitchFamily="2" charset="0"/>
            </a:endParaRPr>
          </a:p>
        </p:txBody>
      </p:sp>
      <p:sp>
        <p:nvSpPr>
          <p:cNvPr id="3081" name="Text Box 151">
            <a:extLst>
              <a:ext uri="{FF2B5EF4-FFF2-40B4-BE49-F238E27FC236}">
                <a16:creationId xmlns:a16="http://schemas.microsoft.com/office/drawing/2014/main" id="{15BF6D4C-4FC5-A0B7-D995-239C86DF0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0" y="4953000"/>
            <a:ext cx="13868400" cy="209595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396" tIns="45700" rIns="91396" bIns="45700">
            <a:spAutoFit/>
          </a:bodyPr>
          <a:lstStyle/>
          <a:p>
            <a:pPr marL="0" lvl="2" eaLnBrk="1" hangingPunct="1">
              <a:defRPr/>
            </a:pPr>
            <a:endParaRPr lang="en-US" sz="3600" dirty="0">
              <a:solidFill>
                <a:srgbClr val="F3F0EB"/>
              </a:solidFill>
              <a:latin typeface="+mn-lt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6000" b="1" i="1" dirty="0">
                <a:solidFill>
                  <a:srgbClr val="F3F0EB"/>
                </a:solidFill>
                <a:latin typeface="Engravers MT" panose="02090707080505020304" pitchFamily="18" charset="77"/>
              </a:rPr>
              <a:t>Understandings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solidFill>
                  <a:srgbClr val="F3F0EB"/>
                </a:solidFill>
                <a:latin typeface="+mn-lt"/>
              </a:rPr>
              <a:t>I learned that it takes a lot of patience to work with students with disabilities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solidFill>
                  <a:srgbClr val="F3F0EB"/>
                </a:solidFill>
                <a:latin typeface="+mn-lt"/>
              </a:rPr>
              <a:t>That every student works differently, and it is your job to help everyone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solidFill>
                  <a:srgbClr val="F3F0EB"/>
                </a:solidFill>
                <a:latin typeface="+mn-lt"/>
              </a:rPr>
              <a:t>This connects to my coursework because we learned all about working with students with disabilities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solidFill>
                  <a:srgbClr val="F3F0EB"/>
                </a:solidFill>
                <a:latin typeface="+mn-lt"/>
              </a:rPr>
              <a:t>Working in the field helped me learn more about students with disabilities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endParaRPr lang="en-US" sz="5400" dirty="0">
              <a:solidFill>
                <a:srgbClr val="F3F0EB"/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en-US" sz="6000" b="1" i="1" dirty="0">
                <a:solidFill>
                  <a:srgbClr val="F3F0EB"/>
                </a:solidFill>
                <a:latin typeface="Engravers MT" panose="02090707080505020304" pitchFamily="18" charset="77"/>
              </a:rPr>
              <a:t>Impacts</a:t>
            </a:r>
            <a:endParaRPr lang="en-US" sz="5400" dirty="0">
              <a:solidFill>
                <a:srgbClr val="F3F0EB"/>
              </a:solidFill>
              <a:latin typeface="Engravers MT" panose="02090707080505020304" pitchFamily="18" charset="77"/>
            </a:endParaRP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solidFill>
                  <a:srgbClr val="F3F0EB"/>
                </a:solidFill>
                <a:latin typeface="+mn-lt"/>
              </a:rPr>
              <a:t>Learning prefixes helped with learning their vocabulary words. 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solidFill>
                  <a:srgbClr val="F3F0EB"/>
                </a:solidFill>
                <a:latin typeface="+mn-lt"/>
              </a:rPr>
              <a:t>Vocabulary word was unaware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solidFill>
                  <a:srgbClr val="F3F0EB"/>
                </a:solidFill>
                <a:latin typeface="+mn-lt"/>
              </a:rPr>
              <a:t>The students enjoyed the puzzles</a:t>
            </a:r>
            <a:endParaRPr lang="en-US" sz="5400" b="1" i="1" u="sng" dirty="0">
              <a:solidFill>
                <a:srgbClr val="F3F0EB"/>
              </a:solidFill>
              <a:latin typeface="+mn-lt"/>
              <a:cs typeface="Arial" charset="0"/>
            </a:endParaRPr>
          </a:p>
          <a:p>
            <a:pPr indent="-457200" eaLnBrk="1" hangingPunct="1">
              <a:buFont typeface="Arial" pitchFamily="34" charset="0"/>
              <a:buChar char="•"/>
              <a:defRPr/>
            </a:pPr>
            <a:endParaRPr lang="en-US" sz="5400" b="1" i="1" u="sng" dirty="0">
              <a:solidFill>
                <a:srgbClr val="F3F0EB"/>
              </a:solidFill>
              <a:latin typeface="+mn-lt"/>
              <a:cs typeface="Arial" charset="0"/>
            </a:endParaRPr>
          </a:p>
          <a:p>
            <a:pPr indent="-457200" algn="ctr" eaLnBrk="1" hangingPunct="1">
              <a:lnSpc>
                <a:spcPct val="150000"/>
              </a:lnSpc>
              <a:defRPr/>
            </a:pPr>
            <a:r>
              <a:rPr lang="en-US" sz="6000" b="1" i="1" dirty="0">
                <a:solidFill>
                  <a:srgbClr val="F3F0EB"/>
                </a:solidFill>
                <a:latin typeface="Engravers MT" panose="02090707080505020304" pitchFamily="18" charset="77"/>
                <a:cs typeface="Arial" charset="0"/>
              </a:rPr>
              <a:t>Future Goals</a:t>
            </a:r>
            <a:endParaRPr lang="en-US" sz="6000" b="1" dirty="0">
              <a:solidFill>
                <a:srgbClr val="F3F0EB"/>
              </a:solidFill>
              <a:latin typeface="Engravers MT" panose="02090707080505020304" pitchFamily="18" charset="77"/>
              <a:cs typeface="Arial" charset="0"/>
            </a:endParaRPr>
          </a:p>
          <a:p>
            <a:pPr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solidFill>
                  <a:srgbClr val="F3F0EB"/>
                </a:solidFill>
                <a:latin typeface="+mn-lt"/>
                <a:cs typeface="Arial" charset="0"/>
              </a:rPr>
              <a:t>From my learning I plan to grow creatively</a:t>
            </a:r>
          </a:p>
          <a:p>
            <a:pPr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solidFill>
                  <a:srgbClr val="F3F0EB"/>
                </a:solidFill>
                <a:latin typeface="+mn-lt"/>
                <a:cs typeface="Arial" charset="0"/>
              </a:rPr>
              <a:t>I want students to enjoy learning while understanding what is being taught</a:t>
            </a:r>
          </a:p>
          <a:p>
            <a:pPr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solidFill>
                  <a:srgbClr val="F3F0EB"/>
                </a:solidFill>
                <a:latin typeface="+mn-lt"/>
                <a:cs typeface="Arial" charset="0"/>
              </a:rPr>
              <a:t>I plan to continue to learn about what works best in the classroom</a:t>
            </a:r>
          </a:p>
        </p:txBody>
      </p:sp>
      <p:sp>
        <p:nvSpPr>
          <p:cNvPr id="4105" name="AutoShape 11" descr="https://exchange.monmouth.edu/owa/service.svc/s/GetFileAttachment?id=AAMkADUzNTAzYTE4LTFkZmItNGNiYi05YzIyLTAwNDM3ZWFjNzY1YQBGAAAAAABs37bhHIjOTZx5dTE8j3XhBwAPER1YytVnSrnXabV0lCskAABD9o3ZAAAPER1YytVnSrnXabV0lCskAAArz5nnAAABEgAQAIHb4rEAYfJKpAohnv8TfIk%3D&amp;X-OWA-CANARY=K8IiKFfYV0uyOv4P07BNfrAXb10lP9YI5y-30Ryu2WlnOd0USRjeyB90ndruFggKMUdFnlP0wsA.&amp;isImagePreview=True">
            <a:extLst>
              <a:ext uri="{FF2B5EF4-FFF2-40B4-BE49-F238E27FC236}">
                <a16:creationId xmlns:a16="http://schemas.microsoft.com/office/drawing/2014/main" id="{829DA447-7243-34B1-ED76-CF1184784C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5100" y="-174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106" name="AutoShape 13" descr="https://exchange.monmouth.edu/owa/service.svc/s/GetFileAttachment?id=AAMkADUzNTAzYTE4LTFkZmItNGNiYi05YzIyLTAwNDM3ZWFjNzY1YQBGAAAAAABs37bhHIjOTZx5dTE8j3XhBwAPER1YytVnSrnXabV0lCskAABD9o3ZAAAPER1YytVnSrnXabV0lCskAAArz5nnAAABEgAQAIHb4rEAYfJKpAohnv8TfIk%3D&amp;X-OWA-CANARY=K8IiKFfYV0uyOv4P07BNfrAXb10lP9YI5y-30Ryu2WlnOd0USRjeyB90ndruFggKMUdFnlP0wsA.&amp;isImagePreview=True">
            <a:extLst>
              <a:ext uri="{FF2B5EF4-FFF2-40B4-BE49-F238E27FC236}">
                <a16:creationId xmlns:a16="http://schemas.microsoft.com/office/drawing/2014/main" id="{1799D339-7C8D-EAEE-BEC8-AAAD751D96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7500" y="-222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4107" name="Picture 4">
            <a:extLst>
              <a:ext uri="{FF2B5EF4-FFF2-40B4-BE49-F238E27FC236}">
                <a16:creationId xmlns:a16="http://schemas.microsoft.com/office/drawing/2014/main" id="{F6E3F1C4-0E5D-3C7B-F894-17F428FC37C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7641"/>
            <a:ext cx="9877425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CE524A2-B0C0-8668-DAFE-47B4BFD0701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9921">
            <a:off x="26775543" y="-7204357"/>
            <a:ext cx="24280658" cy="20528191"/>
          </a:xfrm>
          <a:prstGeom prst="rect">
            <a:avLst/>
          </a:prstGeom>
        </p:spPr>
      </p:pic>
      <p:sp>
        <p:nvSpPr>
          <p:cNvPr id="4" name="AutoShape 12">
            <a:extLst>
              <a:ext uri="{FF2B5EF4-FFF2-40B4-BE49-F238E27FC236}">
                <a16:creationId xmlns:a16="http://schemas.microsoft.com/office/drawing/2014/main" id="{C078A4F9-5D11-4782-1ECC-B9EB0AA52F70}"/>
              </a:ext>
            </a:extLst>
          </p:cNvPr>
          <p:cNvSpPr/>
          <p:nvPr/>
        </p:nvSpPr>
        <p:spPr>
          <a:xfrm flipH="1">
            <a:off x="14022806" y="6784223"/>
            <a:ext cx="4344" cy="16635330"/>
          </a:xfrm>
          <a:prstGeom prst="line">
            <a:avLst/>
          </a:prstGeom>
          <a:ln w="9525" cap="flat">
            <a:solidFill>
              <a:srgbClr val="F3F0E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12">
            <a:extLst>
              <a:ext uri="{FF2B5EF4-FFF2-40B4-BE49-F238E27FC236}">
                <a16:creationId xmlns:a16="http://schemas.microsoft.com/office/drawing/2014/main" id="{DFEDD3C6-836F-250D-EA89-3F414CE67F52}"/>
              </a:ext>
            </a:extLst>
          </p:cNvPr>
          <p:cNvSpPr/>
          <p:nvPr/>
        </p:nvSpPr>
        <p:spPr>
          <a:xfrm>
            <a:off x="25527000" y="7239001"/>
            <a:ext cx="154406" cy="16332952"/>
          </a:xfrm>
          <a:prstGeom prst="line">
            <a:avLst/>
          </a:prstGeom>
          <a:ln w="9525" cap="flat">
            <a:solidFill>
              <a:srgbClr val="F3F0E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5C27A931-6ED3-5093-3858-3156B926E73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8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97349" flipH="1">
            <a:off x="-14041096" y="19116605"/>
            <a:ext cx="30615704" cy="25884186"/>
          </a:xfrm>
          <a:prstGeom prst="rect">
            <a:avLst/>
          </a:prstGeom>
        </p:spPr>
      </p:pic>
      <p:pic>
        <p:nvPicPr>
          <p:cNvPr id="8" name="Picture 7" descr="A flagpole with a flag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3C4154EE-D933-FD05-6350-BC96601138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20" y="7183683"/>
            <a:ext cx="4724400" cy="3543300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2EF08DA7-D322-320E-CC1B-85B5887FD5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3278" y="27410510"/>
            <a:ext cx="5636461" cy="4087510"/>
          </a:xfrm>
          <a:prstGeom prst="rect">
            <a:avLst/>
          </a:prstGeom>
        </p:spPr>
      </p:pic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85875184-F572-438F-4EFF-BCABE2E97C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9268400" y="31953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advTm="2068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9726</TotalTime>
  <Pages>1</Pages>
  <Words>382</Words>
  <Application>Microsoft Macintosh PowerPoint</Application>
  <PresentationFormat>Custom</PresentationFormat>
  <Paragraphs>69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Engravers MT</vt:lpstr>
      <vt:lpstr>Lucida Fax</vt:lpstr>
      <vt:lpstr>Times New Roman</vt:lpstr>
      <vt:lpstr>Office Theme</vt:lpstr>
      <vt:lpstr>      Cara Godschall Monmouth University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Independent Play Behaviors Using Opportunities to Engage in Stereotypic Behavior as Reinforcement  Gregory P. Hanley, Brian A. Iwata, Rachel H. Thompson, &amp; Jana S. Lindberg University Of Florida</dc:title>
  <dc:creator>gh</dc:creator>
  <cp:lastModifiedBy>Cara Godschall</cp:lastModifiedBy>
  <cp:revision>161</cp:revision>
  <cp:lastPrinted>2002-03-27T20:40:30Z</cp:lastPrinted>
  <dcterms:created xsi:type="dcterms:W3CDTF">1999-04-12T09:26:27Z</dcterms:created>
  <dcterms:modified xsi:type="dcterms:W3CDTF">2023-04-03T00:20:26Z</dcterms:modified>
</cp:coreProperties>
</file>