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3" r:id="rId2"/>
  </p:sldIdLst>
  <p:sldSz cx="36576000" cy="29260800"/>
  <p:notesSz cx="6888163" cy="10020300"/>
  <p:defaultTextStyle>
    <a:defPPr>
      <a:defRPr lang="en-US"/>
    </a:defPPr>
    <a:lvl1pPr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1pPr>
    <a:lvl2pPr marL="390525" indent="66675"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782638" indent="131763"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174750" indent="19685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566863" indent="261938"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7749">
          <p15:clr>
            <a:srgbClr val="A4A3A4"/>
          </p15:clr>
        </p15:guide>
        <p15:guide id="2" orient="horz" pos="5006">
          <p15:clr>
            <a:srgbClr val="A4A3A4"/>
          </p15:clr>
        </p15:guide>
        <p15:guide id="3" orient="horz" pos="3140">
          <p15:clr>
            <a:srgbClr val="A4A3A4"/>
          </p15:clr>
        </p15:guide>
        <p15:guide id="4" orient="horz" pos="5552">
          <p15:clr>
            <a:srgbClr val="A4A3A4"/>
          </p15:clr>
        </p15:guide>
        <p15:guide id="5" pos="600">
          <p15:clr>
            <a:srgbClr val="A4A3A4"/>
          </p15:clr>
        </p15:guide>
        <p15:guide id="6" pos="5760">
          <p15:clr>
            <a:srgbClr val="A4A3A4"/>
          </p15:clr>
        </p15:guide>
        <p15:guide id="7" pos="6160">
          <p15:clr>
            <a:srgbClr val="A4A3A4"/>
          </p15:clr>
        </p15:guide>
        <p15:guide id="8" pos="11320">
          <p15:clr>
            <a:srgbClr val="A4A3A4"/>
          </p15:clr>
        </p15:guide>
        <p15:guide id="9" pos="11720">
          <p15:clr>
            <a:srgbClr val="A4A3A4"/>
          </p15:clr>
        </p15:guide>
        <p15:guide id="10" pos="16880">
          <p15:clr>
            <a:srgbClr val="A4A3A4"/>
          </p15:clr>
        </p15:guide>
        <p15:guide id="11" pos="17280">
          <p15:clr>
            <a:srgbClr val="A4A3A4"/>
          </p15:clr>
        </p15:guide>
        <p15:guide id="12" pos="224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85597" autoAdjust="0"/>
  </p:normalViewPr>
  <p:slideViewPr>
    <p:cSldViewPr>
      <p:cViewPr varScale="1">
        <p:scale>
          <a:sx n="22" d="100"/>
          <a:sy n="22" d="100"/>
        </p:scale>
        <p:origin x="3336" y="296"/>
      </p:cViewPr>
      <p:guideLst>
        <p:guide orient="horz" pos="17749"/>
        <p:guide orient="horz" pos="5006"/>
        <p:guide orient="horz" pos="3140"/>
        <p:guide orient="horz" pos="5552"/>
        <p:guide pos="600"/>
        <p:guide pos="5760"/>
        <p:guide pos="6160"/>
        <p:guide pos="11320"/>
        <p:guide pos="11720"/>
        <p:guide pos="16880"/>
        <p:guide pos="17280"/>
        <p:guide pos="224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1DDB2E8-1021-E641-8D13-177F55CAE403}"/>
              </a:ext>
            </a:extLst>
          </p:cNvPr>
          <p:cNvSpPr>
            <a:spLocks noGrp="1" noChangeArrowheads="1"/>
          </p:cNvSpPr>
          <p:nvPr>
            <p:ph type="hdr" sz="quarter"/>
          </p:nvPr>
        </p:nvSpPr>
        <p:spPr bwMode="auto">
          <a:xfrm>
            <a:off x="0" y="0"/>
            <a:ext cx="2974975"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defTabSz="896938">
              <a:defRPr sz="1200"/>
            </a:lvl1pPr>
          </a:lstStyle>
          <a:p>
            <a:pPr>
              <a:defRPr/>
            </a:pPr>
            <a:endParaRPr lang="en-AU"/>
          </a:p>
        </p:txBody>
      </p:sp>
      <p:sp>
        <p:nvSpPr>
          <p:cNvPr id="4099" name="Rectangle 3">
            <a:extLst>
              <a:ext uri="{FF2B5EF4-FFF2-40B4-BE49-F238E27FC236}">
                <a16:creationId xmlns:a16="http://schemas.microsoft.com/office/drawing/2014/main" id="{E1BC8A94-A1FE-DB42-99CE-7AE2CD11D5D7}"/>
              </a:ext>
            </a:extLst>
          </p:cNvPr>
          <p:cNvSpPr>
            <a:spLocks noGrp="1" noChangeArrowheads="1"/>
          </p:cNvSpPr>
          <p:nvPr>
            <p:ph type="dt" sz="quarter" idx="1"/>
          </p:nvPr>
        </p:nvSpPr>
        <p:spPr bwMode="auto">
          <a:xfrm>
            <a:off x="3867150" y="0"/>
            <a:ext cx="3048000"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algn="r" defTabSz="896938">
              <a:defRPr sz="1200"/>
            </a:lvl1pPr>
          </a:lstStyle>
          <a:p>
            <a:pPr>
              <a:defRPr/>
            </a:pPr>
            <a:endParaRPr lang="en-AU"/>
          </a:p>
        </p:txBody>
      </p:sp>
      <p:sp>
        <p:nvSpPr>
          <p:cNvPr id="4100" name="Rectangle 4">
            <a:extLst>
              <a:ext uri="{FF2B5EF4-FFF2-40B4-BE49-F238E27FC236}">
                <a16:creationId xmlns:a16="http://schemas.microsoft.com/office/drawing/2014/main" id="{3440233C-6877-E149-B321-D388F43F0558}"/>
              </a:ext>
            </a:extLst>
          </p:cNvPr>
          <p:cNvSpPr>
            <a:spLocks noGrp="1" noChangeArrowheads="1"/>
          </p:cNvSpPr>
          <p:nvPr>
            <p:ph type="ftr" sz="quarter" idx="2"/>
          </p:nvPr>
        </p:nvSpPr>
        <p:spPr bwMode="auto">
          <a:xfrm>
            <a:off x="0" y="9520238"/>
            <a:ext cx="2974975"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defTabSz="896938">
              <a:defRPr sz="1200"/>
            </a:lvl1pPr>
          </a:lstStyle>
          <a:p>
            <a:pPr>
              <a:defRPr/>
            </a:pPr>
            <a:endParaRPr lang="en-AU"/>
          </a:p>
        </p:txBody>
      </p:sp>
      <p:sp>
        <p:nvSpPr>
          <p:cNvPr id="4101" name="Rectangle 5">
            <a:extLst>
              <a:ext uri="{FF2B5EF4-FFF2-40B4-BE49-F238E27FC236}">
                <a16:creationId xmlns:a16="http://schemas.microsoft.com/office/drawing/2014/main" id="{5BC76C33-3C3E-C24B-A462-DB7B4393EDA9}"/>
              </a:ext>
            </a:extLst>
          </p:cNvPr>
          <p:cNvSpPr>
            <a:spLocks noGrp="1" noChangeArrowheads="1"/>
          </p:cNvSpPr>
          <p:nvPr>
            <p:ph type="sldNum" sz="quarter" idx="3"/>
          </p:nvPr>
        </p:nvSpPr>
        <p:spPr bwMode="auto">
          <a:xfrm>
            <a:off x="3867150" y="9520238"/>
            <a:ext cx="3048000"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algn="r" defTabSz="896938">
              <a:defRPr sz="1200"/>
            </a:lvl1pPr>
          </a:lstStyle>
          <a:p>
            <a:pPr>
              <a:defRPr/>
            </a:pPr>
            <a:fld id="{2F96E070-4FB1-1541-A6CF-2208F0C6738B}" type="slidenum">
              <a:rPr lang="en-AU" altLang="en-US"/>
              <a:pPr>
                <a:defRPr/>
              </a:pPr>
              <a:t>‹#›</a:t>
            </a:fld>
            <a:endParaRPr lang="en-AU"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A9978ED-2063-3C45-B06A-82FACE590D8C}"/>
              </a:ext>
            </a:extLst>
          </p:cNvPr>
          <p:cNvSpPr>
            <a:spLocks noGrp="1" noChangeArrowheads="1"/>
          </p:cNvSpPr>
          <p:nvPr>
            <p:ph type="hdr" sz="quarter"/>
          </p:nvPr>
        </p:nvSpPr>
        <p:spPr bwMode="auto">
          <a:xfrm>
            <a:off x="0" y="0"/>
            <a:ext cx="2974975"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defTabSz="896938">
              <a:defRPr sz="1200"/>
            </a:lvl1pPr>
          </a:lstStyle>
          <a:p>
            <a:pPr>
              <a:defRPr/>
            </a:pPr>
            <a:endParaRPr lang="en-AU"/>
          </a:p>
        </p:txBody>
      </p:sp>
      <p:sp>
        <p:nvSpPr>
          <p:cNvPr id="3075" name="Rectangle 3">
            <a:extLst>
              <a:ext uri="{FF2B5EF4-FFF2-40B4-BE49-F238E27FC236}">
                <a16:creationId xmlns:a16="http://schemas.microsoft.com/office/drawing/2014/main" id="{DF9FC9D2-A9C4-B141-AD2F-9721EA1E13BC}"/>
              </a:ext>
            </a:extLst>
          </p:cNvPr>
          <p:cNvSpPr>
            <a:spLocks noGrp="1" noChangeArrowheads="1"/>
          </p:cNvSpPr>
          <p:nvPr>
            <p:ph type="dt" idx="1"/>
          </p:nvPr>
        </p:nvSpPr>
        <p:spPr bwMode="auto">
          <a:xfrm>
            <a:off x="3867150" y="0"/>
            <a:ext cx="3048000"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algn="r" defTabSz="896938">
              <a:defRPr sz="1200"/>
            </a:lvl1pPr>
          </a:lstStyle>
          <a:p>
            <a:pPr>
              <a:defRPr/>
            </a:pPr>
            <a:endParaRPr lang="en-AU"/>
          </a:p>
        </p:txBody>
      </p:sp>
      <p:sp>
        <p:nvSpPr>
          <p:cNvPr id="13316" name="Rectangle 4">
            <a:extLst>
              <a:ext uri="{FF2B5EF4-FFF2-40B4-BE49-F238E27FC236}">
                <a16:creationId xmlns:a16="http://schemas.microsoft.com/office/drawing/2014/main" id="{0617FC8E-095C-7348-9734-BB49CBC8F9A3}"/>
              </a:ext>
            </a:extLst>
          </p:cNvPr>
          <p:cNvSpPr>
            <a:spLocks noChangeArrowheads="1" noTextEdit="1"/>
          </p:cNvSpPr>
          <p:nvPr>
            <p:ph type="sldImg" idx="2"/>
          </p:nvPr>
        </p:nvSpPr>
        <p:spPr bwMode="auto">
          <a:xfrm>
            <a:off x="1079500" y="749300"/>
            <a:ext cx="4686300" cy="3748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174B4A95-DE23-754B-BF5C-2F80ACB03487}"/>
              </a:ext>
            </a:extLst>
          </p:cNvPr>
          <p:cNvSpPr>
            <a:spLocks noGrp="1" noChangeArrowheads="1"/>
          </p:cNvSpPr>
          <p:nvPr>
            <p:ph type="body" sz="quarter" idx="3"/>
          </p:nvPr>
        </p:nvSpPr>
        <p:spPr bwMode="auto">
          <a:xfrm>
            <a:off x="892175" y="4797425"/>
            <a:ext cx="5056188" cy="4497388"/>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3078" name="Rectangle 6">
            <a:extLst>
              <a:ext uri="{FF2B5EF4-FFF2-40B4-BE49-F238E27FC236}">
                <a16:creationId xmlns:a16="http://schemas.microsoft.com/office/drawing/2014/main" id="{1C2A8A2A-2CCB-3743-A852-D400A787EA9B}"/>
              </a:ext>
            </a:extLst>
          </p:cNvPr>
          <p:cNvSpPr>
            <a:spLocks noGrp="1" noChangeArrowheads="1"/>
          </p:cNvSpPr>
          <p:nvPr>
            <p:ph type="ftr" sz="quarter" idx="4"/>
          </p:nvPr>
        </p:nvSpPr>
        <p:spPr bwMode="auto">
          <a:xfrm>
            <a:off x="0" y="9520238"/>
            <a:ext cx="2974975"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defTabSz="896938">
              <a:defRPr sz="1200"/>
            </a:lvl1pPr>
          </a:lstStyle>
          <a:p>
            <a:pPr>
              <a:defRPr/>
            </a:pPr>
            <a:endParaRPr lang="en-AU"/>
          </a:p>
        </p:txBody>
      </p:sp>
      <p:sp>
        <p:nvSpPr>
          <p:cNvPr id="3079" name="Rectangle 7">
            <a:extLst>
              <a:ext uri="{FF2B5EF4-FFF2-40B4-BE49-F238E27FC236}">
                <a16:creationId xmlns:a16="http://schemas.microsoft.com/office/drawing/2014/main" id="{79E1024D-CBAE-024D-AB31-D4F3857D3EB2}"/>
              </a:ext>
            </a:extLst>
          </p:cNvPr>
          <p:cNvSpPr>
            <a:spLocks noGrp="1" noChangeArrowheads="1"/>
          </p:cNvSpPr>
          <p:nvPr>
            <p:ph type="sldNum" sz="quarter" idx="5"/>
          </p:nvPr>
        </p:nvSpPr>
        <p:spPr bwMode="auto">
          <a:xfrm>
            <a:off x="3867150" y="9520238"/>
            <a:ext cx="3048000"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algn="r" defTabSz="896938">
              <a:defRPr sz="1200"/>
            </a:lvl1pPr>
          </a:lstStyle>
          <a:p>
            <a:pPr>
              <a:defRPr/>
            </a:pPr>
            <a:fld id="{9B4A1085-4158-364E-BE36-B6525BC53F72}" type="slidenum">
              <a:rPr lang="en-AU" altLang="en-US"/>
              <a:pPr>
                <a:defRPr/>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390525"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782638"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174750"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566863"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1959331" algn="l" defTabSz="783732" rtl="0" eaLnBrk="1" latinLnBrk="0" hangingPunct="1">
      <a:defRPr sz="1029" kern="1200">
        <a:solidFill>
          <a:schemeClr val="tx1"/>
        </a:solidFill>
        <a:latin typeface="+mn-lt"/>
        <a:ea typeface="+mn-ea"/>
        <a:cs typeface="+mn-cs"/>
      </a:defRPr>
    </a:lvl6pPr>
    <a:lvl7pPr marL="2351197" algn="l" defTabSz="783732" rtl="0" eaLnBrk="1" latinLnBrk="0" hangingPunct="1">
      <a:defRPr sz="1029" kern="1200">
        <a:solidFill>
          <a:schemeClr val="tx1"/>
        </a:solidFill>
        <a:latin typeface="+mn-lt"/>
        <a:ea typeface="+mn-ea"/>
        <a:cs typeface="+mn-cs"/>
      </a:defRPr>
    </a:lvl7pPr>
    <a:lvl8pPr marL="2743063" algn="l" defTabSz="783732" rtl="0" eaLnBrk="1" latinLnBrk="0" hangingPunct="1">
      <a:defRPr sz="1029" kern="1200">
        <a:solidFill>
          <a:schemeClr val="tx1"/>
        </a:solidFill>
        <a:latin typeface="+mn-lt"/>
        <a:ea typeface="+mn-ea"/>
        <a:cs typeface="+mn-cs"/>
      </a:defRPr>
    </a:lvl8pPr>
    <a:lvl9pPr marL="3134929" algn="l" defTabSz="783732" rtl="0" eaLnBrk="1" latinLnBrk="0" hangingPunct="1">
      <a:defRPr sz="102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029E79A5-D1CD-E84C-A075-BBB350939C8A}"/>
              </a:ext>
            </a:extLst>
          </p:cNvPr>
          <p:cNvSpPr>
            <a:spLocks noGrp="1" noRot="1" noChangeAspect="1" noChangeArrowheads="1" noTextEdit="1"/>
          </p:cNvSpPr>
          <p:nvPr>
            <p:ph type="sldImg"/>
          </p:nvPr>
        </p:nvSpPr>
        <p:spPr>
          <a:ln/>
        </p:spPr>
      </p:sp>
      <p:sp>
        <p:nvSpPr>
          <p:cNvPr id="5123" name="Notes Placeholder 2">
            <a:extLst>
              <a:ext uri="{FF2B5EF4-FFF2-40B4-BE49-F238E27FC236}">
                <a16:creationId xmlns:a16="http://schemas.microsoft.com/office/drawing/2014/main" id="{C448857D-569E-F44D-9265-9153C1739ACF}"/>
              </a:ext>
            </a:extLst>
          </p:cNvPr>
          <p:cNvSpPr>
            <a:spLocks noGrp="1"/>
          </p:cNvSpPr>
          <p:nvPr>
            <p:ph type="body" idx="1"/>
          </p:nvPr>
        </p:nvSpPr>
        <p:spPr>
          <a:ln/>
        </p:spPr>
        <p:txBody>
          <a:bodyPr/>
          <a:lstStyle/>
          <a:p>
            <a:pPr>
              <a:defRPr/>
            </a:pPr>
            <a:r>
              <a:rPr lang="en-US" altLang="en-US" sz="1029" b="1" u="sng" dirty="0"/>
              <a:t>Directions: </a:t>
            </a:r>
          </a:p>
          <a:p>
            <a:pPr>
              <a:defRPr/>
            </a:pPr>
            <a:endParaRPr lang="en-US" altLang="en-US" sz="1029" dirty="0"/>
          </a:p>
          <a:p>
            <a:pPr>
              <a:defRPr/>
            </a:pPr>
            <a:r>
              <a:rPr lang="en-US" altLang="en-US" sz="1029" dirty="0"/>
              <a:t>Delete the text and fill in your information using the template. Section headings should remain the same. Some text is provided in black to use as an example. Most of your information will come from your research proposal – but you should avoid copy and pasting directly from that assignment. See scoring rubric file for more information on what should go in each section.</a:t>
            </a:r>
          </a:p>
          <a:p>
            <a:pPr>
              <a:defRPr/>
            </a:pPr>
            <a:endParaRPr lang="en-US" altLang="en-US" sz="1029" dirty="0"/>
          </a:p>
          <a:p>
            <a:pPr>
              <a:defRPr/>
            </a:pPr>
            <a:r>
              <a:rPr lang="en-US" altLang="en-US" sz="1029" dirty="0"/>
              <a:t>You are allowed to move components of this template (make sections bigger/smaller, change text size [minimum 24pt], change colors), but be sure any changes you make keeps the formatting clear and easy to read. </a:t>
            </a:r>
          </a:p>
          <a:p>
            <a:pPr>
              <a:defRPr/>
            </a:pPr>
            <a:endParaRPr lang="en-US" altLang="en-US" sz="1029" dirty="0"/>
          </a:p>
          <a:p>
            <a:pPr>
              <a:defRPr/>
            </a:pPr>
            <a:r>
              <a:rPr lang="en-US" altLang="en-US" sz="1029" dirty="0"/>
              <a:t>After you have completed your poster, save it as a .</a:t>
            </a:r>
            <a:r>
              <a:rPr lang="en-US" altLang="en-US" sz="1029" b="1" dirty="0"/>
              <a:t>pdf</a:t>
            </a:r>
            <a:r>
              <a:rPr lang="en-US" altLang="en-US" sz="1029" dirty="0"/>
              <a:t> file and upload it to </a:t>
            </a:r>
            <a:r>
              <a:rPr lang="en-US" altLang="en-US" sz="1029" dirty="0" err="1"/>
              <a:t>eCampus</a:t>
            </a:r>
            <a:r>
              <a:rPr lang="en-US" altLang="en-US" sz="1029" dirty="0"/>
              <a:t>.</a:t>
            </a:r>
            <a:endParaRPr lang="en-US" sz="1029" dirty="0">
              <a:solidFill>
                <a:srgbClr val="C00000"/>
              </a:solidFill>
            </a:endParaRPr>
          </a:p>
          <a:p>
            <a:pPr>
              <a:defRPr/>
            </a:pPr>
            <a:endParaRPr lang="en-US" altLang="en-US" sz="1029" dirty="0"/>
          </a:p>
        </p:txBody>
      </p:sp>
      <p:sp>
        <p:nvSpPr>
          <p:cNvPr id="16387" name="Slide Number Placeholder 3">
            <a:extLst>
              <a:ext uri="{FF2B5EF4-FFF2-40B4-BE49-F238E27FC236}">
                <a16:creationId xmlns:a16="http://schemas.microsoft.com/office/drawing/2014/main" id="{5BB01C7C-7507-8243-83BA-D6DDE22E183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a:defRPr sz="2000">
                <a:solidFill>
                  <a:schemeClr val="tx1"/>
                </a:solidFill>
                <a:latin typeface="Times New Roman" panose="02020603050405020304" pitchFamily="18" charset="0"/>
              </a:defRPr>
            </a:lvl1pPr>
            <a:lvl2pPr marL="742950" indent="-285750" defTabSz="896938">
              <a:defRPr sz="2000">
                <a:solidFill>
                  <a:schemeClr val="tx1"/>
                </a:solidFill>
                <a:latin typeface="Times New Roman" panose="02020603050405020304" pitchFamily="18" charset="0"/>
              </a:defRPr>
            </a:lvl2pPr>
            <a:lvl3pPr marL="1143000" indent="-228600" defTabSz="896938">
              <a:defRPr sz="2000">
                <a:solidFill>
                  <a:schemeClr val="tx1"/>
                </a:solidFill>
                <a:latin typeface="Times New Roman" panose="02020603050405020304" pitchFamily="18" charset="0"/>
              </a:defRPr>
            </a:lvl3pPr>
            <a:lvl4pPr marL="1600200" indent="-228600" defTabSz="896938">
              <a:defRPr sz="2000">
                <a:solidFill>
                  <a:schemeClr val="tx1"/>
                </a:solidFill>
                <a:latin typeface="Times New Roman" panose="02020603050405020304" pitchFamily="18" charset="0"/>
              </a:defRPr>
            </a:lvl4pPr>
            <a:lvl5pPr marL="2057400" indent="-228600" defTabSz="896938">
              <a:defRPr sz="2000">
                <a:solidFill>
                  <a:schemeClr val="tx1"/>
                </a:solidFill>
                <a:latin typeface="Times New Roman" panose="02020603050405020304" pitchFamily="18" charset="0"/>
              </a:defRPr>
            </a:lvl5pPr>
            <a:lvl6pPr marL="2514600" indent="-228600" defTabSz="89693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89693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89693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896938" eaLnBrk="0" fontAlgn="base" hangingPunct="0">
              <a:spcBef>
                <a:spcPct val="0"/>
              </a:spcBef>
              <a:spcAft>
                <a:spcPct val="0"/>
              </a:spcAft>
              <a:defRPr sz="2000">
                <a:solidFill>
                  <a:schemeClr val="tx1"/>
                </a:solidFill>
                <a:latin typeface="Times New Roman" panose="02020603050405020304" pitchFamily="18" charset="0"/>
              </a:defRPr>
            </a:lvl9pPr>
          </a:lstStyle>
          <a:p>
            <a:fld id="{75524C7E-48A9-E749-8E86-F81FCC953B71}" type="slidenum">
              <a:rPr lang="en-AU" altLang="en-US" sz="1200" smtClean="0"/>
              <a:pPr/>
              <a:t>1</a:t>
            </a:fld>
            <a:endParaRPr lang="en-AU"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729" y="9089815"/>
            <a:ext cx="31088542" cy="6272106"/>
          </a:xfrm>
        </p:spPr>
        <p:txBody>
          <a:bodyPr/>
          <a:lstStyle/>
          <a:p>
            <a:r>
              <a:rPr lang="en-US"/>
              <a:t>Click to edit Master title style</a:t>
            </a:r>
          </a:p>
        </p:txBody>
      </p:sp>
      <p:sp>
        <p:nvSpPr>
          <p:cNvPr id="3" name="Subtitle 2"/>
          <p:cNvSpPr>
            <a:spLocks noGrp="1"/>
          </p:cNvSpPr>
          <p:nvPr>
            <p:ph type="subTitle" idx="1"/>
          </p:nvPr>
        </p:nvSpPr>
        <p:spPr>
          <a:xfrm>
            <a:off x="5486136" y="16581120"/>
            <a:ext cx="25603729" cy="747776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8D798AA6-B22B-DF4C-89F8-90D2C28C085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7DBA500-6BBA-6C4B-8E76-1FDF350D4C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04BB649-1A25-B54D-8D0B-F4FAA9BE9F38}"/>
              </a:ext>
            </a:extLst>
          </p:cNvPr>
          <p:cNvSpPr>
            <a:spLocks noGrp="1" noChangeArrowheads="1"/>
          </p:cNvSpPr>
          <p:nvPr>
            <p:ph type="sldNum" sz="quarter" idx="12"/>
          </p:nvPr>
        </p:nvSpPr>
        <p:spPr>
          <a:ln/>
        </p:spPr>
        <p:txBody>
          <a:bodyPr/>
          <a:lstStyle>
            <a:lvl1pPr>
              <a:defRPr/>
            </a:lvl1pPr>
          </a:lstStyle>
          <a:p>
            <a:pPr>
              <a:defRPr/>
            </a:pPr>
            <a:fld id="{DFDA22EC-8A94-854A-9BF8-04E3A32CB371}" type="slidenum">
              <a:rPr lang="en-US" altLang="en-US"/>
              <a:pPr>
                <a:defRPr/>
              </a:pPr>
              <a:t>‹#›</a:t>
            </a:fld>
            <a:endParaRPr lang="en-US" altLang="en-US"/>
          </a:p>
        </p:txBody>
      </p:sp>
    </p:spTree>
    <p:extLst>
      <p:ext uri="{BB962C8B-B14F-4D97-AF65-F5344CB8AC3E}">
        <p14:creationId xmlns:p14="http://schemas.microsoft.com/office/powerpoint/2010/main" val="451613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B442CD7-D840-3D47-91C0-E82ABB48A5F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37C6029-C652-A44B-8A93-EA3077806DB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161F38C-DF00-CB43-B04A-707FFE1BD8B4}"/>
              </a:ext>
            </a:extLst>
          </p:cNvPr>
          <p:cNvSpPr>
            <a:spLocks noGrp="1" noChangeArrowheads="1"/>
          </p:cNvSpPr>
          <p:nvPr>
            <p:ph type="sldNum" sz="quarter" idx="12"/>
          </p:nvPr>
        </p:nvSpPr>
        <p:spPr>
          <a:ln/>
        </p:spPr>
        <p:txBody>
          <a:bodyPr/>
          <a:lstStyle>
            <a:lvl1pPr>
              <a:defRPr/>
            </a:lvl1pPr>
          </a:lstStyle>
          <a:p>
            <a:pPr>
              <a:defRPr/>
            </a:pPr>
            <a:fld id="{86E2463A-5B0F-3D4E-A15F-13BEB8464549}" type="slidenum">
              <a:rPr lang="en-US" altLang="en-US"/>
              <a:pPr>
                <a:defRPr/>
              </a:pPr>
              <a:t>‹#›</a:t>
            </a:fld>
            <a:endParaRPr lang="en-US" altLang="en-US"/>
          </a:p>
        </p:txBody>
      </p:sp>
    </p:spTree>
    <p:extLst>
      <p:ext uri="{BB962C8B-B14F-4D97-AF65-F5344CB8AC3E}">
        <p14:creationId xmlns:p14="http://schemas.microsoft.com/office/powerpoint/2010/main" val="2822603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060136" y="2600960"/>
            <a:ext cx="7772135" cy="2340864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43729" y="2600960"/>
            <a:ext cx="23189407" cy="2340864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96F0DAD-C888-854C-8A11-71984A62FD3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53E3F63-185F-644D-9D84-08FDB27496D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D468F2F-DD7A-BE47-933B-278BF1786B2A}"/>
              </a:ext>
            </a:extLst>
          </p:cNvPr>
          <p:cNvSpPr>
            <a:spLocks noGrp="1" noChangeArrowheads="1"/>
          </p:cNvSpPr>
          <p:nvPr>
            <p:ph type="sldNum" sz="quarter" idx="12"/>
          </p:nvPr>
        </p:nvSpPr>
        <p:spPr>
          <a:ln/>
        </p:spPr>
        <p:txBody>
          <a:bodyPr/>
          <a:lstStyle>
            <a:lvl1pPr>
              <a:defRPr/>
            </a:lvl1pPr>
          </a:lstStyle>
          <a:p>
            <a:pPr>
              <a:defRPr/>
            </a:pPr>
            <a:fld id="{BD7048B8-743B-CC4A-BD2D-BF761EE5CF87}" type="slidenum">
              <a:rPr lang="en-US" altLang="en-US"/>
              <a:pPr>
                <a:defRPr/>
              </a:pPr>
              <a:t>‹#›</a:t>
            </a:fld>
            <a:endParaRPr lang="en-US" altLang="en-US"/>
          </a:p>
        </p:txBody>
      </p:sp>
    </p:spTree>
    <p:extLst>
      <p:ext uri="{BB962C8B-B14F-4D97-AF65-F5344CB8AC3E}">
        <p14:creationId xmlns:p14="http://schemas.microsoft.com/office/powerpoint/2010/main" val="2109094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E35F8CF-B704-2841-A9AE-5E0C1D7E76D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E8499E5-A623-9546-9EE4-34127BA0E6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9BA150D-44DB-0B48-BDAE-13797DC793D3}"/>
              </a:ext>
            </a:extLst>
          </p:cNvPr>
          <p:cNvSpPr>
            <a:spLocks noGrp="1" noChangeArrowheads="1"/>
          </p:cNvSpPr>
          <p:nvPr>
            <p:ph type="sldNum" sz="quarter" idx="12"/>
          </p:nvPr>
        </p:nvSpPr>
        <p:spPr>
          <a:ln/>
        </p:spPr>
        <p:txBody>
          <a:bodyPr/>
          <a:lstStyle>
            <a:lvl1pPr>
              <a:defRPr/>
            </a:lvl1pPr>
          </a:lstStyle>
          <a:p>
            <a:pPr>
              <a:defRPr/>
            </a:pPr>
            <a:fld id="{20079952-24E5-6D45-A204-EC5FD6EB7868}" type="slidenum">
              <a:rPr lang="en-US" altLang="en-US"/>
              <a:pPr>
                <a:defRPr/>
              </a:pPr>
              <a:t>‹#›</a:t>
            </a:fld>
            <a:endParaRPr lang="en-US" altLang="en-US"/>
          </a:p>
        </p:txBody>
      </p:sp>
    </p:spTree>
    <p:extLst>
      <p:ext uri="{BB962C8B-B14F-4D97-AF65-F5344CB8AC3E}">
        <p14:creationId xmlns:p14="http://schemas.microsoft.com/office/powerpoint/2010/main" val="266160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0" y="18802774"/>
            <a:ext cx="31089865" cy="5811521"/>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889250" y="12402727"/>
            <a:ext cx="31089865" cy="640004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B3A63F5-19BF-2B47-9B68-62871A93BA1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BFB854F-C8D3-FC43-B199-A3760FCB3B7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39D6F35-6068-AA4B-AF38-F2A2FE25E067}"/>
              </a:ext>
            </a:extLst>
          </p:cNvPr>
          <p:cNvSpPr>
            <a:spLocks noGrp="1" noChangeArrowheads="1"/>
          </p:cNvSpPr>
          <p:nvPr>
            <p:ph type="sldNum" sz="quarter" idx="12"/>
          </p:nvPr>
        </p:nvSpPr>
        <p:spPr>
          <a:ln/>
        </p:spPr>
        <p:txBody>
          <a:bodyPr/>
          <a:lstStyle>
            <a:lvl1pPr>
              <a:defRPr/>
            </a:lvl1pPr>
          </a:lstStyle>
          <a:p>
            <a:pPr>
              <a:defRPr/>
            </a:pPr>
            <a:fld id="{2CE6C0A3-2D58-5444-BB6A-9EB2B8153CE3}" type="slidenum">
              <a:rPr lang="en-US" altLang="en-US"/>
              <a:pPr>
                <a:defRPr/>
              </a:pPr>
              <a:t>‹#›</a:t>
            </a:fld>
            <a:endParaRPr lang="en-US" altLang="en-US"/>
          </a:p>
        </p:txBody>
      </p:sp>
    </p:spTree>
    <p:extLst>
      <p:ext uri="{BB962C8B-B14F-4D97-AF65-F5344CB8AC3E}">
        <p14:creationId xmlns:p14="http://schemas.microsoft.com/office/powerpoint/2010/main" val="1339411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43730" y="8453120"/>
            <a:ext cx="15480771" cy="175564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351501" y="8453120"/>
            <a:ext cx="15480771" cy="175564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73F4586-A673-1A4D-9195-9E19EF5E6F9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5BC7312-87A2-5A43-A9E5-5F2FD120303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81491C0-6841-7940-9C3A-0CD095DE3694}"/>
              </a:ext>
            </a:extLst>
          </p:cNvPr>
          <p:cNvSpPr>
            <a:spLocks noGrp="1" noChangeArrowheads="1"/>
          </p:cNvSpPr>
          <p:nvPr>
            <p:ph type="sldNum" sz="quarter" idx="12"/>
          </p:nvPr>
        </p:nvSpPr>
        <p:spPr>
          <a:ln/>
        </p:spPr>
        <p:txBody>
          <a:bodyPr/>
          <a:lstStyle>
            <a:lvl1pPr>
              <a:defRPr/>
            </a:lvl1pPr>
          </a:lstStyle>
          <a:p>
            <a:pPr>
              <a:defRPr/>
            </a:pPr>
            <a:fld id="{B4BF91FF-3067-E945-B4BE-C1D4D92BDFC1}" type="slidenum">
              <a:rPr lang="en-US" altLang="en-US"/>
              <a:pPr>
                <a:defRPr/>
              </a:pPr>
              <a:t>‹#›</a:t>
            </a:fld>
            <a:endParaRPr lang="en-US" altLang="en-US"/>
          </a:p>
        </p:txBody>
      </p:sp>
    </p:spTree>
    <p:extLst>
      <p:ext uri="{BB962C8B-B14F-4D97-AF65-F5344CB8AC3E}">
        <p14:creationId xmlns:p14="http://schemas.microsoft.com/office/powerpoint/2010/main" val="1444742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271" y="1172540"/>
            <a:ext cx="32919458" cy="4876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28271" y="6550566"/>
            <a:ext cx="16160750" cy="27289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828271" y="9279467"/>
            <a:ext cx="16160750" cy="1685957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580366" y="6550566"/>
            <a:ext cx="16167364" cy="27289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8580366" y="9279467"/>
            <a:ext cx="16167364" cy="1685957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CF052C92-76F0-034D-B271-4B88A208CF4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E0083E5-AE16-AE41-8A49-2633F88AF1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5A39ED2-CD70-B846-9DF4-4708EC17A6BE}"/>
              </a:ext>
            </a:extLst>
          </p:cNvPr>
          <p:cNvSpPr>
            <a:spLocks noGrp="1" noChangeArrowheads="1"/>
          </p:cNvSpPr>
          <p:nvPr>
            <p:ph type="sldNum" sz="quarter" idx="12"/>
          </p:nvPr>
        </p:nvSpPr>
        <p:spPr>
          <a:ln/>
        </p:spPr>
        <p:txBody>
          <a:bodyPr/>
          <a:lstStyle>
            <a:lvl1pPr>
              <a:defRPr/>
            </a:lvl1pPr>
          </a:lstStyle>
          <a:p>
            <a:pPr>
              <a:defRPr/>
            </a:pPr>
            <a:fld id="{976ED749-AC17-DD45-81A2-6816D6464191}" type="slidenum">
              <a:rPr lang="en-US" altLang="en-US"/>
              <a:pPr>
                <a:defRPr/>
              </a:pPr>
              <a:t>‹#›</a:t>
            </a:fld>
            <a:endParaRPr lang="en-US" altLang="en-US"/>
          </a:p>
        </p:txBody>
      </p:sp>
    </p:spTree>
    <p:extLst>
      <p:ext uri="{BB962C8B-B14F-4D97-AF65-F5344CB8AC3E}">
        <p14:creationId xmlns:p14="http://schemas.microsoft.com/office/powerpoint/2010/main" val="3936904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7198522-9D41-064C-BF1A-496E75CC3BE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87B303F8-1A28-B54F-89A5-AF287A231AB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642BE35-D9D8-A348-BDBB-8D15EF185A6E}"/>
              </a:ext>
            </a:extLst>
          </p:cNvPr>
          <p:cNvSpPr>
            <a:spLocks noGrp="1" noChangeArrowheads="1"/>
          </p:cNvSpPr>
          <p:nvPr>
            <p:ph type="sldNum" sz="quarter" idx="12"/>
          </p:nvPr>
        </p:nvSpPr>
        <p:spPr>
          <a:ln/>
        </p:spPr>
        <p:txBody>
          <a:bodyPr/>
          <a:lstStyle>
            <a:lvl1pPr>
              <a:defRPr/>
            </a:lvl1pPr>
          </a:lstStyle>
          <a:p>
            <a:pPr>
              <a:defRPr/>
            </a:pPr>
            <a:fld id="{78A128DB-BA14-1E44-8235-7E3C1A3F57E1}" type="slidenum">
              <a:rPr lang="en-US" altLang="en-US"/>
              <a:pPr>
                <a:defRPr/>
              </a:pPr>
              <a:t>‹#›</a:t>
            </a:fld>
            <a:endParaRPr lang="en-US" altLang="en-US"/>
          </a:p>
        </p:txBody>
      </p:sp>
    </p:spTree>
    <p:extLst>
      <p:ext uri="{BB962C8B-B14F-4D97-AF65-F5344CB8AC3E}">
        <p14:creationId xmlns:p14="http://schemas.microsoft.com/office/powerpoint/2010/main" val="2614792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16F9A91-0C41-2943-8A6A-97EBECFB8DED}"/>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DFE4FC1C-0E51-C144-9135-DA80716C18D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60571E1-5043-F741-A9C9-96603B4173E2}"/>
              </a:ext>
            </a:extLst>
          </p:cNvPr>
          <p:cNvSpPr>
            <a:spLocks noGrp="1" noChangeArrowheads="1"/>
          </p:cNvSpPr>
          <p:nvPr>
            <p:ph type="sldNum" sz="quarter" idx="12"/>
          </p:nvPr>
        </p:nvSpPr>
        <p:spPr>
          <a:ln/>
        </p:spPr>
        <p:txBody>
          <a:bodyPr/>
          <a:lstStyle>
            <a:lvl1pPr>
              <a:defRPr/>
            </a:lvl1pPr>
          </a:lstStyle>
          <a:p>
            <a:pPr>
              <a:defRPr/>
            </a:pPr>
            <a:fld id="{515B6ADD-05D6-4D44-BCA3-F681CA973C9B}" type="slidenum">
              <a:rPr lang="en-US" altLang="en-US"/>
              <a:pPr>
                <a:defRPr/>
              </a:pPr>
              <a:t>‹#›</a:t>
            </a:fld>
            <a:endParaRPr lang="en-US" altLang="en-US"/>
          </a:p>
        </p:txBody>
      </p:sp>
    </p:spTree>
    <p:extLst>
      <p:ext uri="{BB962C8B-B14F-4D97-AF65-F5344CB8AC3E}">
        <p14:creationId xmlns:p14="http://schemas.microsoft.com/office/powerpoint/2010/main" val="2082757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271" y="1165014"/>
            <a:ext cx="12033250" cy="495808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4300729" y="1165014"/>
            <a:ext cx="20447000" cy="249740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28271" y="6123094"/>
            <a:ext cx="12033250" cy="2001595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9D8091D-3F7E-934A-9475-E41B2E03869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1EF7721-3516-D542-89A2-FE07D279214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7E857D3-93A9-3548-A710-E8C420F3A2FB}"/>
              </a:ext>
            </a:extLst>
          </p:cNvPr>
          <p:cNvSpPr>
            <a:spLocks noGrp="1" noChangeArrowheads="1"/>
          </p:cNvSpPr>
          <p:nvPr>
            <p:ph type="sldNum" sz="quarter" idx="12"/>
          </p:nvPr>
        </p:nvSpPr>
        <p:spPr>
          <a:ln/>
        </p:spPr>
        <p:txBody>
          <a:bodyPr/>
          <a:lstStyle>
            <a:lvl1pPr>
              <a:defRPr/>
            </a:lvl1pPr>
          </a:lstStyle>
          <a:p>
            <a:pPr>
              <a:defRPr/>
            </a:pPr>
            <a:fld id="{64012563-7E11-3844-B751-6257C6957CC0}" type="slidenum">
              <a:rPr lang="en-US" altLang="en-US"/>
              <a:pPr>
                <a:defRPr/>
              </a:pPr>
              <a:t>‹#›</a:t>
            </a:fld>
            <a:endParaRPr lang="en-US" altLang="en-US"/>
          </a:p>
        </p:txBody>
      </p:sp>
    </p:spTree>
    <p:extLst>
      <p:ext uri="{BB962C8B-B14F-4D97-AF65-F5344CB8AC3E}">
        <p14:creationId xmlns:p14="http://schemas.microsoft.com/office/powerpoint/2010/main" val="1605888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8887" y="20482561"/>
            <a:ext cx="21945864" cy="2418833"/>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7168887" y="2614508"/>
            <a:ext cx="21945864" cy="175564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7168887" y="22901394"/>
            <a:ext cx="21945864" cy="34333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D0051D3-DFE3-CF40-908A-0C72C811D50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1F117DA-633A-8541-B3E0-17999E1B0F8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28F4F6A-38C0-A644-A101-3749849C29D8}"/>
              </a:ext>
            </a:extLst>
          </p:cNvPr>
          <p:cNvSpPr>
            <a:spLocks noGrp="1" noChangeArrowheads="1"/>
          </p:cNvSpPr>
          <p:nvPr>
            <p:ph type="sldNum" sz="quarter" idx="12"/>
          </p:nvPr>
        </p:nvSpPr>
        <p:spPr>
          <a:ln/>
        </p:spPr>
        <p:txBody>
          <a:bodyPr/>
          <a:lstStyle>
            <a:lvl1pPr>
              <a:defRPr/>
            </a:lvl1pPr>
          </a:lstStyle>
          <a:p>
            <a:pPr>
              <a:defRPr/>
            </a:pPr>
            <a:fld id="{7071D73D-A14B-5949-BC9C-12871352F47E}" type="slidenum">
              <a:rPr lang="en-US" altLang="en-US"/>
              <a:pPr>
                <a:defRPr/>
              </a:pPr>
              <a:t>‹#›</a:t>
            </a:fld>
            <a:endParaRPr lang="en-US" altLang="en-US"/>
          </a:p>
        </p:txBody>
      </p:sp>
    </p:spTree>
    <p:extLst>
      <p:ext uri="{BB962C8B-B14F-4D97-AF65-F5344CB8AC3E}">
        <p14:creationId xmlns:p14="http://schemas.microsoft.com/office/powerpoint/2010/main" val="728166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EEB93C3-03E2-2442-BBAF-C8FCBE9FA070}"/>
              </a:ext>
            </a:extLst>
          </p:cNvPr>
          <p:cNvSpPr>
            <a:spLocks noGrp="1" noChangeArrowheads="1"/>
          </p:cNvSpPr>
          <p:nvPr>
            <p:ph type="title"/>
          </p:nvPr>
        </p:nvSpPr>
        <p:spPr bwMode="auto">
          <a:xfrm>
            <a:off x="2743200" y="2600325"/>
            <a:ext cx="3108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26714" tIns="213357" rIns="426714" bIns="213357"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9AEDC44-A338-AE48-94C9-4FBEA80DE11F}"/>
              </a:ext>
            </a:extLst>
          </p:cNvPr>
          <p:cNvSpPr>
            <a:spLocks noGrp="1" noChangeArrowheads="1"/>
          </p:cNvSpPr>
          <p:nvPr>
            <p:ph type="body" idx="1"/>
          </p:nvPr>
        </p:nvSpPr>
        <p:spPr bwMode="auto">
          <a:xfrm>
            <a:off x="2743200" y="8451850"/>
            <a:ext cx="31089600" cy="175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26714" tIns="213357" rIns="426714" bIns="21335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657B687-A522-9445-9358-46BAEF7F6DB1}"/>
              </a:ext>
            </a:extLst>
          </p:cNvPr>
          <p:cNvSpPr>
            <a:spLocks noGrp="1" noChangeArrowheads="1"/>
          </p:cNvSpPr>
          <p:nvPr>
            <p:ph type="dt" sz="half" idx="2"/>
          </p:nvPr>
        </p:nvSpPr>
        <p:spPr bwMode="auto">
          <a:xfrm>
            <a:off x="2743200" y="26660475"/>
            <a:ext cx="7620000" cy="1949450"/>
          </a:xfrm>
          <a:prstGeom prst="rect">
            <a:avLst/>
          </a:prstGeom>
          <a:noFill/>
          <a:ln w="9525">
            <a:noFill/>
            <a:miter lim="800000"/>
            <a:headEnd/>
            <a:tailEnd/>
          </a:ln>
          <a:effectLst/>
        </p:spPr>
        <p:txBody>
          <a:bodyPr vert="horz" wrap="square" lIns="426714" tIns="213357" rIns="426714" bIns="213357" numCol="1" anchor="t" anchorCtr="0" compatLnSpc="1">
            <a:prstTxWarp prst="textNoShape">
              <a:avLst/>
            </a:prstTxWarp>
          </a:bodyPr>
          <a:lstStyle>
            <a:lvl1pPr>
              <a:defRPr sz="6500"/>
            </a:lvl1pPr>
          </a:lstStyle>
          <a:p>
            <a:pPr>
              <a:defRPr/>
            </a:pPr>
            <a:endParaRPr lang="en-US"/>
          </a:p>
        </p:txBody>
      </p:sp>
      <p:sp>
        <p:nvSpPr>
          <p:cNvPr id="1029" name="Rectangle 5">
            <a:extLst>
              <a:ext uri="{FF2B5EF4-FFF2-40B4-BE49-F238E27FC236}">
                <a16:creationId xmlns:a16="http://schemas.microsoft.com/office/drawing/2014/main" id="{89B0256E-844C-1545-AF14-DAAE97FD26D8}"/>
              </a:ext>
            </a:extLst>
          </p:cNvPr>
          <p:cNvSpPr>
            <a:spLocks noGrp="1" noChangeArrowheads="1"/>
          </p:cNvSpPr>
          <p:nvPr>
            <p:ph type="ftr" sz="quarter" idx="3"/>
          </p:nvPr>
        </p:nvSpPr>
        <p:spPr bwMode="auto">
          <a:xfrm>
            <a:off x="12496800" y="26660475"/>
            <a:ext cx="11582400" cy="1949450"/>
          </a:xfrm>
          <a:prstGeom prst="rect">
            <a:avLst/>
          </a:prstGeom>
          <a:noFill/>
          <a:ln w="9525">
            <a:noFill/>
            <a:miter lim="800000"/>
            <a:headEnd/>
            <a:tailEnd/>
          </a:ln>
          <a:effectLst/>
        </p:spPr>
        <p:txBody>
          <a:bodyPr vert="horz" wrap="square" lIns="426714" tIns="213357" rIns="426714" bIns="213357" numCol="1" anchor="t" anchorCtr="0" compatLnSpc="1">
            <a:prstTxWarp prst="textNoShape">
              <a:avLst/>
            </a:prstTxWarp>
          </a:bodyPr>
          <a:lstStyle>
            <a:lvl1pPr algn="ctr">
              <a:defRPr sz="6500"/>
            </a:lvl1pPr>
          </a:lstStyle>
          <a:p>
            <a:pPr>
              <a:defRPr/>
            </a:pPr>
            <a:endParaRPr lang="en-US"/>
          </a:p>
        </p:txBody>
      </p:sp>
      <p:sp>
        <p:nvSpPr>
          <p:cNvPr id="1030" name="Rectangle 6">
            <a:extLst>
              <a:ext uri="{FF2B5EF4-FFF2-40B4-BE49-F238E27FC236}">
                <a16:creationId xmlns:a16="http://schemas.microsoft.com/office/drawing/2014/main" id="{23D59D5C-3FCD-084A-B2CA-C7377481CF00}"/>
              </a:ext>
            </a:extLst>
          </p:cNvPr>
          <p:cNvSpPr>
            <a:spLocks noGrp="1" noChangeArrowheads="1"/>
          </p:cNvSpPr>
          <p:nvPr>
            <p:ph type="sldNum" sz="quarter" idx="4"/>
          </p:nvPr>
        </p:nvSpPr>
        <p:spPr bwMode="auto">
          <a:xfrm>
            <a:off x="26212800" y="26660475"/>
            <a:ext cx="7620000" cy="1949450"/>
          </a:xfrm>
          <a:prstGeom prst="rect">
            <a:avLst/>
          </a:prstGeom>
          <a:noFill/>
          <a:ln w="9525">
            <a:noFill/>
            <a:miter lim="800000"/>
            <a:headEnd/>
            <a:tailEnd/>
          </a:ln>
          <a:effectLst/>
        </p:spPr>
        <p:txBody>
          <a:bodyPr vert="horz" wrap="square" lIns="426714" tIns="213357" rIns="426714" bIns="213357" numCol="1" anchor="t" anchorCtr="0" compatLnSpc="1">
            <a:prstTxWarp prst="textNoShape">
              <a:avLst/>
            </a:prstTxWarp>
          </a:bodyPr>
          <a:lstStyle>
            <a:lvl1pPr algn="r">
              <a:defRPr sz="6500"/>
            </a:lvl1pPr>
          </a:lstStyle>
          <a:p>
            <a:pPr>
              <a:defRPr/>
            </a:pPr>
            <a:fld id="{27942661-EB92-7C42-B8CF-0055CA9039D7}" type="slidenum">
              <a:rPr lang="en-US" altLang="en-US"/>
              <a:pPr>
                <a:defRPr/>
              </a:pPr>
              <a:t>‹#›</a:t>
            </a:fld>
            <a:endParaRPr lang="en-US" altLang="en-US"/>
          </a:p>
        </p:txBody>
      </p:sp>
      <p:sp>
        <p:nvSpPr>
          <p:cNvPr id="1031" name="Rectangle 7">
            <a:extLst>
              <a:ext uri="{FF2B5EF4-FFF2-40B4-BE49-F238E27FC236}">
                <a16:creationId xmlns:a16="http://schemas.microsoft.com/office/drawing/2014/main" id="{44889CAA-D3D4-A946-A768-FB942F541665}"/>
              </a:ext>
            </a:extLst>
          </p:cNvPr>
          <p:cNvSpPr>
            <a:spLocks noChangeArrowheads="1"/>
          </p:cNvSpPr>
          <p:nvPr userDrawn="1"/>
        </p:nvSpPr>
        <p:spPr bwMode="auto">
          <a:xfrm>
            <a:off x="952500" y="7947025"/>
            <a:ext cx="8191500" cy="20229513"/>
          </a:xfrm>
          <a:prstGeom prst="rect">
            <a:avLst/>
          </a:prstGeom>
          <a:solidFill>
            <a:schemeClr val="bg1"/>
          </a:solidFill>
          <a:ln>
            <a:noFill/>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2" name="Rectangle 8">
            <a:extLst>
              <a:ext uri="{FF2B5EF4-FFF2-40B4-BE49-F238E27FC236}">
                <a16:creationId xmlns:a16="http://schemas.microsoft.com/office/drawing/2014/main" id="{13F2FC87-0704-1D45-A187-AC6AC64BD4A3}"/>
              </a:ext>
            </a:extLst>
          </p:cNvPr>
          <p:cNvSpPr>
            <a:spLocks noChangeArrowheads="1"/>
          </p:cNvSpPr>
          <p:nvPr userDrawn="1"/>
        </p:nvSpPr>
        <p:spPr bwMode="auto">
          <a:xfrm>
            <a:off x="9779000" y="7947025"/>
            <a:ext cx="8191500" cy="20229513"/>
          </a:xfrm>
          <a:prstGeom prst="rect">
            <a:avLst/>
          </a:prstGeom>
          <a:solidFill>
            <a:schemeClr val="bg1"/>
          </a:solidFill>
          <a:ln>
            <a:noFill/>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3" name="Rectangle 9">
            <a:extLst>
              <a:ext uri="{FF2B5EF4-FFF2-40B4-BE49-F238E27FC236}">
                <a16:creationId xmlns:a16="http://schemas.microsoft.com/office/drawing/2014/main" id="{DB6F20F4-5F5F-5546-BA5C-3F241AC3F6A8}"/>
              </a:ext>
            </a:extLst>
          </p:cNvPr>
          <p:cNvSpPr>
            <a:spLocks noChangeArrowheads="1"/>
          </p:cNvSpPr>
          <p:nvPr userDrawn="1"/>
        </p:nvSpPr>
        <p:spPr bwMode="auto">
          <a:xfrm>
            <a:off x="18605500" y="7947025"/>
            <a:ext cx="8191500" cy="20229513"/>
          </a:xfrm>
          <a:prstGeom prst="rect">
            <a:avLst/>
          </a:prstGeom>
          <a:solidFill>
            <a:schemeClr val="bg1"/>
          </a:solidFill>
          <a:ln>
            <a:noFill/>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4" name="Rectangle 10">
            <a:extLst>
              <a:ext uri="{FF2B5EF4-FFF2-40B4-BE49-F238E27FC236}">
                <a16:creationId xmlns:a16="http://schemas.microsoft.com/office/drawing/2014/main" id="{DAAD46AB-52CD-A948-BC87-F395304C26AD}"/>
              </a:ext>
            </a:extLst>
          </p:cNvPr>
          <p:cNvSpPr>
            <a:spLocks noChangeArrowheads="1"/>
          </p:cNvSpPr>
          <p:nvPr userDrawn="1"/>
        </p:nvSpPr>
        <p:spPr bwMode="auto">
          <a:xfrm>
            <a:off x="27432000" y="7947025"/>
            <a:ext cx="8191500" cy="20229513"/>
          </a:xfrm>
          <a:prstGeom prst="rect">
            <a:avLst/>
          </a:prstGeom>
          <a:solidFill>
            <a:schemeClr val="bg1"/>
          </a:solidFill>
          <a:ln>
            <a:noFill/>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5" name="Rectangle 12">
            <a:extLst>
              <a:ext uri="{FF2B5EF4-FFF2-40B4-BE49-F238E27FC236}">
                <a16:creationId xmlns:a16="http://schemas.microsoft.com/office/drawing/2014/main" id="{8B0786B4-DB4B-4441-9665-FB899CFB4724}"/>
              </a:ext>
            </a:extLst>
          </p:cNvPr>
          <p:cNvSpPr>
            <a:spLocks noChangeArrowheads="1"/>
          </p:cNvSpPr>
          <p:nvPr userDrawn="1"/>
        </p:nvSpPr>
        <p:spPr bwMode="auto">
          <a:xfrm>
            <a:off x="0" y="0"/>
            <a:ext cx="36576000" cy="29260800"/>
          </a:xfrm>
          <a:prstGeom prst="rect">
            <a:avLst/>
          </a:prstGeom>
          <a:noFill/>
          <a:ln w="254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67200" rtl="0" eaLnBrk="0" fontAlgn="base" hangingPunct="0">
        <a:spcBef>
          <a:spcPct val="0"/>
        </a:spcBef>
        <a:spcAft>
          <a:spcPct val="0"/>
        </a:spcAft>
        <a:defRPr sz="20500">
          <a:solidFill>
            <a:schemeClr val="tx2"/>
          </a:solidFill>
          <a:latin typeface="+mj-lt"/>
          <a:ea typeface="+mj-ea"/>
          <a:cs typeface="+mj-cs"/>
        </a:defRPr>
      </a:lvl1pPr>
      <a:lvl2pPr algn="ctr" defTabSz="4267200" rtl="0" eaLnBrk="0" fontAlgn="base" hangingPunct="0">
        <a:spcBef>
          <a:spcPct val="0"/>
        </a:spcBef>
        <a:spcAft>
          <a:spcPct val="0"/>
        </a:spcAft>
        <a:defRPr sz="20500">
          <a:solidFill>
            <a:schemeClr val="tx2"/>
          </a:solidFill>
          <a:latin typeface="Times New Roman" pitchFamily="18" charset="0"/>
        </a:defRPr>
      </a:lvl2pPr>
      <a:lvl3pPr algn="ctr" defTabSz="4267200" rtl="0" eaLnBrk="0" fontAlgn="base" hangingPunct="0">
        <a:spcBef>
          <a:spcPct val="0"/>
        </a:spcBef>
        <a:spcAft>
          <a:spcPct val="0"/>
        </a:spcAft>
        <a:defRPr sz="20500">
          <a:solidFill>
            <a:schemeClr val="tx2"/>
          </a:solidFill>
          <a:latin typeface="Times New Roman" pitchFamily="18" charset="0"/>
        </a:defRPr>
      </a:lvl3pPr>
      <a:lvl4pPr algn="ctr" defTabSz="4267200" rtl="0" eaLnBrk="0" fontAlgn="base" hangingPunct="0">
        <a:spcBef>
          <a:spcPct val="0"/>
        </a:spcBef>
        <a:spcAft>
          <a:spcPct val="0"/>
        </a:spcAft>
        <a:defRPr sz="20500">
          <a:solidFill>
            <a:schemeClr val="tx2"/>
          </a:solidFill>
          <a:latin typeface="Times New Roman" pitchFamily="18" charset="0"/>
        </a:defRPr>
      </a:lvl4pPr>
      <a:lvl5pPr algn="ctr" defTabSz="4267200" rtl="0" eaLnBrk="0" fontAlgn="base" hangingPunct="0">
        <a:spcBef>
          <a:spcPct val="0"/>
        </a:spcBef>
        <a:spcAft>
          <a:spcPct val="0"/>
        </a:spcAft>
        <a:defRPr sz="20500">
          <a:solidFill>
            <a:schemeClr val="tx2"/>
          </a:solidFill>
          <a:latin typeface="Times New Roman" pitchFamily="18" charset="0"/>
        </a:defRPr>
      </a:lvl5pPr>
      <a:lvl6pPr marL="457200" algn="ctr" defTabSz="4267200" rtl="0" eaLnBrk="0" fontAlgn="base" hangingPunct="0">
        <a:spcBef>
          <a:spcPct val="0"/>
        </a:spcBef>
        <a:spcAft>
          <a:spcPct val="0"/>
        </a:spcAft>
        <a:defRPr sz="20500">
          <a:solidFill>
            <a:schemeClr val="tx2"/>
          </a:solidFill>
          <a:latin typeface="Times New Roman" pitchFamily="18" charset="0"/>
        </a:defRPr>
      </a:lvl6pPr>
      <a:lvl7pPr marL="914400" algn="ctr" defTabSz="4267200" rtl="0" eaLnBrk="0" fontAlgn="base" hangingPunct="0">
        <a:spcBef>
          <a:spcPct val="0"/>
        </a:spcBef>
        <a:spcAft>
          <a:spcPct val="0"/>
        </a:spcAft>
        <a:defRPr sz="20500">
          <a:solidFill>
            <a:schemeClr val="tx2"/>
          </a:solidFill>
          <a:latin typeface="Times New Roman" pitchFamily="18" charset="0"/>
        </a:defRPr>
      </a:lvl7pPr>
      <a:lvl8pPr marL="1371600" algn="ctr" defTabSz="4267200" rtl="0" eaLnBrk="0" fontAlgn="base" hangingPunct="0">
        <a:spcBef>
          <a:spcPct val="0"/>
        </a:spcBef>
        <a:spcAft>
          <a:spcPct val="0"/>
        </a:spcAft>
        <a:defRPr sz="20500">
          <a:solidFill>
            <a:schemeClr val="tx2"/>
          </a:solidFill>
          <a:latin typeface="Times New Roman" pitchFamily="18" charset="0"/>
        </a:defRPr>
      </a:lvl8pPr>
      <a:lvl9pPr marL="1828800" algn="ctr" defTabSz="4267200" rtl="0" eaLnBrk="0" fontAlgn="base" hangingPunct="0">
        <a:spcBef>
          <a:spcPct val="0"/>
        </a:spcBef>
        <a:spcAft>
          <a:spcPct val="0"/>
        </a:spcAft>
        <a:defRPr sz="20500">
          <a:solidFill>
            <a:schemeClr val="tx2"/>
          </a:solidFill>
          <a:latin typeface="Times New Roman" pitchFamily="18" charset="0"/>
        </a:defRPr>
      </a:lvl9pPr>
    </p:titleStyle>
    <p:bodyStyle>
      <a:lvl1pPr marL="1600200" indent="-1600200" algn="l" defTabSz="4267200" rtl="0" eaLnBrk="0" fontAlgn="base" hangingPunct="0">
        <a:spcBef>
          <a:spcPct val="20000"/>
        </a:spcBef>
        <a:spcAft>
          <a:spcPct val="0"/>
        </a:spcAft>
        <a:buChar char="•"/>
        <a:defRPr sz="14900">
          <a:solidFill>
            <a:schemeClr val="tx1"/>
          </a:solidFill>
          <a:latin typeface="+mn-lt"/>
          <a:ea typeface="+mn-ea"/>
          <a:cs typeface="+mn-cs"/>
        </a:defRPr>
      </a:lvl1pPr>
      <a:lvl2pPr marL="3467100" indent="-1333500" algn="l" defTabSz="4267200" rtl="0" eaLnBrk="0" fontAlgn="base" hangingPunct="0">
        <a:spcBef>
          <a:spcPct val="20000"/>
        </a:spcBef>
        <a:spcAft>
          <a:spcPct val="0"/>
        </a:spcAft>
        <a:buChar char="–"/>
        <a:defRPr sz="13100">
          <a:solidFill>
            <a:schemeClr val="tx1"/>
          </a:solidFill>
          <a:latin typeface="+mn-lt"/>
        </a:defRPr>
      </a:lvl2pPr>
      <a:lvl3pPr marL="5334000" indent="-1066800" algn="l" defTabSz="4267200" rtl="0" eaLnBrk="0" fontAlgn="base" hangingPunct="0">
        <a:spcBef>
          <a:spcPct val="20000"/>
        </a:spcBef>
        <a:spcAft>
          <a:spcPct val="0"/>
        </a:spcAft>
        <a:buChar char="•"/>
        <a:defRPr sz="11200">
          <a:solidFill>
            <a:schemeClr val="tx1"/>
          </a:solidFill>
          <a:latin typeface="+mn-lt"/>
        </a:defRPr>
      </a:lvl3pPr>
      <a:lvl4pPr marL="7467600" indent="-1066800" algn="l" defTabSz="4267200" rtl="0" eaLnBrk="0" fontAlgn="base" hangingPunct="0">
        <a:spcBef>
          <a:spcPct val="20000"/>
        </a:spcBef>
        <a:spcAft>
          <a:spcPct val="0"/>
        </a:spcAft>
        <a:buChar char="–"/>
        <a:defRPr sz="9300">
          <a:solidFill>
            <a:schemeClr val="tx1"/>
          </a:solidFill>
          <a:latin typeface="+mn-lt"/>
        </a:defRPr>
      </a:lvl4pPr>
      <a:lvl5pPr marL="9601200" indent="-1066800" algn="l" defTabSz="4267200" rtl="0" eaLnBrk="0" fontAlgn="base" hangingPunct="0">
        <a:spcBef>
          <a:spcPct val="20000"/>
        </a:spcBef>
        <a:spcAft>
          <a:spcPct val="0"/>
        </a:spcAft>
        <a:buChar char="»"/>
        <a:defRPr sz="9300">
          <a:solidFill>
            <a:schemeClr val="tx1"/>
          </a:solidFill>
          <a:latin typeface="+mn-lt"/>
        </a:defRPr>
      </a:lvl5pPr>
      <a:lvl6pPr marL="10058400" indent="-1066800" algn="l" defTabSz="4267200" rtl="0" eaLnBrk="0" fontAlgn="base" hangingPunct="0">
        <a:spcBef>
          <a:spcPct val="20000"/>
        </a:spcBef>
        <a:spcAft>
          <a:spcPct val="0"/>
        </a:spcAft>
        <a:buChar char="»"/>
        <a:defRPr sz="9300">
          <a:solidFill>
            <a:schemeClr val="tx1"/>
          </a:solidFill>
          <a:latin typeface="+mn-lt"/>
        </a:defRPr>
      </a:lvl6pPr>
      <a:lvl7pPr marL="10515600" indent="-1066800" algn="l" defTabSz="4267200" rtl="0" eaLnBrk="0" fontAlgn="base" hangingPunct="0">
        <a:spcBef>
          <a:spcPct val="20000"/>
        </a:spcBef>
        <a:spcAft>
          <a:spcPct val="0"/>
        </a:spcAft>
        <a:buChar char="»"/>
        <a:defRPr sz="9300">
          <a:solidFill>
            <a:schemeClr val="tx1"/>
          </a:solidFill>
          <a:latin typeface="+mn-lt"/>
        </a:defRPr>
      </a:lvl7pPr>
      <a:lvl8pPr marL="10972800" indent="-1066800" algn="l" defTabSz="4267200" rtl="0" eaLnBrk="0" fontAlgn="base" hangingPunct="0">
        <a:spcBef>
          <a:spcPct val="20000"/>
        </a:spcBef>
        <a:spcAft>
          <a:spcPct val="0"/>
        </a:spcAft>
        <a:buChar char="»"/>
        <a:defRPr sz="9300">
          <a:solidFill>
            <a:schemeClr val="tx1"/>
          </a:solidFill>
          <a:latin typeface="+mn-lt"/>
        </a:defRPr>
      </a:lvl8pPr>
      <a:lvl9pPr marL="11430000" indent="-1066800" algn="l" defTabSz="4267200" rtl="0" eaLnBrk="0" fontAlgn="base" hangingPunct="0">
        <a:spcBef>
          <a:spcPct val="20000"/>
        </a:spcBef>
        <a:spcAft>
          <a:spcPct val="0"/>
        </a:spcAft>
        <a:buChar char="»"/>
        <a:defRPr sz="9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ezproxy.monmouth.edu/10.1037/rep0000377" TargetMode="External"/><Relationship Id="rId3" Type="http://schemas.openxmlformats.org/officeDocument/2006/relationships/slideLayout" Target="../slideLayouts/slideLayout7.xml"/><Relationship Id="rId7" Type="http://schemas.openxmlformats.org/officeDocument/2006/relationships/hyperlink" Target="https://doi-/" TargetMode="External"/><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hyperlink" Target="https://doi.org/10.1007/s10803-013-1908-6" TargetMode="External"/><Relationship Id="rId11" Type="http://schemas.openxmlformats.org/officeDocument/2006/relationships/image" Target="../media/image2.png"/><Relationship Id="rId5" Type="http://schemas.openxmlformats.org/officeDocument/2006/relationships/image" Target="../media/image1.jpeg"/><Relationship Id="rId10" Type="http://schemas.openxmlformats.org/officeDocument/2006/relationships/hyperlink" Target="https://doi.org/10.1177/0886260519898440" TargetMode="External"/><Relationship Id="rId4" Type="http://schemas.openxmlformats.org/officeDocument/2006/relationships/notesSlide" Target="../notesSlides/notesSlide1.xml"/><Relationship Id="rId9" Type="http://schemas.openxmlformats.org/officeDocument/2006/relationships/hyperlink" Target="https://doi.org/10.17105/spr-15-0080.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53D75"/>
        </a:solidFill>
        <a:effectLst/>
      </p:bgPr>
    </p:bg>
    <p:spTree>
      <p:nvGrpSpPr>
        <p:cNvPr id="1" name=""/>
        <p:cNvGrpSpPr/>
        <p:nvPr/>
      </p:nvGrpSpPr>
      <p:grpSpPr>
        <a:xfrm>
          <a:off x="0" y="0"/>
          <a:ext cx="0" cy="0"/>
          <a:chOff x="0" y="0"/>
          <a:chExt cx="0" cy="0"/>
        </a:xfrm>
      </p:grpSpPr>
      <p:sp>
        <p:nvSpPr>
          <p:cNvPr id="15362" name="Rectangle 5">
            <a:extLst>
              <a:ext uri="{FF2B5EF4-FFF2-40B4-BE49-F238E27FC236}">
                <a16:creationId xmlns:a16="http://schemas.microsoft.com/office/drawing/2014/main" id="{F90B9370-0ACC-5E45-89DC-B400E89C5118}"/>
              </a:ext>
            </a:extLst>
          </p:cNvPr>
          <p:cNvSpPr>
            <a:spLocks noChangeArrowheads="1"/>
          </p:cNvSpPr>
          <p:nvPr/>
        </p:nvSpPr>
        <p:spPr bwMode="auto">
          <a:xfrm>
            <a:off x="9748838" y="19735800"/>
            <a:ext cx="17073562" cy="848995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ltLang="en-US" sz="2400"/>
          </a:p>
        </p:txBody>
      </p:sp>
      <p:sp>
        <p:nvSpPr>
          <p:cNvPr id="4099" name="Text Box 343">
            <a:extLst>
              <a:ext uri="{FF2B5EF4-FFF2-40B4-BE49-F238E27FC236}">
                <a16:creationId xmlns:a16="http://schemas.microsoft.com/office/drawing/2014/main" id="{83D30844-3BAE-8849-8005-FE2EFE9C450D}"/>
              </a:ext>
            </a:extLst>
          </p:cNvPr>
          <p:cNvSpPr txBox="1">
            <a:spLocks noChangeArrowheads="1"/>
          </p:cNvSpPr>
          <p:nvPr/>
        </p:nvSpPr>
        <p:spPr bwMode="auto">
          <a:xfrm>
            <a:off x="27393900" y="5253038"/>
            <a:ext cx="8153400" cy="7226300"/>
          </a:xfrm>
          <a:prstGeom prst="rect">
            <a:avLst/>
          </a:prstGeom>
          <a:solidFill>
            <a:schemeClr val="bg1"/>
          </a:solidFill>
          <a:ln>
            <a:noFill/>
          </a:ln>
        </p:spPr>
        <p:txBody>
          <a:bodyPr lIns="360000" tIns="180000" rIns="360000" bIns="180000">
            <a:spAutoFit/>
          </a:bodyPr>
          <a:lstStyle>
            <a:lvl1pPr marL="571500" indent="-571500">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spcAft>
                <a:spcPts val="1800"/>
              </a:spcAft>
              <a:buFont typeface="Arial" panose="020B0604020202020204" pitchFamily="34" charset="0"/>
              <a:buChar char="•"/>
              <a:defRPr/>
            </a:pPr>
            <a:r>
              <a:rPr lang="en-US" altLang="en-US" sz="3200" dirty="0"/>
              <a:t>Participants of this study will be recruited from one school district in Monmouth County. Being that it will take place in Howell, the demographic of the population is predominantly White.</a:t>
            </a:r>
          </a:p>
          <a:p>
            <a:pPr marL="457200" indent="-457200">
              <a:spcAft>
                <a:spcPts val="1800"/>
              </a:spcAft>
              <a:buFont typeface="Arial" panose="020B0604020202020204" pitchFamily="34" charset="0"/>
              <a:buChar char="•"/>
              <a:defRPr/>
            </a:pPr>
            <a:r>
              <a:rPr lang="en-US" sz="3200" dirty="0">
                <a:ea typeface="Times New Roman" panose="02020603050405020304" pitchFamily="18" charset="0"/>
              </a:rPr>
              <a:t>Since the age range is from K-5, the researcher will not be able to infer if these students will continually receive accommodations through middle school, high school, or even college.</a:t>
            </a:r>
          </a:p>
          <a:p>
            <a:pPr marL="457200" indent="-457200">
              <a:spcAft>
                <a:spcPts val="1800"/>
              </a:spcAft>
              <a:buFont typeface="Arial" panose="020B0604020202020204" pitchFamily="34" charset="0"/>
              <a:buChar char="•"/>
              <a:defRPr/>
            </a:pPr>
            <a:r>
              <a:rPr lang="en-US" altLang="en-US" sz="3200" dirty="0"/>
              <a:t>There may be potential researcher bias, as the researcher has a sibling who received accommodations in school.</a:t>
            </a:r>
          </a:p>
        </p:txBody>
      </p:sp>
      <p:sp>
        <p:nvSpPr>
          <p:cNvPr id="15364" name="Text Box 23">
            <a:extLst>
              <a:ext uri="{FF2B5EF4-FFF2-40B4-BE49-F238E27FC236}">
                <a16:creationId xmlns:a16="http://schemas.microsoft.com/office/drawing/2014/main" id="{22E9AA5E-10F3-DB4A-B313-74D06E8884A3}"/>
              </a:ext>
            </a:extLst>
          </p:cNvPr>
          <p:cNvSpPr txBox="1">
            <a:spLocks noChangeArrowheads="1"/>
          </p:cNvSpPr>
          <p:nvPr/>
        </p:nvSpPr>
        <p:spPr bwMode="auto">
          <a:xfrm>
            <a:off x="914400" y="5170488"/>
            <a:ext cx="8193088" cy="134127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180000" rIns="360000" bIns="180000">
            <a:spAutoFit/>
          </a:bodyPr>
          <a:lstStyle>
            <a:lvl1pPr marL="571500" indent="-571500">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spcAft>
                <a:spcPts val="1800"/>
              </a:spcAft>
              <a:buFont typeface="Arial" panose="020B0604020202020204" pitchFamily="34" charset="0"/>
              <a:buChar char="•"/>
            </a:pPr>
            <a:r>
              <a:rPr lang="en-US" altLang="en-US" sz="3300">
                <a:cs typeface="Times New Roman" panose="02020603050405020304" pitchFamily="18" charset="0"/>
              </a:rPr>
              <a:t>Students with disabilities are at risk for several different factors that may impact them throughout their academic lives. Due to the lack of social opportunities, students with disabilities may face higher rates of mental health issues such as anxiety or depression.</a:t>
            </a:r>
            <a:r>
              <a:rPr lang="en-US" altLang="en-US" sz="3300"/>
              <a:t> </a:t>
            </a:r>
          </a:p>
          <a:p>
            <a:pPr>
              <a:spcAft>
                <a:spcPts val="1800"/>
              </a:spcAft>
              <a:buFont typeface="Arial" panose="020B0604020202020204" pitchFamily="34" charset="0"/>
              <a:buChar char="•"/>
            </a:pPr>
            <a:r>
              <a:rPr lang="en-US" altLang="en-US" sz="3300">
                <a:cs typeface="Times New Roman" panose="02020603050405020304" pitchFamily="18" charset="0"/>
              </a:rPr>
              <a:t>In order to assist students with disabilities overall well-being, equitable needs such as taking consideration of the student’s autonomy, engagement in the classroom, and their outside environment such as their teachers, peers, and support</a:t>
            </a:r>
            <a:r>
              <a:rPr lang="en-US" altLang="en-US" sz="3300"/>
              <a:t> will be of utmost importance </a:t>
            </a:r>
            <a:r>
              <a:rPr lang="en-US" altLang="en-US" sz="3300">
                <a:cs typeface="Times New Roman" panose="02020603050405020304" pitchFamily="18" charset="0"/>
              </a:rPr>
              <a:t>(Vaz, Cordier, Falkmer, Ciccarelli, Parsons, McAuliffe &amp; Falkmer, 2017).</a:t>
            </a:r>
            <a:r>
              <a:rPr lang="en-US" altLang="en-US" sz="3300"/>
              <a:t> </a:t>
            </a:r>
          </a:p>
          <a:p>
            <a:pPr>
              <a:spcAft>
                <a:spcPts val="1800"/>
              </a:spcAft>
              <a:buFont typeface="Arial" panose="020B0604020202020204" pitchFamily="34" charset="0"/>
              <a:buChar char="•"/>
            </a:pPr>
            <a:r>
              <a:rPr lang="en-US" altLang="en-US" sz="3300">
                <a:cs typeface="Times New Roman" panose="02020603050405020304" pitchFamily="18" charset="0"/>
              </a:rPr>
              <a:t>Students with disabilities from grades K-5 in Howell Township Public Schools will participate by being observed in the classroom setting by the researcher. Following this, they will undergo short interviews regarding their academic and social lives as well as their perceived support in the school environment.</a:t>
            </a:r>
          </a:p>
        </p:txBody>
      </p:sp>
      <p:sp>
        <p:nvSpPr>
          <p:cNvPr id="4102" name="Text Box 25">
            <a:extLst>
              <a:ext uri="{FF2B5EF4-FFF2-40B4-BE49-F238E27FC236}">
                <a16:creationId xmlns:a16="http://schemas.microsoft.com/office/drawing/2014/main" id="{3691F5E8-6C0B-1645-8735-16F2FAE902DE}"/>
              </a:ext>
            </a:extLst>
          </p:cNvPr>
          <p:cNvSpPr txBox="1">
            <a:spLocks noChangeArrowheads="1"/>
          </p:cNvSpPr>
          <p:nvPr/>
        </p:nvSpPr>
        <p:spPr bwMode="auto">
          <a:xfrm>
            <a:off x="903288" y="4283075"/>
            <a:ext cx="8193087" cy="979488"/>
          </a:xfrm>
          <a:prstGeom prst="rect">
            <a:avLst/>
          </a:prstGeom>
          <a:solidFill>
            <a:srgbClr val="F7CCE6"/>
          </a:solidFill>
          <a:ln w="53975">
            <a:solidFill>
              <a:schemeClr val="tx1"/>
            </a:solidFill>
          </a:ln>
        </p:spPr>
        <p:txBody>
          <a:bodyPr lIns="360000" tIns="180000" rIns="360000" bIns="180000">
            <a:spAutoFit/>
          </a:bodyPr>
          <a:lstStyle>
            <a:defPPr>
              <a:defRPr lang="en-US"/>
            </a:defPPr>
            <a:lvl1pPr algn="ctr">
              <a:spcBef>
                <a:spcPct val="50000"/>
              </a:spcBef>
              <a:defRPr sz="4000" b="1">
                <a:latin typeface="Arial Unicode MS" pitchFamily="34" charset="-128"/>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GB" altLang="en-US" dirty="0">
                <a:latin typeface="+mn-lt"/>
              </a:rPr>
              <a:t>BACKGROUND</a:t>
            </a:r>
            <a:endParaRPr lang="en-US" altLang="en-US" dirty="0">
              <a:latin typeface="+mn-lt"/>
            </a:endParaRPr>
          </a:p>
        </p:txBody>
      </p:sp>
      <p:sp>
        <p:nvSpPr>
          <p:cNvPr id="15366" name="Rectangle 34">
            <a:extLst>
              <a:ext uri="{FF2B5EF4-FFF2-40B4-BE49-F238E27FC236}">
                <a16:creationId xmlns:a16="http://schemas.microsoft.com/office/drawing/2014/main" id="{C05B32D0-A1DE-9E4F-943B-B8E0B14683C8}"/>
              </a:ext>
            </a:extLst>
          </p:cNvPr>
          <p:cNvSpPr>
            <a:spLocks noChangeArrowheads="1"/>
          </p:cNvSpPr>
          <p:nvPr/>
        </p:nvSpPr>
        <p:spPr bwMode="auto">
          <a:xfrm>
            <a:off x="914400" y="2535238"/>
            <a:ext cx="353568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a:r>
              <a:rPr lang="en-US" altLang="en-US" sz="4800" b="1">
                <a:solidFill>
                  <a:srgbClr val="F7CCE6"/>
                </a:solidFill>
                <a:latin typeface="Abadi" panose="020B0604020104020204" pitchFamily="34" charset="0"/>
                <a:ea typeface="Abadi" panose="020B0604020104020204" pitchFamily="34" charset="0"/>
                <a:cs typeface="Abadi" panose="020B0604020104020204" pitchFamily="34" charset="0"/>
              </a:rPr>
              <a:t>Laura Noseworthy</a:t>
            </a:r>
          </a:p>
          <a:p>
            <a:pPr algn="ctr"/>
            <a:r>
              <a:rPr lang="en-US" altLang="en-US" sz="4800" b="1">
                <a:solidFill>
                  <a:srgbClr val="F7CCE6"/>
                </a:solidFill>
                <a:latin typeface="Abadi" panose="020B0604020104020204" pitchFamily="34" charset="0"/>
                <a:ea typeface="Abadi" panose="020B0604020104020204" pitchFamily="34" charset="0"/>
                <a:cs typeface="Abadi" panose="020B0604020104020204" pitchFamily="34" charset="0"/>
              </a:rPr>
              <a:t>Monmouth University</a:t>
            </a:r>
          </a:p>
        </p:txBody>
      </p:sp>
      <p:sp>
        <p:nvSpPr>
          <p:cNvPr id="15367" name="Text Box 36">
            <a:extLst>
              <a:ext uri="{FF2B5EF4-FFF2-40B4-BE49-F238E27FC236}">
                <a16:creationId xmlns:a16="http://schemas.microsoft.com/office/drawing/2014/main" id="{C9CC4496-E4FE-5E43-A3EF-A5E87CAFC995}"/>
              </a:ext>
            </a:extLst>
          </p:cNvPr>
          <p:cNvSpPr txBox="1">
            <a:spLocks noChangeArrowheads="1"/>
          </p:cNvSpPr>
          <p:nvPr/>
        </p:nvSpPr>
        <p:spPr bwMode="auto">
          <a:xfrm>
            <a:off x="9755188" y="5237163"/>
            <a:ext cx="8189912" cy="14120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180000" rIns="360000" bIns="180000">
            <a:spAutoFit/>
          </a:bodyPr>
          <a:lstStyle>
            <a:lvl1pPr marL="571500" indent="-571500">
              <a:defRPr sz="2000">
                <a:solidFill>
                  <a:schemeClr val="tx1"/>
                </a:solidFill>
                <a:latin typeface="Times New Roman" panose="02020603050405020304" pitchFamily="18" charset="0"/>
              </a:defRPr>
            </a:lvl1pPr>
            <a:lvl2pPr marL="1314450" indent="-57150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spcAft>
                <a:spcPts val="1800"/>
              </a:spcAft>
              <a:buFont typeface="Arial" panose="020B0604020202020204" pitchFamily="34" charset="0"/>
              <a:buChar char="•"/>
            </a:pPr>
            <a:r>
              <a:rPr lang="en-US" altLang="en-US" sz="3200">
                <a:cs typeface="Times New Roman" panose="02020603050405020304" pitchFamily="18" charset="0"/>
              </a:rPr>
              <a:t>Regardless of the type of disability, mental health disorders being developed in these individuals are increased at three to four times more likely to appear than their peers and most of the time go untreated (Vaz, Cordier, Falkmer, Ciccarelli, Parsons, McAuliffe &amp; Falkmer, 2017).</a:t>
            </a:r>
            <a:r>
              <a:rPr lang="en-US" altLang="en-US" sz="3200"/>
              <a:t> </a:t>
            </a:r>
          </a:p>
          <a:p>
            <a:pPr>
              <a:spcAft>
                <a:spcPts val="1800"/>
              </a:spcAft>
              <a:buFont typeface="Arial" panose="020B0604020202020204" pitchFamily="34" charset="0"/>
              <a:buChar char="•"/>
            </a:pPr>
            <a:r>
              <a:rPr lang="en-US" altLang="en-US" sz="3200"/>
              <a:t>Students with disabilities may be in academic s</a:t>
            </a:r>
            <a:r>
              <a:rPr lang="en-US" altLang="en-US" sz="3200">
                <a:cs typeface="Times New Roman" panose="02020603050405020304" pitchFamily="18" charset="0"/>
              </a:rPr>
              <a:t>ettings such as smaller class sizes, in-class support, or self-contained classrooms, leaving them with little to no time to have interactions with their general education peers. Because these students are perceived as different, they have higher rates of being victimized multiple times in an educational setting (Rose, Stormont, Wang, Simpson &amp; Preast, 2015).</a:t>
            </a:r>
            <a:r>
              <a:rPr lang="en-US" altLang="en-US" sz="3200"/>
              <a:t> </a:t>
            </a:r>
          </a:p>
          <a:p>
            <a:pPr>
              <a:spcAft>
                <a:spcPts val="1800"/>
              </a:spcAft>
              <a:buFont typeface="Arial" panose="020B0604020202020204" pitchFamily="34" charset="0"/>
              <a:buChar char="•"/>
            </a:pPr>
            <a:r>
              <a:rPr lang="en-US" altLang="en-US" sz="3200"/>
              <a:t>Self-concept plays a large role in childhood and adolescence. </a:t>
            </a:r>
            <a:r>
              <a:rPr lang="en-US" altLang="en-US" sz="3200">
                <a:cs typeface="Times New Roman" panose="02020603050405020304" pitchFamily="18" charset="0"/>
              </a:rPr>
              <a:t>Students who are a part of specialized learning classes may already have a preconceived idea that they are not good enough to be with their peers in larger classes, and these ideas can potentially manifest into the educational realm.</a:t>
            </a:r>
            <a:r>
              <a:rPr lang="en-US" altLang="en-US" sz="3200"/>
              <a:t> </a:t>
            </a:r>
          </a:p>
        </p:txBody>
      </p:sp>
      <p:sp>
        <p:nvSpPr>
          <p:cNvPr id="15368" name="Text Box 37">
            <a:extLst>
              <a:ext uri="{FF2B5EF4-FFF2-40B4-BE49-F238E27FC236}">
                <a16:creationId xmlns:a16="http://schemas.microsoft.com/office/drawing/2014/main" id="{D3A33BFF-13ED-6843-AB0B-D9988610B71C}"/>
              </a:ext>
            </a:extLst>
          </p:cNvPr>
          <p:cNvSpPr txBox="1">
            <a:spLocks noChangeArrowheads="1"/>
          </p:cNvSpPr>
          <p:nvPr/>
        </p:nvSpPr>
        <p:spPr bwMode="auto">
          <a:xfrm>
            <a:off x="950913" y="18713450"/>
            <a:ext cx="8193087" cy="1593850"/>
          </a:xfrm>
          <a:prstGeom prst="rect">
            <a:avLst/>
          </a:prstGeom>
          <a:solidFill>
            <a:srgbClr val="F7CCE6"/>
          </a:solidFill>
          <a:ln w="53975">
            <a:solidFill>
              <a:schemeClr val="tx1"/>
            </a:solidFill>
            <a:miter lim="800000"/>
            <a:headEnd/>
            <a:tailEnd/>
          </a:ln>
        </p:spPr>
        <p:txBody>
          <a:bodyPr lIns="360000" tIns="180000" rIns="360000" bIns="180000">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a:spcBef>
                <a:spcPct val="50000"/>
              </a:spcBef>
            </a:pPr>
            <a:r>
              <a:rPr lang="en-GB" altLang="en-US" sz="4000" b="1"/>
              <a:t>PURPOSE &amp; RESEARCH QUESTIONS</a:t>
            </a:r>
            <a:endParaRPr lang="en-US" altLang="en-US" sz="4000" b="1"/>
          </a:p>
        </p:txBody>
      </p:sp>
      <p:sp>
        <p:nvSpPr>
          <p:cNvPr id="2061" name="Text Box 43">
            <a:extLst>
              <a:ext uri="{FF2B5EF4-FFF2-40B4-BE49-F238E27FC236}">
                <a16:creationId xmlns:a16="http://schemas.microsoft.com/office/drawing/2014/main" id="{7CC60E60-AE67-E24D-89F5-AB85A896A946}"/>
              </a:ext>
            </a:extLst>
          </p:cNvPr>
          <p:cNvSpPr txBox="1">
            <a:spLocks noChangeArrowheads="1"/>
          </p:cNvSpPr>
          <p:nvPr/>
        </p:nvSpPr>
        <p:spPr bwMode="auto">
          <a:xfrm>
            <a:off x="18599150" y="5275263"/>
            <a:ext cx="8223250" cy="14766925"/>
          </a:xfrm>
          <a:prstGeom prst="rect">
            <a:avLst/>
          </a:prstGeom>
          <a:solidFill>
            <a:schemeClr val="bg1"/>
          </a:solidFill>
          <a:ln>
            <a:noFill/>
          </a:ln>
        </p:spPr>
        <p:txBody>
          <a:bodyPr lIns="360000" tIns="180000" rIns="360000" bIns="180000">
            <a:spAutoFit/>
          </a:bodyP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r>
              <a:rPr lang="en-US" sz="3600" b="1" i="1" dirty="0"/>
              <a:t>Participants</a:t>
            </a:r>
          </a:p>
          <a:p>
            <a:pPr marL="571500" indent="-571500">
              <a:buFont typeface="Arial" panose="020B0604020202020204" pitchFamily="34" charset="0"/>
              <a:buChar char="•"/>
              <a:defRPr/>
            </a:pPr>
            <a:r>
              <a:rPr lang="en-US" sz="3600" dirty="0"/>
              <a:t>Howell Township Public Schools elementary students (</a:t>
            </a:r>
            <a:r>
              <a:rPr lang="en-US" sz="3600" i="1" dirty="0"/>
              <a:t>N</a:t>
            </a:r>
            <a:r>
              <a:rPr lang="en-US" sz="3600" dirty="0"/>
              <a:t>= 24)</a:t>
            </a:r>
          </a:p>
          <a:p>
            <a:pPr marL="962025" lvl="1" indent="-571500">
              <a:buFont typeface="Arial" panose="020B0604020202020204" pitchFamily="34" charset="0"/>
              <a:buChar char="•"/>
              <a:defRPr/>
            </a:pPr>
            <a:r>
              <a:rPr lang="en-US" sz="3600" dirty="0"/>
              <a:t>It would be beneficial if participants were of varying racial and ethnic backgrounds. They must be in grades K-5. Four students from each grade will be selected.</a:t>
            </a:r>
          </a:p>
          <a:p>
            <a:pPr lvl="1" indent="0">
              <a:defRPr/>
            </a:pPr>
            <a:endParaRPr lang="en-US" sz="3600" b="1" i="1" dirty="0">
              <a:latin typeface="+mn-lt"/>
            </a:endParaRPr>
          </a:p>
          <a:p>
            <a:pPr>
              <a:defRPr/>
            </a:pPr>
            <a:r>
              <a:rPr lang="en-US" sz="3600" b="1" i="1" dirty="0">
                <a:latin typeface="+mn-lt"/>
              </a:rPr>
              <a:t>Procedures</a:t>
            </a:r>
          </a:p>
          <a:p>
            <a:pPr marL="457200" indent="-457200">
              <a:buFont typeface="Arial" panose="020B0604020202020204" pitchFamily="34" charset="0"/>
              <a:buChar char="•"/>
              <a:defRPr/>
            </a:pPr>
            <a:r>
              <a:rPr lang="en-US" sz="3600" dirty="0">
                <a:latin typeface="+mn-lt"/>
              </a:rPr>
              <a:t>Purposeful sampling will be used to recruit participants.</a:t>
            </a:r>
          </a:p>
          <a:p>
            <a:pPr marL="457200" indent="-457200">
              <a:buFont typeface="Arial" panose="020B0604020202020204" pitchFamily="34" charset="0"/>
              <a:buChar char="•"/>
              <a:defRPr/>
            </a:pPr>
            <a:r>
              <a:rPr lang="en-US" sz="3600" dirty="0">
                <a:latin typeface="+mn-lt"/>
              </a:rPr>
              <a:t>Qualitative research will be conducted through classroom observations and short interviews.</a:t>
            </a:r>
          </a:p>
          <a:p>
            <a:pPr>
              <a:defRPr/>
            </a:pPr>
            <a:endParaRPr lang="en-US" sz="3600" dirty="0">
              <a:latin typeface="+mn-lt"/>
            </a:endParaRPr>
          </a:p>
          <a:p>
            <a:pPr>
              <a:defRPr/>
            </a:pPr>
            <a:r>
              <a:rPr lang="en-US" sz="3600" b="1" i="1" dirty="0">
                <a:latin typeface="+mn-lt"/>
              </a:rPr>
              <a:t>Data Analysis</a:t>
            </a:r>
          </a:p>
          <a:p>
            <a:pPr marL="571500" indent="-571500">
              <a:buFont typeface="Arial" panose="020B0604020202020204" pitchFamily="34" charset="0"/>
              <a:buChar char="•"/>
              <a:defRPr/>
            </a:pPr>
            <a:r>
              <a:rPr lang="en-US" sz="3600" dirty="0"/>
              <a:t>The researcher’s hand-written notes will be placed into the computer. </a:t>
            </a:r>
          </a:p>
          <a:p>
            <a:pPr marL="571500" indent="-571500">
              <a:buFont typeface="Arial" panose="020B0604020202020204" pitchFamily="34" charset="0"/>
              <a:buChar char="•"/>
              <a:defRPr/>
            </a:pPr>
            <a:r>
              <a:rPr lang="en-US" sz="3600" dirty="0"/>
              <a:t>The data will then be transcribed through a professional software system.</a:t>
            </a:r>
          </a:p>
          <a:p>
            <a:pPr marL="571500" indent="-571500">
              <a:buFont typeface="Arial" panose="020B0604020202020204" pitchFamily="34" charset="0"/>
              <a:buChar char="•"/>
              <a:defRPr/>
            </a:pPr>
            <a:r>
              <a:rPr lang="en-US" sz="3600" dirty="0"/>
              <a:t>The researcher will review the accuracy of the data and determine themes from their findings.</a:t>
            </a:r>
          </a:p>
          <a:p>
            <a:pPr>
              <a:defRPr/>
            </a:pPr>
            <a:endParaRPr lang="en-US" sz="3600" dirty="0">
              <a:solidFill>
                <a:srgbClr val="FF0000"/>
              </a:solidFill>
            </a:endParaRPr>
          </a:p>
        </p:txBody>
      </p:sp>
      <p:sp>
        <p:nvSpPr>
          <p:cNvPr id="4112" name="Rectangle 371">
            <a:extLst>
              <a:ext uri="{FF2B5EF4-FFF2-40B4-BE49-F238E27FC236}">
                <a16:creationId xmlns:a16="http://schemas.microsoft.com/office/drawing/2014/main" id="{CFECE5E7-7FB8-EC45-B51D-6F175D482A7B}"/>
              </a:ext>
            </a:extLst>
          </p:cNvPr>
          <p:cNvSpPr>
            <a:spLocks noChangeArrowheads="1"/>
          </p:cNvSpPr>
          <p:nvPr/>
        </p:nvSpPr>
        <p:spPr bwMode="auto">
          <a:xfrm>
            <a:off x="914400" y="987425"/>
            <a:ext cx="34671000" cy="1593850"/>
          </a:xfrm>
          <a:prstGeom prst="rect">
            <a:avLst/>
          </a:prstGeom>
          <a:solidFill>
            <a:srgbClr val="F7CCE6"/>
          </a:solidFill>
          <a:ln w="41275">
            <a:solidFill>
              <a:schemeClr val="tx1"/>
            </a:solidFill>
          </a:ln>
        </p:spPr>
        <p:txBody>
          <a:bodyPr lIns="360000" tIns="180000" rIns="360000" bIns="180000">
            <a:spAutoFit/>
          </a:bodyPr>
          <a:lstStyle/>
          <a:p>
            <a:pPr algn="ctr">
              <a:spcBef>
                <a:spcPts val="0"/>
              </a:spcBef>
              <a:defRPr/>
            </a:pPr>
            <a:r>
              <a:rPr lang="en-US" altLang="en-US" sz="8000" b="1" dirty="0">
                <a:latin typeface="+mn-lt"/>
              </a:rPr>
              <a:t>Mental Health of Students with Disabilities</a:t>
            </a:r>
          </a:p>
        </p:txBody>
      </p:sp>
      <p:sp>
        <p:nvSpPr>
          <p:cNvPr id="4113" name="TextBox 31">
            <a:extLst>
              <a:ext uri="{FF2B5EF4-FFF2-40B4-BE49-F238E27FC236}">
                <a16:creationId xmlns:a16="http://schemas.microsoft.com/office/drawing/2014/main" id="{070FBC44-5582-BC49-843D-65C784C223BA}"/>
              </a:ext>
            </a:extLst>
          </p:cNvPr>
          <p:cNvSpPr txBox="1">
            <a:spLocks noChangeArrowheads="1"/>
          </p:cNvSpPr>
          <p:nvPr/>
        </p:nvSpPr>
        <p:spPr bwMode="auto">
          <a:xfrm>
            <a:off x="27736800" y="26893838"/>
            <a:ext cx="7467600" cy="1692275"/>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sz="3600" b="1" dirty="0">
                <a:latin typeface="+mn-lt"/>
                <a:ea typeface="Arial Unicode MS" pitchFamily="34" charset="-128"/>
                <a:cs typeface="Arial Unicode MS" pitchFamily="34" charset="-128"/>
              </a:rPr>
              <a:t>For questions/comments, email: s1343546@monmouth.edu</a:t>
            </a:r>
          </a:p>
          <a:p>
            <a:pPr algn="ctr">
              <a:defRPr/>
            </a:pPr>
            <a:r>
              <a:rPr lang="en-US" altLang="en-US" sz="3200" dirty="0">
                <a:latin typeface="+mn-lt"/>
                <a:ea typeface="Arial Unicode MS" pitchFamily="34" charset="-128"/>
                <a:cs typeface="Arial Unicode MS" pitchFamily="34" charset="-128"/>
              </a:rPr>
              <a:t> </a:t>
            </a:r>
          </a:p>
        </p:txBody>
      </p:sp>
      <p:sp>
        <p:nvSpPr>
          <p:cNvPr id="15372" name="Rectangle 1">
            <a:extLst>
              <a:ext uri="{FF2B5EF4-FFF2-40B4-BE49-F238E27FC236}">
                <a16:creationId xmlns:a16="http://schemas.microsoft.com/office/drawing/2014/main" id="{C1F61B5C-6AC8-BE4D-8C69-7E24395D4788}"/>
              </a:ext>
            </a:extLst>
          </p:cNvPr>
          <p:cNvSpPr>
            <a:spLocks noChangeArrowheads="1"/>
          </p:cNvSpPr>
          <p:nvPr/>
        </p:nvSpPr>
        <p:spPr bwMode="auto">
          <a:xfrm>
            <a:off x="969963" y="20923250"/>
            <a:ext cx="8126412" cy="798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Times New Roman" panose="02020603050405020304" pitchFamily="18" charset="0"/>
              </a:defRPr>
            </a:lvl1pPr>
            <a:lvl2pPr marL="190500">
              <a:defRPr sz="2000">
                <a:solidFill>
                  <a:schemeClr val="tx1"/>
                </a:solidFill>
                <a:latin typeface="Times New Roman" panose="02020603050405020304" pitchFamily="18" charset="0"/>
              </a:defRPr>
            </a:lvl2pPr>
            <a:lvl3pPr marL="1104900" indent="-4572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lvl="1" indent="0" algn="ctr">
              <a:spcAft>
                <a:spcPts val="1800"/>
              </a:spcAft>
            </a:pPr>
            <a:r>
              <a:rPr lang="en-US" altLang="en-US" sz="3600">
                <a:cs typeface="Times New Roman" panose="02020603050405020304" pitchFamily="18" charset="0"/>
              </a:rPr>
              <a:t>The purpose of this study is to research the mental health and social impacts on adolescents who receive accommodations in school.</a:t>
            </a:r>
          </a:p>
          <a:p>
            <a:pPr lvl="1" indent="0" algn="ctr">
              <a:spcAft>
                <a:spcPts val="1800"/>
              </a:spcAft>
            </a:pPr>
            <a:r>
              <a:rPr lang="en-US" altLang="en-US" sz="3600">
                <a:cs typeface="Times New Roman" panose="02020603050405020304" pitchFamily="18" charset="0"/>
              </a:rPr>
              <a:t>What is the overall impact of receiving in school accommodations for students with a disability? </a:t>
            </a:r>
          </a:p>
          <a:p>
            <a:pPr lvl="1" indent="0" algn="ctr">
              <a:spcAft>
                <a:spcPts val="1800"/>
              </a:spcAft>
            </a:pPr>
            <a:r>
              <a:rPr lang="en-US" altLang="en-US" sz="3600">
                <a:cs typeface="Times New Roman" panose="02020603050405020304" pitchFamily="18" charset="0"/>
              </a:rPr>
              <a:t> How does receiving in-school accommodations impact the mental health of students with disabilities? </a:t>
            </a:r>
          </a:p>
          <a:p>
            <a:pPr lvl="1" indent="0" algn="ctr">
              <a:spcAft>
                <a:spcPts val="1800"/>
              </a:spcAft>
            </a:pPr>
            <a:r>
              <a:rPr lang="en-US" altLang="en-US" sz="3600">
                <a:cs typeface="Times New Roman" panose="02020603050405020304" pitchFamily="18" charset="0"/>
              </a:rPr>
              <a:t> How does receiving in-school accommodations impact the social connections for students with a disability?</a:t>
            </a:r>
            <a:r>
              <a:rPr lang="en-US" altLang="en-US" sz="3600"/>
              <a:t> </a:t>
            </a:r>
            <a:endParaRPr lang="en-US" altLang="en-US" sz="3600">
              <a:cs typeface="Times New Roman" panose="02020603050405020304" pitchFamily="18" charset="0"/>
            </a:endParaRPr>
          </a:p>
        </p:txBody>
      </p:sp>
      <p:sp>
        <p:nvSpPr>
          <p:cNvPr id="15373" name="Text Box 39">
            <a:extLst>
              <a:ext uri="{FF2B5EF4-FFF2-40B4-BE49-F238E27FC236}">
                <a16:creationId xmlns:a16="http://schemas.microsoft.com/office/drawing/2014/main" id="{CCA734CA-25F0-F949-9050-98B6721D2149}"/>
              </a:ext>
            </a:extLst>
          </p:cNvPr>
          <p:cNvSpPr txBox="1">
            <a:spLocks noChangeArrowheads="1"/>
          </p:cNvSpPr>
          <p:nvPr/>
        </p:nvSpPr>
        <p:spPr bwMode="auto">
          <a:xfrm>
            <a:off x="18594388" y="4295775"/>
            <a:ext cx="8228012" cy="979488"/>
          </a:xfrm>
          <a:prstGeom prst="rect">
            <a:avLst/>
          </a:prstGeom>
          <a:solidFill>
            <a:srgbClr val="F7CCE6"/>
          </a:solidFill>
          <a:ln w="53975">
            <a:solidFill>
              <a:schemeClr val="tx1"/>
            </a:solidFill>
            <a:miter lim="800000"/>
            <a:headEnd/>
            <a:tailEnd/>
          </a:ln>
        </p:spPr>
        <p:txBody>
          <a:bodyPr lIns="360000" tIns="180000" rIns="360000" bIns="180000">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a:spcBef>
                <a:spcPct val="50000"/>
              </a:spcBef>
            </a:pPr>
            <a:r>
              <a:rPr lang="en-GB" altLang="en-US" sz="4000" b="1"/>
              <a:t>METHOD</a:t>
            </a:r>
            <a:endParaRPr lang="en-US" altLang="en-US" sz="4000" b="1"/>
          </a:p>
        </p:txBody>
      </p:sp>
      <p:sp>
        <p:nvSpPr>
          <p:cNvPr id="15374" name="Text Box 35">
            <a:extLst>
              <a:ext uri="{FF2B5EF4-FFF2-40B4-BE49-F238E27FC236}">
                <a16:creationId xmlns:a16="http://schemas.microsoft.com/office/drawing/2014/main" id="{71866240-F1E6-A748-B59E-860704DF9A45}"/>
              </a:ext>
            </a:extLst>
          </p:cNvPr>
          <p:cNvSpPr txBox="1">
            <a:spLocks noChangeArrowheads="1"/>
          </p:cNvSpPr>
          <p:nvPr/>
        </p:nvSpPr>
        <p:spPr bwMode="auto">
          <a:xfrm>
            <a:off x="9748838" y="19245263"/>
            <a:ext cx="17073562" cy="979487"/>
          </a:xfrm>
          <a:prstGeom prst="rect">
            <a:avLst/>
          </a:prstGeom>
          <a:solidFill>
            <a:srgbClr val="F7CCE6"/>
          </a:solidFill>
          <a:ln w="53975">
            <a:solidFill>
              <a:schemeClr val="tx1"/>
            </a:solidFill>
            <a:miter lim="800000"/>
            <a:headEnd/>
            <a:tailEnd/>
          </a:ln>
        </p:spPr>
        <p:txBody>
          <a:bodyPr lIns="360000" tIns="180000" rIns="360000" bIns="180000">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a:spcBef>
                <a:spcPct val="50000"/>
              </a:spcBef>
            </a:pPr>
            <a:r>
              <a:rPr lang="en-GB" altLang="en-US" sz="4000" b="1"/>
              <a:t>STUDY DESIGN</a:t>
            </a:r>
          </a:p>
        </p:txBody>
      </p:sp>
      <p:sp>
        <p:nvSpPr>
          <p:cNvPr id="15375" name="Text Box 37">
            <a:extLst>
              <a:ext uri="{FF2B5EF4-FFF2-40B4-BE49-F238E27FC236}">
                <a16:creationId xmlns:a16="http://schemas.microsoft.com/office/drawing/2014/main" id="{DFFE4EF8-1AE5-F640-96A4-4B2A9B001118}"/>
              </a:ext>
            </a:extLst>
          </p:cNvPr>
          <p:cNvSpPr txBox="1">
            <a:spLocks noChangeArrowheads="1"/>
          </p:cNvSpPr>
          <p:nvPr/>
        </p:nvSpPr>
        <p:spPr bwMode="auto">
          <a:xfrm>
            <a:off x="9748838" y="4257675"/>
            <a:ext cx="8228012" cy="979488"/>
          </a:xfrm>
          <a:prstGeom prst="rect">
            <a:avLst/>
          </a:prstGeom>
          <a:solidFill>
            <a:srgbClr val="F7CCE6"/>
          </a:solidFill>
          <a:ln w="53975">
            <a:solidFill>
              <a:schemeClr val="tx1"/>
            </a:solidFill>
            <a:miter lim="800000"/>
            <a:headEnd/>
            <a:tailEnd/>
          </a:ln>
        </p:spPr>
        <p:txBody>
          <a:bodyPr lIns="360000" tIns="180000" rIns="360000" bIns="180000">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a:spcBef>
                <a:spcPct val="50000"/>
              </a:spcBef>
            </a:pPr>
            <a:r>
              <a:rPr lang="en-GB" altLang="en-US" sz="4000" b="1"/>
              <a:t>LITERATURE REVIEW</a:t>
            </a:r>
            <a:endParaRPr lang="en-US" altLang="en-US" sz="4000" b="1"/>
          </a:p>
        </p:txBody>
      </p:sp>
      <p:sp>
        <p:nvSpPr>
          <p:cNvPr id="15376" name="Text Box 39">
            <a:extLst>
              <a:ext uri="{FF2B5EF4-FFF2-40B4-BE49-F238E27FC236}">
                <a16:creationId xmlns:a16="http://schemas.microsoft.com/office/drawing/2014/main" id="{2AB21E6C-F5DE-F24C-B132-7429D09C728B}"/>
              </a:ext>
            </a:extLst>
          </p:cNvPr>
          <p:cNvSpPr txBox="1">
            <a:spLocks noChangeArrowheads="1"/>
          </p:cNvSpPr>
          <p:nvPr/>
        </p:nvSpPr>
        <p:spPr bwMode="auto">
          <a:xfrm>
            <a:off x="27393900" y="4291013"/>
            <a:ext cx="8153400" cy="979487"/>
          </a:xfrm>
          <a:prstGeom prst="rect">
            <a:avLst/>
          </a:prstGeom>
          <a:solidFill>
            <a:srgbClr val="F7CCE6"/>
          </a:solidFill>
          <a:ln w="53975">
            <a:solidFill>
              <a:schemeClr val="tx1"/>
            </a:solidFill>
            <a:miter lim="800000"/>
            <a:headEnd/>
            <a:tailEnd/>
          </a:ln>
        </p:spPr>
        <p:txBody>
          <a:bodyPr lIns="360000" tIns="180000" rIns="360000" bIns="180000">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a:spcBef>
                <a:spcPct val="50000"/>
              </a:spcBef>
            </a:pPr>
            <a:r>
              <a:rPr lang="en-GB" altLang="en-US" sz="4000" b="1"/>
              <a:t>LIMITATIONS</a:t>
            </a:r>
            <a:endParaRPr lang="en-US" altLang="en-US" sz="4000" b="1"/>
          </a:p>
        </p:txBody>
      </p:sp>
      <p:cxnSp>
        <p:nvCxnSpPr>
          <p:cNvPr id="5" name="Straight Connector 4">
            <a:extLst>
              <a:ext uri="{FF2B5EF4-FFF2-40B4-BE49-F238E27FC236}">
                <a16:creationId xmlns:a16="http://schemas.microsoft.com/office/drawing/2014/main" id="{AF2C92FA-501C-8641-9FD4-7D535F4F0679}"/>
              </a:ext>
            </a:extLst>
          </p:cNvPr>
          <p:cNvCxnSpPr/>
          <p:nvPr/>
        </p:nvCxnSpPr>
        <p:spPr bwMode="auto">
          <a:xfrm>
            <a:off x="27168475" y="24917400"/>
            <a:ext cx="8723313" cy="0"/>
          </a:xfrm>
          <a:prstGeom prst="line">
            <a:avLst/>
          </a:prstGeom>
          <a:solidFill>
            <a:schemeClr val="accent1"/>
          </a:solidFill>
          <a:ln w="120650" cap="flat" cmpd="sng" algn="ctr">
            <a:solidFill>
              <a:schemeClr val="accent4">
                <a:lumMod val="50000"/>
              </a:schemeClr>
            </a:solidFill>
            <a:prstDash val="solid"/>
            <a:round/>
            <a:headEnd type="none" w="med" len="med"/>
            <a:tailEnd type="none" w="med" len="med"/>
          </a:ln>
          <a:effectLst/>
        </p:spPr>
      </p:cxnSp>
      <p:sp>
        <p:nvSpPr>
          <p:cNvPr id="15378" name="Text Box 39">
            <a:extLst>
              <a:ext uri="{FF2B5EF4-FFF2-40B4-BE49-F238E27FC236}">
                <a16:creationId xmlns:a16="http://schemas.microsoft.com/office/drawing/2014/main" id="{3445FB57-3542-C344-80D4-65F9F8D0EE30}"/>
              </a:ext>
            </a:extLst>
          </p:cNvPr>
          <p:cNvSpPr txBox="1">
            <a:spLocks noChangeArrowheads="1"/>
          </p:cNvSpPr>
          <p:nvPr/>
        </p:nvSpPr>
        <p:spPr bwMode="auto">
          <a:xfrm>
            <a:off x="27436763" y="12309475"/>
            <a:ext cx="8153400" cy="977900"/>
          </a:xfrm>
          <a:prstGeom prst="rect">
            <a:avLst/>
          </a:prstGeom>
          <a:solidFill>
            <a:srgbClr val="F7CCE6"/>
          </a:solidFill>
          <a:ln w="53975">
            <a:solidFill>
              <a:schemeClr val="tx1"/>
            </a:solidFill>
            <a:miter lim="800000"/>
            <a:headEnd/>
            <a:tailEnd/>
          </a:ln>
        </p:spPr>
        <p:txBody>
          <a:bodyPr lIns="360000" tIns="180000" rIns="360000" bIns="180000">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a:spcBef>
                <a:spcPct val="50000"/>
              </a:spcBef>
            </a:pPr>
            <a:r>
              <a:rPr lang="en-GB" altLang="en-US" sz="4000" b="1"/>
              <a:t>REFERENCES</a:t>
            </a:r>
            <a:endParaRPr lang="en-US" altLang="en-US" sz="4000" b="1"/>
          </a:p>
        </p:txBody>
      </p:sp>
      <p:pic>
        <p:nvPicPr>
          <p:cNvPr id="15379" name="Picture 6">
            <a:extLst>
              <a:ext uri="{FF2B5EF4-FFF2-40B4-BE49-F238E27FC236}">
                <a16:creationId xmlns:a16="http://schemas.microsoft.com/office/drawing/2014/main" id="{2C687A42-DF94-C84F-9E7C-F10561A5755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9260800" y="25361900"/>
            <a:ext cx="4538663" cy="108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7" name="Text Box 343">
            <a:extLst>
              <a:ext uri="{FF2B5EF4-FFF2-40B4-BE49-F238E27FC236}">
                <a16:creationId xmlns:a16="http://schemas.microsoft.com/office/drawing/2014/main" id="{A1D413CF-C96A-264A-B72E-47435E8B15D9}"/>
              </a:ext>
            </a:extLst>
          </p:cNvPr>
          <p:cNvSpPr txBox="1">
            <a:spLocks noChangeArrowheads="1"/>
          </p:cNvSpPr>
          <p:nvPr/>
        </p:nvSpPr>
        <p:spPr bwMode="auto">
          <a:xfrm>
            <a:off x="27401838" y="13338175"/>
            <a:ext cx="8256587" cy="11166475"/>
          </a:xfrm>
          <a:prstGeom prst="rect">
            <a:avLst/>
          </a:prstGeom>
          <a:solidFill>
            <a:schemeClr val="bg1"/>
          </a:solidFill>
          <a:ln>
            <a:noFill/>
          </a:ln>
        </p:spPr>
        <p:txBody>
          <a:bodyPr lIns="360000" tIns="180000" rIns="360000" bIns="180000">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spcBef>
                <a:spcPts val="0"/>
              </a:spcBef>
              <a:spcAft>
                <a:spcPts val="0"/>
              </a:spcAft>
              <a:defRPr/>
            </a:pPr>
            <a:r>
              <a:rPr lang="en-US" sz="1800" dirty="0" err="1">
                <a:ea typeface="Times New Roman" panose="02020603050405020304" pitchFamily="18" charset="0"/>
              </a:rPr>
              <a:t>Balkin</a:t>
            </a:r>
            <a:r>
              <a:rPr lang="en-US" sz="1800" dirty="0">
                <a:ea typeface="Times New Roman" panose="02020603050405020304" pitchFamily="18" charset="0"/>
              </a:rPr>
              <a:t>, R. S., &amp; Kleist, D. M. (2017). </a:t>
            </a:r>
            <a:r>
              <a:rPr lang="en-US" sz="1800" i="1" dirty="0">
                <a:ea typeface="Times New Roman" panose="02020603050405020304" pitchFamily="18" charset="0"/>
              </a:rPr>
              <a:t>Counseling research: A practitioner		-scholar approach.</a:t>
            </a:r>
            <a:endParaRPr lang="en-US" sz="1800" dirty="0">
              <a:latin typeface="Arial" panose="020B0604020202020204" pitchFamily="34" charset="0"/>
              <a:ea typeface="Arial" panose="020B0604020202020204" pitchFamily="34" charset="0"/>
            </a:endParaRPr>
          </a:p>
          <a:p>
            <a:pPr indent="457200">
              <a:spcBef>
                <a:spcPts val="0"/>
              </a:spcBef>
              <a:spcAft>
                <a:spcPts val="0"/>
              </a:spcAft>
              <a:defRPr/>
            </a:pPr>
            <a:r>
              <a:rPr lang="en-US" sz="1800" dirty="0">
                <a:ea typeface="Times New Roman" panose="02020603050405020304" pitchFamily="18" charset="0"/>
              </a:rPr>
              <a:t>	Alexandria, VA: American Counseling Association.</a:t>
            </a:r>
          </a:p>
          <a:p>
            <a:pPr>
              <a:spcAft>
                <a:spcPts val="1800"/>
              </a:spcAft>
              <a:defRPr/>
            </a:pPr>
            <a:r>
              <a:rPr lang="en-US" sz="1800" dirty="0">
                <a:ea typeface="Times New Roman" panose="02020603050405020304" pitchFamily="18" charset="0"/>
              </a:rPr>
              <a:t>de Boer, A., </a:t>
            </a:r>
            <a:r>
              <a:rPr lang="en-US" sz="1800" dirty="0" err="1">
                <a:ea typeface="Times New Roman" panose="02020603050405020304" pitchFamily="18" charset="0"/>
              </a:rPr>
              <a:t>Pijl</a:t>
            </a:r>
            <a:r>
              <a:rPr lang="en-US" sz="1800" dirty="0">
                <a:ea typeface="Times New Roman" panose="02020603050405020304" pitchFamily="18" charset="0"/>
              </a:rPr>
              <a:t>, S. J., </a:t>
            </a:r>
            <a:r>
              <a:rPr lang="en-US" sz="1800" dirty="0" err="1">
                <a:ea typeface="Times New Roman" panose="02020603050405020304" pitchFamily="18" charset="0"/>
              </a:rPr>
              <a:t>Minnaert</a:t>
            </a:r>
            <a:r>
              <a:rPr lang="en-US" sz="1800" dirty="0">
                <a:ea typeface="Times New Roman" panose="02020603050405020304" pitchFamily="18" charset="0"/>
              </a:rPr>
              <a:t>, A., &amp; Post, W. (2014). Evaluating the		effectiveness of an intervention program to influence attitudes		of students towards peers with disabilities. </a:t>
            </a:r>
            <a:r>
              <a:rPr lang="en-US" sz="1800" i="1" dirty="0">
                <a:ea typeface="Times New Roman" panose="02020603050405020304" pitchFamily="18" charset="0"/>
              </a:rPr>
              <a:t>Journal of Autism		and Developmental Disorders, 44</a:t>
            </a:r>
            <a:r>
              <a:rPr lang="en-US" sz="1800" dirty="0">
                <a:ea typeface="Times New Roman" panose="02020603050405020304" pitchFamily="18" charset="0"/>
              </a:rPr>
              <a:t>(3), 572-83.			</a:t>
            </a:r>
            <a:r>
              <a:rPr lang="en-US" sz="1800" dirty="0">
                <a:solidFill>
                  <a:srgbClr val="1155CC"/>
                </a:solidFill>
                <a:ea typeface="Times New Roman" panose="02020603050405020304" pitchFamily="18" charset="0"/>
                <a:hlinkClick r:id="rId6"/>
              </a:rPr>
              <a:t>https://doi.org/10.1007/s10803-013-1908-6</a:t>
            </a:r>
            <a:endParaRPr lang="en-US" sz="1800" dirty="0">
              <a:solidFill>
                <a:srgbClr val="1155CC"/>
              </a:solidFill>
              <a:ea typeface="Times New Roman" panose="02020603050405020304" pitchFamily="18" charset="0"/>
            </a:endParaRPr>
          </a:p>
          <a:p>
            <a:pPr>
              <a:spcAft>
                <a:spcPts val="1800"/>
              </a:spcAft>
              <a:defRPr/>
            </a:pPr>
            <a:r>
              <a:rPr lang="en-US" sz="1800" dirty="0">
                <a:ea typeface="Times New Roman" panose="02020603050405020304" pitchFamily="18" charset="0"/>
              </a:rPr>
              <a:t>Jackson II, R., Drummond, D., &amp; Camara, S. (2007). What Is Qualitative		Research? </a:t>
            </a:r>
            <a:r>
              <a:rPr lang="en-US" sz="1800" i="1" dirty="0">
                <a:ea typeface="Times New Roman" panose="02020603050405020304" pitchFamily="18" charset="0"/>
              </a:rPr>
              <a:t>Qualitative Research Reports in Communication</a:t>
            </a:r>
            <a:r>
              <a:rPr lang="en-US" sz="1800" dirty="0">
                <a:ea typeface="Times New Roman" panose="02020603050405020304" pitchFamily="18" charset="0"/>
              </a:rPr>
              <a:t>, </a:t>
            </a:r>
            <a:r>
              <a:rPr lang="en-US" sz="1800" i="1" dirty="0">
                <a:ea typeface="Times New Roman" panose="02020603050405020304" pitchFamily="18" charset="0"/>
              </a:rPr>
              <a:t>8</a:t>
            </a:r>
            <a:r>
              <a:rPr lang="en-US" sz="1800" dirty="0">
                <a:ea typeface="Times New Roman" panose="02020603050405020304" pitchFamily="18" charset="0"/>
              </a:rPr>
              <a:t>(1), 21–	28. </a:t>
            </a:r>
            <a:r>
              <a:rPr lang="en-US" sz="1800" dirty="0">
                <a:ea typeface="Times New Roman" panose="02020603050405020304" pitchFamily="18" charset="0"/>
                <a:hlinkClick r:id="rId7"/>
              </a:rPr>
              <a:t>https://</a:t>
            </a:r>
            <a:r>
              <a:rPr lang="en-US" sz="1800" dirty="0" err="1">
                <a:ea typeface="Times New Roman" panose="02020603050405020304" pitchFamily="18" charset="0"/>
                <a:hlinkClick r:id="rId7"/>
              </a:rPr>
              <a:t>doi</a:t>
            </a:r>
            <a:r>
              <a:rPr lang="en-US" sz="1800" dirty="0" err="1">
                <a:ea typeface="Times New Roman" panose="02020603050405020304" pitchFamily="18" charset="0"/>
              </a:rPr>
              <a:t>org.ezproxy.monmouth.edu</a:t>
            </a:r>
            <a:r>
              <a:rPr lang="en-US" sz="1800" dirty="0">
                <a:ea typeface="Times New Roman" panose="02020603050405020304" pitchFamily="18" charset="0"/>
              </a:rPr>
              <a:t>/10.1080/17459430701617879</a:t>
            </a:r>
            <a:endParaRPr lang="en-US" sz="1800" dirty="0">
              <a:solidFill>
                <a:srgbClr val="1155CC"/>
              </a:solidFill>
              <a:ea typeface="Times New Roman" panose="02020603050405020304" pitchFamily="18" charset="0"/>
            </a:endParaRPr>
          </a:p>
          <a:p>
            <a:pPr>
              <a:spcAft>
                <a:spcPts val="1800"/>
              </a:spcAft>
              <a:defRPr/>
            </a:pPr>
            <a:r>
              <a:rPr lang="en-US" sz="1800" dirty="0" err="1">
                <a:ea typeface="Times New Roman" panose="02020603050405020304" pitchFamily="18" charset="0"/>
              </a:rPr>
              <a:t>Minotti</a:t>
            </a:r>
            <a:r>
              <a:rPr lang="en-US" sz="1800" dirty="0">
                <a:ea typeface="Times New Roman" panose="02020603050405020304" pitchFamily="18" charset="0"/>
              </a:rPr>
              <a:t>, B. J., Ingram, K. M., </a:t>
            </a:r>
            <a:r>
              <a:rPr lang="en-US" sz="1800" dirty="0" err="1">
                <a:ea typeface="Times New Roman" panose="02020603050405020304" pitchFamily="18" charset="0"/>
              </a:rPr>
              <a:t>Forber</a:t>
            </a:r>
            <a:r>
              <a:rPr lang="en-US" sz="1800" dirty="0">
                <a:ea typeface="Times New Roman" panose="02020603050405020304" pitchFamily="18" charset="0"/>
              </a:rPr>
              <a:t>-Pratt, A. J., &amp; </a:t>
            </a:r>
            <a:r>
              <a:rPr lang="en-US" sz="1800" dirty="0" err="1">
                <a:ea typeface="Times New Roman" panose="02020603050405020304" pitchFamily="18" charset="0"/>
              </a:rPr>
              <a:t>Espelage</a:t>
            </a:r>
            <a:r>
              <a:rPr lang="en-US" sz="1800" dirty="0">
                <a:ea typeface="Times New Roman" panose="02020603050405020304" pitchFamily="18" charset="0"/>
              </a:rPr>
              <a:t>, D. L. (2021).		Disability	 community and mental health among college students with		physical disabilities. </a:t>
            </a:r>
            <a:r>
              <a:rPr lang="en-US" sz="1800" i="1" dirty="0">
                <a:ea typeface="Times New Roman" panose="02020603050405020304" pitchFamily="18" charset="0"/>
              </a:rPr>
              <a:t>Rehabilitation Psychology</a:t>
            </a:r>
            <a:r>
              <a:rPr lang="en-US" sz="1800" dirty="0">
                <a:ea typeface="Times New Roman" panose="02020603050405020304" pitchFamily="18" charset="0"/>
              </a:rPr>
              <a:t>, </a:t>
            </a:r>
            <a:r>
              <a:rPr lang="en-US" sz="1800" i="1" dirty="0">
                <a:ea typeface="Times New Roman" panose="02020603050405020304" pitchFamily="18" charset="0"/>
              </a:rPr>
              <a:t>66</a:t>
            </a:r>
            <a:r>
              <a:rPr lang="en-US" sz="1800" dirty="0">
                <a:ea typeface="Times New Roman" panose="02020603050405020304" pitchFamily="18" charset="0"/>
              </a:rPr>
              <a:t>(2), 192–201.		</a:t>
            </a:r>
            <a:r>
              <a:rPr lang="en-US" sz="1800" dirty="0">
                <a:solidFill>
                  <a:srgbClr val="1155CC"/>
                </a:solidFill>
                <a:ea typeface="Times New Roman" panose="02020603050405020304" pitchFamily="18" charset="0"/>
                <a:hlinkClick r:id="rId8"/>
              </a:rPr>
              <a:t>https://doi-org.ezproxy.monmouth.edu/10.1037/rep0000377</a:t>
            </a:r>
            <a:endParaRPr lang="en-US" sz="1800" dirty="0">
              <a:solidFill>
                <a:srgbClr val="1155CC"/>
              </a:solidFill>
              <a:ea typeface="Times New Roman" panose="02020603050405020304" pitchFamily="18" charset="0"/>
            </a:endParaRPr>
          </a:p>
          <a:p>
            <a:pPr>
              <a:spcAft>
                <a:spcPts val="1800"/>
              </a:spcAft>
              <a:defRPr/>
            </a:pPr>
            <a:r>
              <a:rPr lang="en-US" sz="1800" dirty="0">
                <a:ea typeface="Times New Roman" panose="02020603050405020304" pitchFamily="18" charset="0"/>
              </a:rPr>
              <a:t>Rose, C. A., Stormont, M., Wang, Z., Simpson, C. G., </a:t>
            </a:r>
            <a:r>
              <a:rPr lang="en-US" sz="1800" dirty="0" err="1">
                <a:ea typeface="Times New Roman" panose="02020603050405020304" pitchFamily="18" charset="0"/>
              </a:rPr>
              <a:t>Preast</a:t>
            </a:r>
            <a:r>
              <a:rPr lang="en-US" sz="1800" dirty="0">
                <a:ea typeface="Times New Roman" panose="02020603050405020304" pitchFamily="18" charset="0"/>
              </a:rPr>
              <a:t>, J. L., &amp; Green, A.		L. (2015). Bullying and students with disabilities: examination of		disability status and	 educational placement.</a:t>
            </a:r>
            <a:r>
              <a:rPr lang="en-US" sz="1800" i="1" dirty="0">
                <a:ea typeface="Times New Roman" panose="02020603050405020304" pitchFamily="18" charset="0"/>
              </a:rPr>
              <a:t> School Psychology		Review, 44</a:t>
            </a:r>
            <a:r>
              <a:rPr lang="en-US" sz="1800" dirty="0">
                <a:ea typeface="Times New Roman" panose="02020603050405020304" pitchFamily="18" charset="0"/>
              </a:rPr>
              <a:t>(4), 425-444. </a:t>
            </a:r>
            <a:r>
              <a:rPr lang="en-US" sz="1800" dirty="0">
                <a:solidFill>
                  <a:srgbClr val="000000"/>
                </a:solidFill>
                <a:ea typeface="Times New Roman" panose="02020603050405020304" pitchFamily="18" charset="0"/>
                <a:hlinkClick r:id="rId9"/>
              </a:rPr>
              <a:t>https://doi.org/10.17105/spr-15-0080.1</a:t>
            </a:r>
            <a:endParaRPr lang="en-US" sz="1800" dirty="0">
              <a:solidFill>
                <a:srgbClr val="000000"/>
              </a:solidFill>
              <a:ea typeface="Times New Roman" panose="02020603050405020304" pitchFamily="18" charset="0"/>
            </a:endParaRPr>
          </a:p>
          <a:p>
            <a:pPr>
              <a:spcAft>
                <a:spcPts val="1800"/>
              </a:spcAft>
              <a:defRPr/>
            </a:pPr>
            <a:r>
              <a:rPr lang="en-US" sz="1800" dirty="0" err="1">
                <a:ea typeface="Times New Roman" panose="02020603050405020304" pitchFamily="18" charset="0"/>
              </a:rPr>
              <a:t>Seppälä</a:t>
            </a:r>
            <a:r>
              <a:rPr lang="en-US" sz="1800" dirty="0">
                <a:ea typeface="Times New Roman" panose="02020603050405020304" pitchFamily="18" charset="0"/>
              </a:rPr>
              <a:t>, P., </a:t>
            </a:r>
            <a:r>
              <a:rPr lang="en-US" sz="1800" dirty="0" err="1">
                <a:ea typeface="Times New Roman" panose="02020603050405020304" pitchFamily="18" charset="0"/>
              </a:rPr>
              <a:t>Vornanen</a:t>
            </a:r>
            <a:r>
              <a:rPr lang="en-US" sz="1800" dirty="0">
                <a:ea typeface="Times New Roman" panose="02020603050405020304" pitchFamily="18" charset="0"/>
              </a:rPr>
              <a:t>, R., </a:t>
            </a:r>
            <a:r>
              <a:rPr lang="en-US" sz="1800" dirty="0" err="1">
                <a:ea typeface="Times New Roman" panose="02020603050405020304" pitchFamily="18" charset="0"/>
              </a:rPr>
              <a:t>Toikko</a:t>
            </a:r>
            <a:r>
              <a:rPr lang="en-US" sz="1800" dirty="0">
                <a:ea typeface="Times New Roman" panose="02020603050405020304" pitchFamily="18" charset="0"/>
              </a:rPr>
              <a:t>, T. (2021). Are children with a number of`		disabilities and long-term illnesses at increased risk of mental		violence, disciplinary violence, and serious violence? </a:t>
            </a:r>
            <a:r>
              <a:rPr lang="en-US" sz="1800" i="1" dirty="0">
                <a:ea typeface="Times New Roman" panose="02020603050405020304" pitchFamily="18" charset="0"/>
              </a:rPr>
              <a:t>Journal of		Interpersonal Violence</a:t>
            </a:r>
            <a:r>
              <a:rPr lang="en-US" sz="1800" i="1" dirty="0">
                <a:solidFill>
                  <a:srgbClr val="000000"/>
                </a:solidFill>
                <a:ea typeface="Times New Roman" panose="02020603050405020304" pitchFamily="18" charset="0"/>
              </a:rPr>
              <a:t>. </a:t>
            </a:r>
            <a:r>
              <a:rPr lang="en-US" sz="1800" dirty="0">
                <a:solidFill>
                  <a:srgbClr val="000000"/>
                </a:solidFill>
                <a:ea typeface="Times New Roman" panose="02020603050405020304" pitchFamily="18" charset="0"/>
                <a:hlinkClick r:id="rId10"/>
              </a:rPr>
              <a:t>https://doi.org/10.1177/0886260519898440</a:t>
            </a:r>
            <a:endParaRPr lang="en-US" sz="1800" dirty="0">
              <a:solidFill>
                <a:srgbClr val="000000"/>
              </a:solidFill>
              <a:ea typeface="Times New Roman" panose="02020603050405020304" pitchFamily="18" charset="0"/>
            </a:endParaRPr>
          </a:p>
          <a:p>
            <a:pPr>
              <a:spcAft>
                <a:spcPts val="1800"/>
              </a:spcAft>
              <a:defRPr/>
            </a:pPr>
            <a:r>
              <a:rPr lang="en-US" sz="1800" dirty="0">
                <a:ea typeface="Times New Roman" panose="02020603050405020304" pitchFamily="18" charset="0"/>
              </a:rPr>
              <a:t>Tough H, Siegrist J, Fekete C. Social relationships, mental health and wellbeing		in physical disability: A systematic review. BMC Public Health. 2017		May 8;17(1):414. </a:t>
            </a:r>
            <a:r>
              <a:rPr lang="en-US" sz="1800" dirty="0" err="1">
                <a:ea typeface="Times New Roman" panose="02020603050405020304" pitchFamily="18" charset="0"/>
              </a:rPr>
              <a:t>doi</a:t>
            </a:r>
            <a:r>
              <a:rPr lang="en-US" sz="1800" dirty="0">
                <a:ea typeface="Times New Roman" panose="02020603050405020304" pitchFamily="18" charset="0"/>
              </a:rPr>
              <a:t>: 10.1186/s12889-017-4308-6. Erratum in: BMC	Public Health. 2017 Jun 16;17 (1):580. PMID: 28482878; PMCID:		PMC5422915.</a:t>
            </a:r>
          </a:p>
          <a:p>
            <a:pPr>
              <a:spcAft>
                <a:spcPts val="1800"/>
              </a:spcAft>
              <a:defRPr/>
            </a:pPr>
            <a:r>
              <a:rPr lang="en-US" sz="1800" dirty="0" err="1">
                <a:ea typeface="Times New Roman" panose="02020603050405020304" pitchFamily="18" charset="0"/>
              </a:rPr>
              <a:t>Vaz</a:t>
            </a:r>
            <a:r>
              <a:rPr lang="en-US" sz="1800" dirty="0">
                <a:ea typeface="Times New Roman" panose="02020603050405020304" pitchFamily="18" charset="0"/>
              </a:rPr>
              <a:t> S, Cordier R, </a:t>
            </a:r>
            <a:r>
              <a:rPr lang="en-US" sz="1800" dirty="0" err="1">
                <a:ea typeface="Times New Roman" panose="02020603050405020304" pitchFamily="18" charset="0"/>
              </a:rPr>
              <a:t>Falkmer</a:t>
            </a:r>
            <a:r>
              <a:rPr lang="en-US" sz="1800" dirty="0">
                <a:ea typeface="Times New Roman" panose="02020603050405020304" pitchFamily="18" charset="0"/>
              </a:rPr>
              <a:t> M, Ciccarelli M, Parsons R, McAuliffe T, </a:t>
            </a:r>
            <a:r>
              <a:rPr lang="en-US" sz="1800" dirty="0" err="1">
                <a:ea typeface="Times New Roman" panose="02020603050405020304" pitchFamily="18" charset="0"/>
              </a:rPr>
              <a:t>Falkmer</a:t>
            </a:r>
            <a:r>
              <a:rPr lang="en-US" sz="1800" dirty="0">
                <a:ea typeface="Times New Roman" panose="02020603050405020304" pitchFamily="18" charset="0"/>
              </a:rPr>
              <a:t> T.	Should schools expect poor physical and mental health, social		adjustment, and participation outcomes in students with disability?		</a:t>
            </a:r>
            <a:r>
              <a:rPr lang="en-US" sz="1800" dirty="0" err="1">
                <a:ea typeface="Times New Roman" panose="02020603050405020304" pitchFamily="18" charset="0"/>
              </a:rPr>
              <a:t>PLoS</a:t>
            </a:r>
            <a:r>
              <a:rPr lang="en-US" sz="1800" dirty="0">
                <a:ea typeface="Times New Roman" panose="02020603050405020304" pitchFamily="18" charset="0"/>
              </a:rPr>
              <a:t> One. 2015 May 12;10(5):e0126630. </a:t>
            </a:r>
            <a:r>
              <a:rPr lang="en-US" sz="1800" dirty="0" err="1">
                <a:ea typeface="Times New Roman" panose="02020603050405020304" pitchFamily="18" charset="0"/>
              </a:rPr>
              <a:t>doi</a:t>
            </a:r>
            <a:r>
              <a:rPr lang="en-US" sz="1800" dirty="0">
                <a:ea typeface="Times New Roman" panose="02020603050405020304" pitchFamily="18" charset="0"/>
              </a:rPr>
              <a:t>:				10.1371/journal.pone.0126630. PMID: 25965845; PMCID:			PMC4429077.</a:t>
            </a:r>
          </a:p>
        </p:txBody>
      </p:sp>
      <p:sp>
        <p:nvSpPr>
          <p:cNvPr id="8" name="Rounded Rectangle 7">
            <a:extLst>
              <a:ext uri="{FF2B5EF4-FFF2-40B4-BE49-F238E27FC236}">
                <a16:creationId xmlns:a16="http://schemas.microsoft.com/office/drawing/2014/main" id="{3B09F806-350E-BA4A-917E-87C25B4D070B}"/>
              </a:ext>
            </a:extLst>
          </p:cNvPr>
          <p:cNvSpPr/>
          <p:nvPr/>
        </p:nvSpPr>
        <p:spPr bwMode="auto">
          <a:xfrm>
            <a:off x="10363200" y="20604163"/>
            <a:ext cx="2667000" cy="1530350"/>
          </a:xfrm>
          <a:prstGeom prst="roundRect">
            <a:avLst/>
          </a:prstGeom>
          <a:solidFill>
            <a:schemeClr val="accent3">
              <a:lumMod val="60000"/>
              <a:lumOff val="40000"/>
            </a:schemeClr>
          </a:solidFill>
          <a:ln w="9525" cap="flat" cmpd="sng" algn="ctr">
            <a:solidFill>
              <a:srgbClr val="FFE7FF"/>
            </a:solidFill>
            <a:prstDash val="solid"/>
            <a:round/>
            <a:headEnd type="none" w="med" len="med"/>
            <a:tailEnd type="none" w="med" len="med"/>
          </a:ln>
          <a:effectLst/>
        </p:spPr>
        <p:txBody>
          <a:bodyPr/>
          <a:lstStyle/>
          <a:p>
            <a:pPr>
              <a:defRPr/>
            </a:pPr>
            <a:r>
              <a:rPr lang="en-US" sz="4000" dirty="0"/>
              <a:t>Literature Review</a:t>
            </a:r>
          </a:p>
        </p:txBody>
      </p:sp>
      <p:sp>
        <p:nvSpPr>
          <p:cNvPr id="9" name="Right Arrow 8">
            <a:extLst>
              <a:ext uri="{FF2B5EF4-FFF2-40B4-BE49-F238E27FC236}">
                <a16:creationId xmlns:a16="http://schemas.microsoft.com/office/drawing/2014/main" id="{8A1FC56A-4812-844D-A1FC-22959E86E732}"/>
              </a:ext>
            </a:extLst>
          </p:cNvPr>
          <p:cNvSpPr/>
          <p:nvPr/>
        </p:nvSpPr>
        <p:spPr bwMode="auto">
          <a:xfrm>
            <a:off x="13716000" y="20923250"/>
            <a:ext cx="1219200" cy="869950"/>
          </a:xfrm>
          <a:prstGeom prst="rightArrow">
            <a:avLst/>
          </a:prstGeom>
          <a:solidFill>
            <a:schemeClr val="accent3">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endParaRPr lang="en-US" sz="2400"/>
          </a:p>
        </p:txBody>
      </p:sp>
      <p:sp>
        <p:nvSpPr>
          <p:cNvPr id="10" name="Rounded Rectangle 9">
            <a:extLst>
              <a:ext uri="{FF2B5EF4-FFF2-40B4-BE49-F238E27FC236}">
                <a16:creationId xmlns:a16="http://schemas.microsoft.com/office/drawing/2014/main" id="{EBD783FA-9DD6-4946-B9B3-9AE08C104BF9}"/>
              </a:ext>
            </a:extLst>
          </p:cNvPr>
          <p:cNvSpPr/>
          <p:nvPr/>
        </p:nvSpPr>
        <p:spPr bwMode="auto">
          <a:xfrm>
            <a:off x="15392400" y="20604163"/>
            <a:ext cx="3810000" cy="1798637"/>
          </a:xfrm>
          <a:prstGeom prst="roundRect">
            <a:avLst/>
          </a:prstGeom>
          <a:solidFill>
            <a:schemeClr val="accent3">
              <a:lumMod val="60000"/>
              <a:lumOff val="40000"/>
            </a:schemeClr>
          </a:solidFill>
          <a:ln w="9525" cap="flat" cmpd="sng" algn="ctr">
            <a:solidFill>
              <a:srgbClr val="FFE7FF"/>
            </a:solidFill>
            <a:prstDash val="solid"/>
            <a:round/>
            <a:headEnd type="none" w="med" len="med"/>
            <a:tailEnd type="none" w="med" len="med"/>
          </a:ln>
          <a:effectLst/>
        </p:spPr>
        <p:txBody>
          <a:bodyPr/>
          <a:lstStyle/>
          <a:p>
            <a:pPr>
              <a:defRPr/>
            </a:pPr>
            <a:r>
              <a:rPr lang="en-US" sz="3600" dirty="0"/>
              <a:t>Establish Purpose and Research Questions</a:t>
            </a:r>
          </a:p>
        </p:txBody>
      </p:sp>
      <p:sp>
        <p:nvSpPr>
          <p:cNvPr id="28" name="Right Arrow 27">
            <a:extLst>
              <a:ext uri="{FF2B5EF4-FFF2-40B4-BE49-F238E27FC236}">
                <a16:creationId xmlns:a16="http://schemas.microsoft.com/office/drawing/2014/main" id="{D37C0936-AAB8-194E-B125-10FCCE0C0CEF}"/>
              </a:ext>
            </a:extLst>
          </p:cNvPr>
          <p:cNvSpPr/>
          <p:nvPr/>
        </p:nvSpPr>
        <p:spPr bwMode="auto">
          <a:xfrm>
            <a:off x="19659600" y="20923250"/>
            <a:ext cx="1219200" cy="869950"/>
          </a:xfrm>
          <a:prstGeom prst="rightArrow">
            <a:avLst/>
          </a:prstGeom>
          <a:solidFill>
            <a:schemeClr val="accent3">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endParaRPr lang="en-US" sz="2400"/>
          </a:p>
        </p:txBody>
      </p:sp>
      <p:sp>
        <p:nvSpPr>
          <p:cNvPr id="12" name="Rounded Rectangle 11">
            <a:extLst>
              <a:ext uri="{FF2B5EF4-FFF2-40B4-BE49-F238E27FC236}">
                <a16:creationId xmlns:a16="http://schemas.microsoft.com/office/drawing/2014/main" id="{2AAD0485-6D32-4C47-8535-E7E18CC9B838}"/>
              </a:ext>
            </a:extLst>
          </p:cNvPr>
          <p:cNvSpPr/>
          <p:nvPr/>
        </p:nvSpPr>
        <p:spPr bwMode="auto">
          <a:xfrm>
            <a:off x="21640800" y="20715288"/>
            <a:ext cx="3205163" cy="1419225"/>
          </a:xfrm>
          <a:prstGeom prst="roundRect">
            <a:avLst/>
          </a:prstGeom>
          <a:solidFill>
            <a:schemeClr val="accent3">
              <a:lumMod val="60000"/>
              <a:lumOff val="40000"/>
            </a:schemeClr>
          </a:solidFill>
          <a:ln w="9525" cap="flat" cmpd="sng" algn="ctr">
            <a:solidFill>
              <a:srgbClr val="FFE7FF"/>
            </a:solidFill>
            <a:prstDash val="solid"/>
            <a:round/>
            <a:headEnd type="none" w="med" len="med"/>
            <a:tailEnd type="none" w="med" len="med"/>
          </a:ln>
          <a:effectLst/>
        </p:spPr>
        <p:txBody>
          <a:bodyPr/>
          <a:lstStyle/>
          <a:p>
            <a:pPr>
              <a:defRPr/>
            </a:pPr>
            <a:r>
              <a:rPr lang="en-US" sz="3400" dirty="0"/>
              <a:t>Determine Type of Research</a:t>
            </a:r>
          </a:p>
        </p:txBody>
      </p:sp>
      <p:sp>
        <p:nvSpPr>
          <p:cNvPr id="31" name="Right Arrow 30">
            <a:extLst>
              <a:ext uri="{FF2B5EF4-FFF2-40B4-BE49-F238E27FC236}">
                <a16:creationId xmlns:a16="http://schemas.microsoft.com/office/drawing/2014/main" id="{15ED2C1A-74A2-DD43-B75E-E585702E306B}"/>
              </a:ext>
            </a:extLst>
          </p:cNvPr>
          <p:cNvSpPr/>
          <p:nvPr/>
        </p:nvSpPr>
        <p:spPr bwMode="auto">
          <a:xfrm rot="5400000">
            <a:off x="24889619" y="21913057"/>
            <a:ext cx="1219200" cy="868362"/>
          </a:xfrm>
          <a:prstGeom prst="rightArrow">
            <a:avLst/>
          </a:prstGeom>
          <a:solidFill>
            <a:schemeClr val="accent3">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endParaRPr lang="en-US" sz="2400"/>
          </a:p>
        </p:txBody>
      </p:sp>
      <p:sp>
        <p:nvSpPr>
          <p:cNvPr id="14" name="Rounded Rectangle 13">
            <a:extLst>
              <a:ext uri="{FF2B5EF4-FFF2-40B4-BE49-F238E27FC236}">
                <a16:creationId xmlns:a16="http://schemas.microsoft.com/office/drawing/2014/main" id="{70825D33-EA91-FF46-9661-F5AAB344E4CB}"/>
              </a:ext>
            </a:extLst>
          </p:cNvPr>
          <p:cNvSpPr/>
          <p:nvPr/>
        </p:nvSpPr>
        <p:spPr bwMode="auto">
          <a:xfrm>
            <a:off x="22728238" y="23469600"/>
            <a:ext cx="3205162" cy="1892300"/>
          </a:xfrm>
          <a:prstGeom prst="roundRect">
            <a:avLst/>
          </a:prstGeom>
          <a:solidFill>
            <a:schemeClr val="accent3">
              <a:lumMod val="60000"/>
              <a:lumOff val="40000"/>
            </a:schemeClr>
          </a:solidFill>
          <a:ln w="9525" cap="flat" cmpd="sng" algn="ctr">
            <a:solidFill>
              <a:srgbClr val="FFE7FF"/>
            </a:solidFill>
            <a:prstDash val="solid"/>
            <a:round/>
            <a:headEnd type="none" w="med" len="med"/>
            <a:tailEnd type="none" w="med" len="med"/>
          </a:ln>
          <a:effectLst/>
        </p:spPr>
        <p:txBody>
          <a:bodyPr/>
          <a:lstStyle/>
          <a:p>
            <a:pPr>
              <a:defRPr/>
            </a:pPr>
            <a:r>
              <a:rPr lang="en-US" sz="3300" dirty="0"/>
              <a:t>Contact Howell Township Public Schools</a:t>
            </a:r>
          </a:p>
        </p:txBody>
      </p:sp>
      <p:sp>
        <p:nvSpPr>
          <p:cNvPr id="33" name="Right Arrow 32">
            <a:extLst>
              <a:ext uri="{FF2B5EF4-FFF2-40B4-BE49-F238E27FC236}">
                <a16:creationId xmlns:a16="http://schemas.microsoft.com/office/drawing/2014/main" id="{6A4EE31B-C2BD-D346-AC40-00CEBD2DFCCB}"/>
              </a:ext>
            </a:extLst>
          </p:cNvPr>
          <p:cNvSpPr/>
          <p:nvPr/>
        </p:nvSpPr>
        <p:spPr bwMode="auto">
          <a:xfrm rot="10800000">
            <a:off x="20774025" y="24107775"/>
            <a:ext cx="1219200" cy="869950"/>
          </a:xfrm>
          <a:prstGeom prst="rightArrow">
            <a:avLst/>
          </a:prstGeom>
          <a:solidFill>
            <a:schemeClr val="accent3">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endParaRPr lang="en-US" sz="2400"/>
          </a:p>
        </p:txBody>
      </p:sp>
      <p:sp>
        <p:nvSpPr>
          <p:cNvPr id="15" name="Rounded Rectangle 14">
            <a:extLst>
              <a:ext uri="{FF2B5EF4-FFF2-40B4-BE49-F238E27FC236}">
                <a16:creationId xmlns:a16="http://schemas.microsoft.com/office/drawing/2014/main" id="{FF0E364D-2E5C-B543-BFD0-75C82165FBAD}"/>
              </a:ext>
            </a:extLst>
          </p:cNvPr>
          <p:cNvSpPr/>
          <p:nvPr/>
        </p:nvSpPr>
        <p:spPr bwMode="auto">
          <a:xfrm>
            <a:off x="10583863" y="23642638"/>
            <a:ext cx="3505200" cy="1798637"/>
          </a:xfrm>
          <a:prstGeom prst="roundRect">
            <a:avLst/>
          </a:prstGeom>
          <a:solidFill>
            <a:schemeClr val="accent3">
              <a:lumMod val="60000"/>
              <a:lumOff val="40000"/>
            </a:schemeClr>
          </a:solidFill>
          <a:ln w="9525" cap="flat" cmpd="sng" algn="ctr">
            <a:solidFill>
              <a:srgbClr val="FFE7FF"/>
            </a:solidFill>
            <a:prstDash val="solid"/>
            <a:round/>
            <a:headEnd type="none" w="med" len="med"/>
            <a:tailEnd type="none" w="med" len="med"/>
          </a:ln>
          <a:effectLst/>
        </p:spPr>
        <p:txBody>
          <a:bodyPr/>
          <a:lstStyle/>
          <a:p>
            <a:pPr>
              <a:defRPr/>
            </a:pPr>
            <a:r>
              <a:rPr lang="en-US" sz="3600" dirty="0"/>
              <a:t>Receive permission from parents </a:t>
            </a:r>
          </a:p>
        </p:txBody>
      </p:sp>
      <p:sp>
        <p:nvSpPr>
          <p:cNvPr id="35" name="Right Arrow 34">
            <a:extLst>
              <a:ext uri="{FF2B5EF4-FFF2-40B4-BE49-F238E27FC236}">
                <a16:creationId xmlns:a16="http://schemas.microsoft.com/office/drawing/2014/main" id="{82AFBD0D-95CC-6946-BAEA-541E51E19CB3}"/>
              </a:ext>
            </a:extLst>
          </p:cNvPr>
          <p:cNvSpPr/>
          <p:nvPr/>
        </p:nvSpPr>
        <p:spPr bwMode="auto">
          <a:xfrm rot="10800000">
            <a:off x="14935200" y="24131588"/>
            <a:ext cx="1219200" cy="869950"/>
          </a:xfrm>
          <a:prstGeom prst="rightArrow">
            <a:avLst/>
          </a:prstGeom>
          <a:solidFill>
            <a:schemeClr val="accent3">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endParaRPr lang="en-US" sz="2400"/>
          </a:p>
        </p:txBody>
      </p:sp>
      <p:sp>
        <p:nvSpPr>
          <p:cNvPr id="16" name="Rounded Rectangle 15">
            <a:extLst>
              <a:ext uri="{FF2B5EF4-FFF2-40B4-BE49-F238E27FC236}">
                <a16:creationId xmlns:a16="http://schemas.microsoft.com/office/drawing/2014/main" id="{CAC5B486-8523-B74E-B064-E85DFCA8BB13}"/>
              </a:ext>
            </a:extLst>
          </p:cNvPr>
          <p:cNvSpPr/>
          <p:nvPr/>
        </p:nvSpPr>
        <p:spPr bwMode="auto">
          <a:xfrm>
            <a:off x="14797088" y="25825450"/>
            <a:ext cx="4076700" cy="1798638"/>
          </a:xfrm>
          <a:prstGeom prst="roundRect">
            <a:avLst/>
          </a:prstGeom>
          <a:solidFill>
            <a:schemeClr val="accent3">
              <a:lumMod val="60000"/>
              <a:lumOff val="40000"/>
            </a:schemeClr>
          </a:solidFill>
          <a:ln w="9525" cap="flat" cmpd="sng" algn="ctr">
            <a:solidFill>
              <a:srgbClr val="FFE7FF"/>
            </a:solidFill>
            <a:prstDash val="solid"/>
            <a:round/>
            <a:headEnd type="none" w="med" len="med"/>
            <a:tailEnd type="none" w="med" len="med"/>
          </a:ln>
          <a:effectLst/>
        </p:spPr>
        <p:txBody>
          <a:bodyPr/>
          <a:lstStyle/>
          <a:p>
            <a:pPr>
              <a:defRPr/>
            </a:pPr>
            <a:r>
              <a:rPr lang="en-US" sz="3200" dirty="0"/>
              <a:t>Conduct classroom observations and interviews</a:t>
            </a:r>
          </a:p>
        </p:txBody>
      </p:sp>
      <p:sp>
        <p:nvSpPr>
          <p:cNvPr id="38" name="Right Arrow 37">
            <a:extLst>
              <a:ext uri="{FF2B5EF4-FFF2-40B4-BE49-F238E27FC236}">
                <a16:creationId xmlns:a16="http://schemas.microsoft.com/office/drawing/2014/main" id="{231C5037-E42C-6742-A51C-F95B7BD890D9}"/>
              </a:ext>
            </a:extLst>
          </p:cNvPr>
          <p:cNvSpPr/>
          <p:nvPr/>
        </p:nvSpPr>
        <p:spPr bwMode="auto">
          <a:xfrm rot="2892247">
            <a:off x="12285663" y="26128663"/>
            <a:ext cx="1219200" cy="869950"/>
          </a:xfrm>
          <a:prstGeom prst="rightArrow">
            <a:avLst/>
          </a:prstGeom>
          <a:solidFill>
            <a:schemeClr val="accent3">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endParaRPr lang="en-US" sz="2400"/>
          </a:p>
        </p:txBody>
      </p:sp>
      <p:sp>
        <p:nvSpPr>
          <p:cNvPr id="17" name="Rounded Rectangle 16">
            <a:extLst>
              <a:ext uri="{FF2B5EF4-FFF2-40B4-BE49-F238E27FC236}">
                <a16:creationId xmlns:a16="http://schemas.microsoft.com/office/drawing/2014/main" id="{3065EB3C-8475-5341-8ABB-169F023D9302}"/>
              </a:ext>
            </a:extLst>
          </p:cNvPr>
          <p:cNvSpPr/>
          <p:nvPr/>
        </p:nvSpPr>
        <p:spPr bwMode="auto">
          <a:xfrm>
            <a:off x="22048788" y="25874663"/>
            <a:ext cx="3732212" cy="1700212"/>
          </a:xfrm>
          <a:prstGeom prst="roundRect">
            <a:avLst/>
          </a:prstGeom>
          <a:solidFill>
            <a:schemeClr val="accent3">
              <a:lumMod val="60000"/>
              <a:lumOff val="40000"/>
            </a:schemeClr>
          </a:solidFill>
          <a:ln w="9525" cap="flat" cmpd="sng" algn="ctr">
            <a:solidFill>
              <a:srgbClr val="FFE7FF"/>
            </a:solidFill>
            <a:prstDash val="solid"/>
            <a:round/>
            <a:headEnd type="none" w="med" len="med"/>
            <a:tailEnd type="none" w="med" len="med"/>
          </a:ln>
          <a:effectLst/>
        </p:spPr>
        <p:txBody>
          <a:bodyPr/>
          <a:lstStyle/>
          <a:p>
            <a:pPr>
              <a:defRPr/>
            </a:pPr>
            <a:r>
              <a:rPr lang="en-US" sz="3200" dirty="0"/>
              <a:t>Transcribe data into computer and find themes</a:t>
            </a:r>
          </a:p>
        </p:txBody>
      </p:sp>
      <p:sp>
        <p:nvSpPr>
          <p:cNvPr id="40" name="Right Arrow 39">
            <a:extLst>
              <a:ext uri="{FF2B5EF4-FFF2-40B4-BE49-F238E27FC236}">
                <a16:creationId xmlns:a16="http://schemas.microsoft.com/office/drawing/2014/main" id="{48939586-8770-334A-864F-62BDC318F86E}"/>
              </a:ext>
            </a:extLst>
          </p:cNvPr>
          <p:cNvSpPr/>
          <p:nvPr/>
        </p:nvSpPr>
        <p:spPr bwMode="auto">
          <a:xfrm>
            <a:off x="19915188" y="26290588"/>
            <a:ext cx="1219200" cy="869950"/>
          </a:xfrm>
          <a:prstGeom prst="rightArrow">
            <a:avLst/>
          </a:prstGeom>
          <a:solidFill>
            <a:schemeClr val="accent3">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endParaRPr lang="en-US" sz="2400"/>
          </a:p>
        </p:txBody>
      </p:sp>
      <p:sp>
        <p:nvSpPr>
          <p:cNvPr id="18" name="Rounded Rectangle 17">
            <a:extLst>
              <a:ext uri="{FF2B5EF4-FFF2-40B4-BE49-F238E27FC236}">
                <a16:creationId xmlns:a16="http://schemas.microsoft.com/office/drawing/2014/main" id="{060DC08C-C018-E44F-B557-367FF1323D15}"/>
              </a:ext>
            </a:extLst>
          </p:cNvPr>
          <p:cNvSpPr/>
          <p:nvPr/>
        </p:nvSpPr>
        <p:spPr bwMode="auto">
          <a:xfrm>
            <a:off x="16891000" y="23464838"/>
            <a:ext cx="3303588" cy="1798637"/>
          </a:xfrm>
          <a:prstGeom prst="roundRect">
            <a:avLst/>
          </a:prstGeom>
          <a:solidFill>
            <a:schemeClr val="accent3">
              <a:lumMod val="60000"/>
              <a:lumOff val="40000"/>
            </a:schemeClr>
          </a:solidFill>
          <a:ln w="9525" cap="flat" cmpd="sng" algn="ctr">
            <a:solidFill>
              <a:srgbClr val="FFE7FF"/>
            </a:solidFill>
            <a:prstDash val="solid"/>
            <a:round/>
            <a:headEnd type="none" w="med" len="med"/>
            <a:tailEnd type="none" w="med" len="med"/>
          </a:ln>
          <a:effectLst/>
        </p:spPr>
        <p:txBody>
          <a:bodyPr/>
          <a:lstStyle/>
          <a:p>
            <a:pPr>
              <a:defRPr/>
            </a:pPr>
            <a:r>
              <a:rPr lang="en-US" sz="3600" dirty="0"/>
              <a:t>Use Purposeful Sampling</a:t>
            </a:r>
          </a:p>
        </p:txBody>
      </p:sp>
      <p:pic>
        <p:nvPicPr>
          <p:cNvPr id="2" name="Audio Recording Apr 10, 2023 at 11:45:32 AM" descr="Audio Recording Apr 10, 2023 at 11:45:32 AM">
            <a:hlinkClick r:id="" action="ppaction://media"/>
            <a:extLst>
              <a:ext uri="{FF2B5EF4-FFF2-40B4-BE49-F238E27FC236}">
                <a16:creationId xmlns:a16="http://schemas.microsoft.com/office/drawing/2014/main" id="{7903EA56-0B1A-3E42-8253-137FA3931B01}"/>
              </a:ext>
            </a:extLst>
          </p:cNvPr>
          <p:cNvPicPr>
            <a:picLocks noChangeAspect="1"/>
          </p:cNvPicPr>
          <p:nvPr>
            <a:audioFile r:link="rId2"/>
            <p:extLst>
              <p:ext uri="{DAA4B4D4-6D71-4841-9C94-3DE7FCFB9230}">
                <p14:media xmlns:p14="http://schemas.microsoft.com/office/powerpoint/2010/main" r:embed="rId1"/>
              </p:ext>
            </p:extLst>
          </p:nvPr>
        </p:nvPicPr>
        <p:blipFill>
          <a:blip r:embed="rId11"/>
          <a:stretch>
            <a:fillRect/>
          </a:stretch>
        </p:blipFill>
        <p:spPr>
          <a:xfrm>
            <a:off x="33393063" y="2455069"/>
            <a:ext cx="1811337" cy="181133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29024"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theme/theme1.xml><?xml version="1.0" encoding="utf-8"?>
<a:theme xmlns:a="http://schemas.openxmlformats.org/drawingml/2006/main" name="Blank Presentatio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14330</TotalTime>
  <Words>1297</Words>
  <Application>Microsoft Macintosh PowerPoint</Application>
  <PresentationFormat>Custom</PresentationFormat>
  <Paragraphs>62</Paragraphs>
  <Slides>1</Slides>
  <Notes>1</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Times New Roman</vt:lpstr>
      <vt:lpstr>Arial</vt:lpstr>
      <vt:lpstr>Abadi</vt:lpstr>
      <vt:lpstr>Arial Unicode MS</vt:lpstr>
      <vt:lpstr>Blank Presentation</vt:lpstr>
      <vt:lpstr>PowerPoint Presentation</vt:lpstr>
    </vt:vector>
  </TitlesOfParts>
  <Company>UNSW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Medical Illustration Unit</dc:creator>
  <cp:lastModifiedBy>Laura Frances Noseworthy</cp:lastModifiedBy>
  <cp:revision>571</cp:revision>
  <cp:lastPrinted>1999-09-02T03:17:39Z</cp:lastPrinted>
  <dcterms:created xsi:type="dcterms:W3CDTF">1997-10-24T05:44:18Z</dcterms:created>
  <dcterms:modified xsi:type="dcterms:W3CDTF">2023-04-10T15:49:00Z</dcterms:modified>
</cp:coreProperties>
</file>