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7" autoAdjust="0"/>
  </p:normalViewPr>
  <p:slideViewPr>
    <p:cSldViewPr>
      <p:cViewPr varScale="1">
        <p:scale>
          <a:sx n="24" d="100"/>
          <a:sy n="24" d="100"/>
        </p:scale>
        <p:origin x="2328" y="84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396DF13-7E6C-0E6F-8C14-6274BB4D55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3B57D2-8377-A0B8-DE95-B78CC51C3FB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F680340-D43F-CF8B-C9A4-5970F9C69E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8B211D5-B677-9F03-B06E-879E8DF3B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02F8-45EA-A75D-FE9C-8EEC2558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57B5-A224-2648-B521-011ACAAA88D4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25D22-B9AC-3566-E847-B92226FB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3AF53-EA52-29C2-5000-0A7C39C0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3B785-D0BB-FA41-9DC7-932139821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51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6EF0E-E7E6-4B97-BC1E-32A68460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3136-C9A8-2749-9540-7534878A30E0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B57A-8030-20E5-9BBF-7FEEBF81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55846-AC23-7150-1789-242D488A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EEF3-921C-984A-BAD1-2127441E1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6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B51E-A218-73C5-4D1D-D228659B1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E0AE-DB79-F44D-A2ED-B7A1AFF81EB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C3F04-1A59-8C0C-87A4-7939F0EE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1B6A-15E1-0F93-09F6-F81BA67C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DFE08-8E30-B940-86D8-0977E361C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58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179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D0E5-D540-A0AD-2F62-E52E795E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F8E31-9168-F14D-85A0-C86E59DC47B2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38281-D222-789B-ED02-AF084360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BDC3-0342-C48A-FCDE-35E46A58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6C937-9E84-5A4D-B628-A5F63CD0E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92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55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910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86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82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03E9-8BBD-33F4-5A98-29DD7F6F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5F27E-675A-BB47-8A44-D1D5208B6972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5C929-6F33-48B8-F5E1-466B9EA1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724CE-2AE1-3E28-E137-438945CA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76AF3-E859-9E48-A268-DFCB90E3F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15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E7E9BB-EA0D-0777-9C2C-48D05CD1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DBE5-E4F2-5345-A43F-3BBFF4D2F2F5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EEE419-A826-EA39-C6B5-CFC7C053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4BD39B-2BF1-B920-6846-1B629D40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CEB7D-9DFA-BE4B-BE1F-F3D08933B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5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4FA9D7-1525-9D56-1176-4815DA5B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B22E-E724-6F47-9990-EEB1E9866FC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83E407-C212-ED76-FC2A-FAC4436D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AA7C6F-11CD-AA5F-C5C7-E2F4766A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FAD95-FBF9-D748-867B-BE064F737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9A7826-E559-DD5A-9B4A-FA700E75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E68C-738F-4847-B24B-50F5A7D1E3FA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92D70B2-E1EF-3CD5-C87C-D035791E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2DAA5D-7055-2C4C-2E06-D95393E4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D4E17-11FF-3549-A787-EAF66828B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79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E9218F-1889-987D-A7E9-8103668D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4422-4BBB-CA4D-8F7B-EDD25F6AE19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2901DE1-F704-7C1C-08C6-E204E50E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ADD153-4EDB-D9BD-81E9-11823D2A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7493-3E96-C64C-A138-A8B97A61E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7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650564-D270-5A6D-D2B5-B1D2237C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D2B3-B169-534E-AC02-790B1BF3858F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F6AA9A-4C8E-6297-44BB-7717A730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75F535-6328-8F1C-3CBA-98432FC6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E2EF2-727C-BB40-9F23-06DAE558E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56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9555" indent="0">
              <a:buNone/>
              <a:defRPr sz="12800"/>
            </a:lvl2pPr>
            <a:lvl3pPr marL="4179105" indent="0">
              <a:buNone/>
              <a:defRPr sz="11000"/>
            </a:lvl3pPr>
            <a:lvl4pPr marL="6268660" indent="0">
              <a:buNone/>
              <a:defRPr sz="9100"/>
            </a:lvl4pPr>
            <a:lvl5pPr marL="8358211" indent="0">
              <a:buNone/>
              <a:defRPr sz="9100"/>
            </a:lvl5pPr>
            <a:lvl6pPr marL="10447766" indent="0">
              <a:buNone/>
              <a:defRPr sz="9100"/>
            </a:lvl6pPr>
            <a:lvl7pPr marL="12537320" indent="0">
              <a:buNone/>
              <a:defRPr sz="9100"/>
            </a:lvl7pPr>
            <a:lvl8pPr marL="14626875" indent="0">
              <a:buNone/>
              <a:defRPr sz="9100"/>
            </a:lvl8pPr>
            <a:lvl9pPr marL="1671642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924E23-E712-6DEE-95F9-68951464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5495-3B7E-8243-8FE3-F684C7D017E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96738A-BCBB-6868-B99C-D770B8B8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001450-E9F2-0CE5-D2D1-8ECBD09C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7F81-6BAC-1246-98CD-FB588A1BC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36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941F570-9C1A-5F5F-03CD-9F39F10867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11363" y="1317625"/>
            <a:ext cx="36210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8ECF72-323B-C730-7782-200969CA6B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11363" y="7680325"/>
            <a:ext cx="362108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1867-B6D3-8C0E-34E0-0CFD8734C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363" y="30510163"/>
            <a:ext cx="93884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l" eaLnBrk="1" hangingPunct="1">
              <a:defRPr sz="550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fld id="{E70CF709-2796-1E46-8FFA-C8F720A4DD18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5462F-DD9F-13BB-4967-0263EDC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46163" y="30510163"/>
            <a:ext cx="127412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ctr" eaLnBrk="1" hangingPunct="1">
              <a:defRPr sz="550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A419D-6659-26B3-C113-15B16C2C9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33763" y="30510163"/>
            <a:ext cx="9388475" cy="1752600"/>
          </a:xfrm>
          <a:prstGeom prst="rect">
            <a:avLst/>
          </a:prstGeom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</a:defRPr>
            </a:lvl1pPr>
          </a:lstStyle>
          <a:p>
            <a:fld id="{784C7B61-2603-CB4C-A25E-1355A987D9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4178300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6863" indent="-1566863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492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87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02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2763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4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9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5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120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10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866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8211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6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32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7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642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0D147E-AB0F-079B-E877-10391A212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300">
              <a:latin typeface="Times New Roman" panose="02020603050405020304" pitchFamily="18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8E3D74-D86E-4BC8-53F1-968DA5D428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5257800"/>
            <a:ext cx="14325600" cy="27660600"/>
          </a:xfrm>
        </p:spPr>
        <p:txBody>
          <a:bodyPr rtlCol="0">
            <a:noAutofit/>
          </a:bodyPr>
          <a:lstStyle/>
          <a:p>
            <a:pPr marL="0" indent="0" algn="ctr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b="1" dirty="0">
                <a:solidFill>
                  <a:schemeClr val="tx2"/>
                </a:solidFill>
                <a:latin typeface="ACADEMY ENGRAVED LET PLAIN:1.0" panose="02000000000000000000" pitchFamily="2" charset="0"/>
              </a:rPr>
              <a:t>Setting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Location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Long Branch Middle School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County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Monmouth County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Diversity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47% female, 57% male; 58.3% Hispanic/Latino, 22.7% White, 15% African American (U.S. News, 2023)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Population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Student-to-teacher ratio is 11:1 (U.S. News)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Grade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8</a:t>
            </a:r>
            <a:r>
              <a:rPr lang="en-US" sz="5400" baseline="300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th</a:t>
            </a:r>
            <a:endParaRPr lang="en-US" sz="5400" dirty="0">
              <a:solidFill>
                <a:srgbClr val="0070C0"/>
              </a:solidFill>
              <a:latin typeface="American Typewriter" panose="02090604020004020304" pitchFamily="18" charset="77"/>
            </a:endParaRP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Subject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Math</a:t>
            </a:r>
          </a:p>
          <a:p>
            <a:r>
              <a:rPr lang="en-US" sz="5400" u="sng" dirty="0">
                <a:solidFill>
                  <a:srgbClr val="0070C0"/>
                </a:solidFill>
                <a:latin typeface="American Typewriter" panose="02090604020004020304" pitchFamily="18" charset="77"/>
              </a:rPr>
              <a:t>Students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6 students with learning disabilities (5 male, 1 female)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Each student is at a different grade level of learning (Kindergarten-6</a:t>
            </a:r>
            <a:r>
              <a:rPr lang="en-US" sz="5400" baseline="300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th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 grade)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Classroom teacher and additional aide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77BFF2C-05D8-B83B-78C3-0F72409CD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0" y="6172200"/>
            <a:ext cx="11963400" cy="261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marL="456985" lvl="1" indent="0" eaLnBrk="1" hangingPunct="1">
              <a:defRPr/>
            </a:pPr>
            <a:endParaRPr lang="en-US" sz="4600" b="1" i="1" u="sng" dirty="0">
              <a:solidFill>
                <a:schemeClr val="tx2"/>
              </a:solidFill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700" dirty="0"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  <a:p>
            <a:pPr marL="1091687" lvl="1" indent="-583928" eaLnBrk="1" hangingPunct="1">
              <a:spcBef>
                <a:spcPct val="2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3200" dirty="0">
                <a:latin typeface="Arial" charset="0"/>
              </a:rPr>
              <a:t>	</a:t>
            </a: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52AE7858-A8C7-B948-0BFB-E7E7A814D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7600" y="5181600"/>
            <a:ext cx="10439400" cy="27109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6600" b="1" dirty="0">
                <a:solidFill>
                  <a:schemeClr val="tx2"/>
                </a:solidFill>
                <a:latin typeface="ACADEMY ENGRAVED LET PLAIN:1.0" panose="02000000000000000000" pitchFamily="2" charset="0"/>
              </a:rPr>
              <a:t> Service Learning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Creating math centers that each focused on a specific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Work in small groups or independently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Help students improve in all areas of the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Provide extra practice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6600" b="1" dirty="0">
                <a:solidFill>
                  <a:schemeClr val="tx2"/>
                </a:solidFill>
                <a:latin typeface="ACADEMY ENGRAVED LET PLAIN:1.0" panose="02000000000000000000" pitchFamily="2" charset="0"/>
              </a:rPr>
              <a:t>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Aiding students in small group and independent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Breaking down problems step-by-step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Make sure every student receives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Helping students remain focused and encourage them while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Observe during lectures and assist during do-</a:t>
            </a:r>
            <a:r>
              <a:rPr lang="en-US" sz="5400" dirty="0" err="1">
                <a:solidFill>
                  <a:srgbClr val="0070C0"/>
                </a:solidFill>
                <a:latin typeface="American Typewriter" panose="02090604020004020304" pitchFamily="18" charset="77"/>
              </a:rPr>
              <a:t>nows</a:t>
            </a: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, projects, and Chromebook work.</a:t>
            </a: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latin typeface="+mn-lt"/>
            </a:endParaRPr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142842E6-34F2-319C-5CC8-0A818B37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254335"/>
            <a:ext cx="33680400" cy="156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600" b="1" dirty="0">
                <a:solidFill>
                  <a:srgbClr val="210BC5"/>
                </a:solidFill>
                <a:latin typeface="ACADEMY ENGRAVED LET PLAIN:1.0" panose="02000000000000000000" pitchFamily="2" charset="0"/>
              </a:rPr>
              <a:t>Math Centers</a:t>
            </a:r>
            <a:endParaRPr lang="en-US" altLang="en-US" sz="9600" b="1" dirty="0">
              <a:solidFill>
                <a:srgbClr val="210BC5"/>
              </a:solidFill>
              <a:latin typeface="ACADEMY ENGRAVED LET PLAIN:1.0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52FEC00E-3FCA-63AA-49E1-F52B2868F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63041" y="4953000"/>
            <a:ext cx="14194359" cy="2451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dirty="0">
              <a:latin typeface="+mn-lt"/>
            </a:endParaRPr>
          </a:p>
          <a:p>
            <a:pPr algn="ctr" eaLnBrk="1" hangingPunct="1">
              <a:defRPr/>
            </a:pPr>
            <a:r>
              <a:rPr lang="en-US" sz="6600" b="1" dirty="0">
                <a:solidFill>
                  <a:schemeClr val="tx2"/>
                </a:solidFill>
                <a:latin typeface="ACADEMY ENGRAVED LET PLAIN:1.0" panose="02000000000000000000" pitchFamily="2" charset="0"/>
              </a:rPr>
              <a:t>Impacts</a:t>
            </a:r>
            <a:endParaRPr lang="en-US" sz="6600" dirty="0">
              <a:solidFill>
                <a:schemeClr val="tx2"/>
              </a:solidFill>
              <a:latin typeface="ACADEMY ENGRAVED LET PLAIN:1.0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Help cooperating teacher see which skills students needed more practice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Understand which skills took the most/least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Understand which skills students were most comfortable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Eventually were able to perform skills on their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Students were able to work together, and help those who needed extra assistance</a:t>
            </a:r>
            <a:endParaRPr lang="en-US" sz="5400" b="1" i="1" u="sng" dirty="0">
              <a:solidFill>
                <a:srgbClr val="0070C0"/>
              </a:solidFill>
              <a:latin typeface="+mn-lt"/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en-US" sz="6600" b="1" dirty="0">
              <a:solidFill>
                <a:schemeClr val="tx2"/>
              </a:solidFill>
              <a:latin typeface="ACADEMY ENGRAVED LET PLAIN:1.0" panose="02000000000000000000" pitchFamily="2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en-US" sz="6600" b="1" dirty="0">
              <a:solidFill>
                <a:schemeClr val="tx2"/>
              </a:solidFill>
              <a:latin typeface="ACADEMY ENGRAVED LET PLAIN:1.0" panose="02000000000000000000" pitchFamily="2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6600" b="1" dirty="0">
                <a:solidFill>
                  <a:schemeClr val="tx2"/>
                </a:solidFill>
                <a:latin typeface="ACADEMY ENGRAVED LET PLAIN:1.0" panose="02000000000000000000" pitchFamily="2" charset="0"/>
              </a:rPr>
              <a:t>Understandings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No two students or disabilities are exactly alike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Observe how culture impacts learning (i.e. different values impact learning styles)</a:t>
            </a:r>
          </a:p>
          <a:p>
            <a:pPr marL="741363" lvl="1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Valuing working as a group or independently impacts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Observe different methods to help students with learning disabilities including peer-tutoring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0070C0"/>
                </a:solidFill>
                <a:latin typeface="American Typewriter" panose="02090604020004020304" pitchFamily="18" charset="77"/>
              </a:rPr>
              <a:t>Importance of repetition, patience and respect</a:t>
            </a:r>
          </a:p>
        </p:txBody>
      </p:sp>
      <p:sp>
        <p:nvSpPr>
          <p:cNvPr id="4105" name="AutoShape 11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095DB7CA-C15B-2365-D7E7-7280AE73EB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100" y="-174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6" name="AutoShape 13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FF49817E-6BF1-77DD-D08A-AA082C956B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" y="-22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4107" name="Picture 4">
            <a:extLst>
              <a:ext uri="{FF2B5EF4-FFF2-40B4-BE49-F238E27FC236}">
                <a16:creationId xmlns:a16="http://schemas.microsoft.com/office/drawing/2014/main" id="{3B7F6397-3E79-AB03-5081-03B318766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400573"/>
            <a:ext cx="9263387" cy="463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Long Branch Middle School Activities (@LBMS_Experience) / Twitter">
            <a:extLst>
              <a:ext uri="{FF2B5EF4-FFF2-40B4-BE49-F238E27FC236}">
                <a16:creationId xmlns:a16="http://schemas.microsoft.com/office/drawing/2014/main" id="{5CAA60A9-AA4C-CF75-EC09-52C2B4E68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0889" y="7621830"/>
            <a:ext cx="1925944" cy="19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arris, Emily / Welcome">
            <a:extLst>
              <a:ext uri="{FF2B5EF4-FFF2-40B4-BE49-F238E27FC236}">
                <a16:creationId xmlns:a16="http://schemas.microsoft.com/office/drawing/2014/main" id="{654D3AC8-7B47-8A8A-D801-7A337A653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7368" y="57150"/>
            <a:ext cx="9405269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Free Math Symbols Cliparts, Download Free Math Symbols Cliparts png images,  Free ClipArts on Clipart Library">
            <a:extLst>
              <a:ext uri="{FF2B5EF4-FFF2-40B4-BE49-F238E27FC236}">
                <a16:creationId xmlns:a16="http://schemas.microsoft.com/office/drawing/2014/main" id="{FEF1227B-612B-F918-CE6E-549AB13B9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502" y="510566"/>
            <a:ext cx="3936775" cy="326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78CE0CB4-5A85-419A-4748-7D40AB15EB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78682" y="14143649"/>
            <a:ext cx="11582402" cy="3402018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6FA3C724-7A83-450C-6C15-D1DC26470B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411716" y="16551754"/>
            <a:ext cx="11297007" cy="3201456"/>
          </a:xfrm>
          <a:prstGeom prst="rect">
            <a:avLst/>
          </a:prstGeom>
        </p:spPr>
      </p:pic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8900D95A-5B1F-5121-FD98-33C6B095B81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4683" r="9892"/>
          <a:stretch/>
        </p:blipFill>
        <p:spPr>
          <a:xfrm>
            <a:off x="3387566" y="23780828"/>
            <a:ext cx="8020369" cy="9137572"/>
          </a:xfrm>
          <a:prstGeom prst="rect">
            <a:avLst/>
          </a:prstGeom>
        </p:spPr>
      </p:pic>
      <p:pic>
        <p:nvPicPr>
          <p:cNvPr id="8" name="Picture 6" descr="Linear Equations Worksheet – Create a Table of Values and Graph | teaching  math in a virtual reality">
            <a:extLst>
              <a:ext uri="{FF2B5EF4-FFF2-40B4-BE49-F238E27FC236}">
                <a16:creationId xmlns:a16="http://schemas.microsoft.com/office/drawing/2014/main" id="{3E964D7B-9069-80A5-B60E-94F869D2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240" y="510566"/>
            <a:ext cx="4481319" cy="305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Free Teacher Helping Student Clipart, Download Free Teacher Helping Student  Clipart png images, Free ClipArts on Clipart Library">
            <a:extLst>
              <a:ext uri="{FF2B5EF4-FFF2-40B4-BE49-F238E27FC236}">
                <a16:creationId xmlns:a16="http://schemas.microsoft.com/office/drawing/2014/main" id="{C983781A-A1F0-A95E-4D17-C253DD4F2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997" y="17930334"/>
            <a:ext cx="3215793" cy="22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Y Mx B Stickers for Sale | Redbubble">
            <a:extLst>
              <a:ext uri="{FF2B5EF4-FFF2-40B4-BE49-F238E27FC236}">
                <a16:creationId xmlns:a16="http://schemas.microsoft.com/office/drawing/2014/main" id="{31009C8E-CCD8-8F57-7EB6-5F2955C700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0" t="35422" r="7024" b="35339"/>
          <a:stretch/>
        </p:blipFill>
        <p:spPr bwMode="auto">
          <a:xfrm>
            <a:off x="14027150" y="18173241"/>
            <a:ext cx="4643508" cy="15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7AAA2ED-B90C-8EEF-ACE6-36C555FA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8539" y="2261523"/>
            <a:ext cx="14325600" cy="3687506"/>
          </a:xfrm>
        </p:spPr>
        <p:txBody>
          <a:bodyPr/>
          <a:lstStyle/>
          <a:p>
            <a:r>
              <a:rPr lang="en-US" sz="5400" dirty="0">
                <a:latin typeface="ACADEMY ENGRAVED LET PLAIN:1.0" panose="02000000000000000000" pitchFamily="2" charset="0"/>
              </a:rPr>
              <a:t>Rachel Vassallo</a:t>
            </a:r>
            <a:br>
              <a:rPr lang="en-US" sz="5400" dirty="0">
                <a:latin typeface="ACADEMY ENGRAVED LET PLAIN:1.0" panose="02000000000000000000" pitchFamily="2" charset="0"/>
              </a:rPr>
            </a:br>
            <a:r>
              <a:rPr lang="en-US" sz="5400" dirty="0">
                <a:latin typeface="ACADEMY ENGRAVED LET PLAIN:1.0" panose="02000000000000000000" pitchFamily="2" charset="0"/>
              </a:rPr>
              <a:t>Monmouth University</a:t>
            </a:r>
            <a:br>
              <a:rPr lang="en-US" sz="5400" dirty="0">
                <a:latin typeface="ACADEMY ENGRAVED LET PLAIN:1.0" panose="02000000000000000000" pitchFamily="2" charset="0"/>
              </a:rPr>
            </a:br>
            <a:r>
              <a:rPr lang="en-US" sz="5400" dirty="0">
                <a:latin typeface="ACADEMY ENGRAVED LET PLAIN:1.0" panose="02000000000000000000" pitchFamily="2" charset="0"/>
              </a:rPr>
              <a:t>EDS-330</a:t>
            </a:r>
          </a:p>
        </p:txBody>
      </p:sp>
      <p:pic>
        <p:nvPicPr>
          <p:cNvPr id="12" name="Audio Recording Apr 8, 2023 at 9:03:57 PM">
            <a:hlinkClick r:id="" action="ppaction://media"/>
            <a:extLst>
              <a:ext uri="{FF2B5EF4-FFF2-40B4-BE49-F238E27FC236}">
                <a16:creationId xmlns:a16="http://schemas.microsoft.com/office/drawing/2014/main" id="{4F6E4019-7761-CB31-A346-47F82E9DA2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11625799" y="4019212"/>
            <a:ext cx="2644762" cy="26447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8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Pages>1</Pages>
  <Words>284</Words>
  <Application>Microsoft Office PowerPoint</Application>
  <PresentationFormat>Custom</PresentationFormat>
  <Paragraphs>54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ACADEMY ENGRAVED LET PLAIN:1.0</vt:lpstr>
      <vt:lpstr>American Typewriter</vt:lpstr>
      <vt:lpstr>Arial</vt:lpstr>
      <vt:lpstr>Calibri</vt:lpstr>
      <vt:lpstr>Times New Roman</vt:lpstr>
      <vt:lpstr>Office Theme</vt:lpstr>
      <vt:lpstr>Rachel Vassallo Monmouth University EDS-330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gh</dc:creator>
  <cp:lastModifiedBy>Rachel A. Vassallo</cp:lastModifiedBy>
  <cp:revision>161</cp:revision>
  <cp:lastPrinted>2002-03-27T20:40:30Z</cp:lastPrinted>
  <dcterms:created xsi:type="dcterms:W3CDTF">1999-04-12T09:26:27Z</dcterms:created>
  <dcterms:modified xsi:type="dcterms:W3CDTF">2023-04-10T17:24:14Z</dcterms:modified>
</cp:coreProperties>
</file>