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 id="2147483657" r:id="rId3"/>
  </p:sldMasterIdLst>
  <p:notesMasterIdLst>
    <p:notesMasterId r:id="rId5"/>
  </p:notesMasterIdLst>
  <p:handoutMasterIdLst>
    <p:handoutMasterId r:id="rId6"/>
  </p:handoutMasterIdLst>
  <p:sldIdLst>
    <p:sldId id="261" r:id="rId4"/>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208C2-82E1-F44C-BA77-77DA39D1EED1}" v="5674" dt="2023-04-11T01:43:49.359"/>
    <p1510:client id="{B1A90ED5-787F-3F46-B4E7-97F0D2DA1CAB}" v="3721" dt="2023-04-11T01:38:19.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8" autoAdjust="0"/>
    <p:restoredTop sz="94266" autoAdjust="0"/>
  </p:normalViewPr>
  <p:slideViewPr>
    <p:cSldViewPr snapToGrid="0" snapToObjects="1" showGuides="1">
      <p:cViewPr>
        <p:scale>
          <a:sx n="25" d="100"/>
          <a:sy n="25" d="100"/>
        </p:scale>
        <p:origin x="680" y="-12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4/6/23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4" name="Table 13">
            <a:extLst>
              <a:ext uri="{FF2B5EF4-FFF2-40B4-BE49-F238E27FC236}">
                <a16:creationId xmlns:a16="http://schemas.microsoft.com/office/drawing/2014/main" id="{7F676F10-DC6C-B14E-AFA0-A8955F66A208}"/>
              </a:ext>
            </a:extLst>
          </p:cNvPr>
          <p:cNvGraphicFramePr>
            <a:graphicFrameLocks noGrp="1"/>
          </p:cNvGraphicFramePr>
          <p:nvPr userDrawn="1">
            <p:extLst>
              <p:ext uri="{D42A27DB-BD31-4B8C-83A1-F6EECF244321}">
                <p14:modId xmlns:p14="http://schemas.microsoft.com/office/powerpoint/2010/main" val="733354326"/>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standard screen size (4:3 Ratio) virtual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Virtual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Standard Size</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(4:3 Ratio)</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a:solidFill>
                            <a:srgbClr val="FFC000"/>
                          </a:solidFill>
                          <a:latin typeface="Arial" panose="020B0604020202020204" pitchFamily="34" charset="0"/>
                          <a:cs typeface="Arial" panose="020B0604020202020204" pitchFamily="34" charset="0"/>
                        </a:rPr>
                        <a:t>36 tall x 48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FD21FB08-E011-3D4C-8828-2C551990D533}"/>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sz="8600"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a:solidFill>
                            <a:srgbClr val="FFC000"/>
                          </a:solidFill>
                          <a:latin typeface="Arial" panose="020B0604020202020204" pitchFamily="34" charset="0"/>
                          <a:cs typeface="Arial" panose="020B0604020202020204" pitchFamily="34" charset="0"/>
                        </a:rPr>
                        <a:t>How to</a:t>
                      </a:r>
                      <a:r>
                        <a:rPr lang="en-US" sz="2900" b="1" baseline="0">
                          <a:solidFill>
                            <a:srgbClr val="FFC000"/>
                          </a:solidFill>
                          <a:latin typeface="Arial" panose="020B0604020202020204" pitchFamily="34" charset="0"/>
                          <a:cs typeface="Arial" panose="020B0604020202020204" pitchFamily="34" charset="0"/>
                        </a:rPr>
                        <a:t> preview your poster prior to presenting</a:t>
                      </a:r>
                      <a:endParaRPr lang="en-US" sz="29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sz="860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Submit your poster and add it to the Research Poster Virtual Library.</a:t>
                      </a:r>
                      <a:br>
                        <a:rPr lang="en-US" sz="2400" b="0" noProof="0">
                          <a:solidFill>
                            <a:srgbClr val="FFC000"/>
                          </a:solidFill>
                          <a:latin typeface="Arial"/>
                          <a:cs typeface="Arial"/>
                        </a:rPr>
                      </a:br>
                      <a:br>
                        <a:rPr lang="en-US" sz="2400" b="0" noProof="0">
                          <a:solidFill>
                            <a:srgbClr val="FFC000"/>
                          </a:solidFill>
                          <a:latin typeface="Arial"/>
                          <a:cs typeface="Arial"/>
                        </a:rPr>
                      </a:br>
                      <a:r>
                        <a:rPr lang="en-US" sz="2400" b="1" noProof="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Published posters can easily be presented at virtual conferences. Perfect solution for organizers of meetings and conferences.</a:t>
                      </a:r>
                      <a:br>
                        <a:rPr lang="en-US" sz="2400" b="0" noProof="0">
                          <a:solidFill>
                            <a:srgbClr val="FFC000"/>
                          </a:solidFill>
                          <a:latin typeface="Arial"/>
                          <a:cs typeface="Arial"/>
                        </a:rPr>
                      </a:br>
                      <a:endParaRPr lang="en-US" sz="2400" b="0" noProof="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a:solidFill>
                            <a:srgbClr val="FFC000"/>
                          </a:solidFill>
                          <a:latin typeface="Arial"/>
                          <a:cs typeface="Arial"/>
                        </a:rPr>
                        <a:t>https://</a:t>
                      </a:r>
                      <a:r>
                        <a:rPr lang="en-US" sz="2900" b="1" noProof="0" err="1">
                          <a:solidFill>
                            <a:srgbClr val="FFC000"/>
                          </a:solidFill>
                          <a:latin typeface="Arial"/>
                          <a:cs typeface="Arial"/>
                        </a:rPr>
                        <a:t>www.PosterPresentations.com</a:t>
                      </a:r>
                      <a:r>
                        <a:rPr lang="en-US" sz="2900" b="1" noProof="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a:solidFill>
                            <a:schemeClr val="bg1">
                              <a:lumMod val="85000"/>
                            </a:schemeClr>
                          </a:solidFill>
                          <a:latin typeface="Arial"/>
                          <a:cs typeface="Arial"/>
                        </a:rPr>
                        <a:t>© 2020</a:t>
                      </a:r>
                      <a:r>
                        <a:rPr lang="en-US" sz="2100" baseline="0">
                          <a:solidFill>
                            <a:schemeClr val="bg1">
                              <a:lumMod val="85000"/>
                            </a:schemeClr>
                          </a:solidFill>
                          <a:latin typeface="Arial"/>
                          <a:cs typeface="Arial"/>
                        </a:rPr>
                        <a:t> </a:t>
                      </a:r>
                      <a:r>
                        <a:rPr lang="en-US" sz="2100" err="1">
                          <a:solidFill>
                            <a:schemeClr val="bg1">
                              <a:lumMod val="85000"/>
                            </a:schemeClr>
                          </a:solidFill>
                          <a:latin typeface="Arial"/>
                          <a:cs typeface="Arial"/>
                        </a:rPr>
                        <a:t>PosterPresentations.com</a:t>
                      </a:r>
                      <a:br>
                        <a:rPr lang="en-US" sz="2100">
                          <a:solidFill>
                            <a:schemeClr val="bg1">
                              <a:lumMod val="85000"/>
                            </a:schemeClr>
                          </a:solidFill>
                          <a:latin typeface="Arial"/>
                          <a:cs typeface="Arial"/>
                        </a:rPr>
                      </a:br>
                      <a:r>
                        <a:rPr lang="en-US" sz="2100">
                          <a:solidFill>
                            <a:schemeClr val="bg1">
                              <a:lumMod val="85000"/>
                            </a:schemeClr>
                          </a:solidFill>
                          <a:latin typeface="Arial"/>
                          <a:cs typeface="Arial"/>
                        </a:rPr>
                        <a:t>2117 Fourth Street ,</a:t>
                      </a:r>
                      <a:r>
                        <a:rPr lang="en-US" sz="2100" baseline="0">
                          <a:solidFill>
                            <a:schemeClr val="bg1">
                              <a:lumMod val="85000"/>
                            </a:schemeClr>
                          </a:solidFill>
                          <a:latin typeface="Arial"/>
                          <a:cs typeface="Arial"/>
                        </a:rPr>
                        <a:t> STE C        </a:t>
                      </a:r>
                    </a:p>
                    <a:p>
                      <a:pPr>
                        <a:lnSpc>
                          <a:spcPts val="2600"/>
                        </a:lnSpc>
                      </a:pPr>
                      <a:r>
                        <a:rPr lang="en-US" sz="2100" baseline="0">
                          <a:solidFill>
                            <a:schemeClr val="bg1">
                              <a:lumMod val="85000"/>
                            </a:schemeClr>
                          </a:solidFill>
                          <a:latin typeface="Arial"/>
                          <a:cs typeface="Arial"/>
                        </a:rPr>
                        <a:t>Berkeley CA 94710 USA</a:t>
                      </a:r>
                      <a:endParaRPr lang="en-US" sz="21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4" name="Table 13">
            <a:extLst>
              <a:ext uri="{FF2B5EF4-FFF2-40B4-BE49-F238E27FC236}">
                <a16:creationId xmlns:a16="http://schemas.microsoft.com/office/drawing/2014/main" id="{7F676F10-DC6C-B14E-AFA0-A8955F66A208}"/>
              </a:ext>
            </a:extLst>
          </p:cNvPr>
          <p:cNvGraphicFramePr>
            <a:graphicFrameLocks noGrp="1"/>
          </p:cNvGraphicFramePr>
          <p:nvPr userDrawn="1">
            <p:extLst>
              <p:ext uri="{D42A27DB-BD31-4B8C-83A1-F6EECF244321}">
                <p14:modId xmlns:p14="http://schemas.microsoft.com/office/powerpoint/2010/main" val="733354326"/>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standard screen size (4:3 Ratio) virtual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Virtual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Standard Size</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(4:3 Ratio)</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a:solidFill>
                            <a:srgbClr val="FFC000"/>
                          </a:solidFill>
                          <a:latin typeface="Arial" panose="020B0604020202020204" pitchFamily="34" charset="0"/>
                          <a:cs typeface="Arial" panose="020B0604020202020204" pitchFamily="34" charset="0"/>
                        </a:rPr>
                        <a:t>36 tall x 48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FD21FB08-E011-3D4C-8828-2C551990D533}"/>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sz="8600"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a:solidFill>
                            <a:srgbClr val="FFC000"/>
                          </a:solidFill>
                          <a:latin typeface="Arial" panose="020B0604020202020204" pitchFamily="34" charset="0"/>
                          <a:cs typeface="Arial" panose="020B0604020202020204" pitchFamily="34" charset="0"/>
                        </a:rPr>
                        <a:t>How to</a:t>
                      </a:r>
                      <a:r>
                        <a:rPr lang="en-US" sz="2900" b="1" baseline="0">
                          <a:solidFill>
                            <a:srgbClr val="FFC000"/>
                          </a:solidFill>
                          <a:latin typeface="Arial" panose="020B0604020202020204" pitchFamily="34" charset="0"/>
                          <a:cs typeface="Arial" panose="020B0604020202020204" pitchFamily="34" charset="0"/>
                        </a:rPr>
                        <a:t> preview your poster prior to presenting</a:t>
                      </a:r>
                      <a:endParaRPr lang="en-US" sz="29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sz="860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Submit your poster and add it to the Research Poster Virtual Library.</a:t>
                      </a:r>
                      <a:br>
                        <a:rPr lang="en-US" sz="2400" b="0" noProof="0">
                          <a:solidFill>
                            <a:srgbClr val="FFC000"/>
                          </a:solidFill>
                          <a:latin typeface="Arial"/>
                          <a:cs typeface="Arial"/>
                        </a:rPr>
                      </a:br>
                      <a:br>
                        <a:rPr lang="en-US" sz="2400" b="0" noProof="0">
                          <a:solidFill>
                            <a:srgbClr val="FFC000"/>
                          </a:solidFill>
                          <a:latin typeface="Arial"/>
                          <a:cs typeface="Arial"/>
                        </a:rPr>
                      </a:br>
                      <a:r>
                        <a:rPr lang="en-US" sz="2400" b="1" noProof="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a:solidFill>
                            <a:schemeClr val="bg1"/>
                          </a:solidFill>
                          <a:latin typeface="Arial"/>
                          <a:cs typeface="Arial"/>
                        </a:rPr>
                        <a:t>Published posters can easily be presented at virtual conferences. Perfect solution for organizers of meetings and conferences.</a:t>
                      </a:r>
                      <a:br>
                        <a:rPr lang="en-US" sz="2400" b="0" noProof="0">
                          <a:solidFill>
                            <a:srgbClr val="FFC000"/>
                          </a:solidFill>
                          <a:latin typeface="Arial"/>
                          <a:cs typeface="Arial"/>
                        </a:rPr>
                      </a:br>
                      <a:endParaRPr lang="en-US" sz="2400" b="0" noProof="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a:solidFill>
                            <a:srgbClr val="FFC000"/>
                          </a:solidFill>
                          <a:latin typeface="Arial"/>
                          <a:cs typeface="Arial"/>
                        </a:rPr>
                        <a:t>https://</a:t>
                      </a:r>
                      <a:r>
                        <a:rPr lang="en-US" sz="2900" b="1" noProof="0" err="1">
                          <a:solidFill>
                            <a:srgbClr val="FFC000"/>
                          </a:solidFill>
                          <a:latin typeface="Arial"/>
                          <a:cs typeface="Arial"/>
                        </a:rPr>
                        <a:t>www.PosterPresentations.com</a:t>
                      </a:r>
                      <a:r>
                        <a:rPr lang="en-US" sz="2900" b="1" noProof="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a:solidFill>
                            <a:schemeClr val="bg1">
                              <a:lumMod val="85000"/>
                            </a:schemeClr>
                          </a:solidFill>
                          <a:latin typeface="Arial"/>
                          <a:cs typeface="Arial"/>
                        </a:rPr>
                        <a:t>© 2020</a:t>
                      </a:r>
                      <a:r>
                        <a:rPr lang="en-US" sz="2100" baseline="0">
                          <a:solidFill>
                            <a:schemeClr val="bg1">
                              <a:lumMod val="85000"/>
                            </a:schemeClr>
                          </a:solidFill>
                          <a:latin typeface="Arial"/>
                          <a:cs typeface="Arial"/>
                        </a:rPr>
                        <a:t> </a:t>
                      </a:r>
                      <a:r>
                        <a:rPr lang="en-US" sz="2100" err="1">
                          <a:solidFill>
                            <a:schemeClr val="bg1">
                              <a:lumMod val="85000"/>
                            </a:schemeClr>
                          </a:solidFill>
                          <a:latin typeface="Arial"/>
                          <a:cs typeface="Arial"/>
                        </a:rPr>
                        <a:t>PosterPresentations.com</a:t>
                      </a:r>
                      <a:br>
                        <a:rPr lang="en-US" sz="2100">
                          <a:solidFill>
                            <a:schemeClr val="bg1">
                              <a:lumMod val="85000"/>
                            </a:schemeClr>
                          </a:solidFill>
                          <a:latin typeface="Arial"/>
                          <a:cs typeface="Arial"/>
                        </a:rPr>
                      </a:br>
                      <a:r>
                        <a:rPr lang="en-US" sz="2100">
                          <a:solidFill>
                            <a:schemeClr val="bg1">
                              <a:lumMod val="85000"/>
                            </a:schemeClr>
                          </a:solidFill>
                          <a:latin typeface="Arial"/>
                          <a:cs typeface="Arial"/>
                        </a:rPr>
                        <a:t>2117 Fourth Street ,</a:t>
                      </a:r>
                      <a:r>
                        <a:rPr lang="en-US" sz="2100" baseline="0">
                          <a:solidFill>
                            <a:schemeClr val="bg1">
                              <a:lumMod val="85000"/>
                            </a:schemeClr>
                          </a:solidFill>
                          <a:latin typeface="Arial"/>
                          <a:cs typeface="Arial"/>
                        </a:rPr>
                        <a:t> STE C        </a:t>
                      </a:r>
                    </a:p>
                    <a:p>
                      <a:pPr>
                        <a:lnSpc>
                          <a:spcPts val="2600"/>
                        </a:lnSpc>
                      </a:pPr>
                      <a:r>
                        <a:rPr lang="en-US" sz="2100" baseline="0">
                          <a:solidFill>
                            <a:schemeClr val="bg1">
                              <a:lumMod val="85000"/>
                            </a:schemeClr>
                          </a:solidFill>
                          <a:latin typeface="Arial"/>
                          <a:cs typeface="Arial"/>
                        </a:rPr>
                        <a:t>Berkeley CA 94710 USA</a:t>
                      </a:r>
                      <a:endParaRPr lang="en-US" sz="21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microsoft.com/office/2007/relationships/hdphoto" Target="../media/hdphoto2.wdp"/><Relationship Id="rId3" Type="http://schemas.microsoft.com/office/2007/relationships/media" Target="../media/media2.m4a"/><Relationship Id="rId7" Type="http://schemas.microsoft.com/office/2007/relationships/hdphoto" Target="../media/hdphoto1.wdp"/><Relationship Id="rId12" Type="http://schemas.openxmlformats.org/officeDocument/2006/relationships/image" Target="../media/image14.png"/><Relationship Id="rId17" Type="http://schemas.openxmlformats.org/officeDocument/2006/relationships/image" Target="../media/image16.png"/><Relationship Id="rId2" Type="http://schemas.openxmlformats.org/officeDocument/2006/relationships/audio" Target="../media/media1.m4a"/><Relationship Id="rId16" Type="http://schemas.openxmlformats.org/officeDocument/2006/relationships/hyperlink" Target="mailto:vzambak@monmouth.edu" TargetMode="External"/><Relationship Id="rId20" Type="http://schemas.openxmlformats.org/officeDocument/2006/relationships/image" Target="../media/image18.png"/><Relationship Id="rId1" Type="http://schemas.microsoft.com/office/2007/relationships/media" Target="../media/media1.m4a"/><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slideLayout" Target="../slideLayouts/slideLayout3.xml"/><Relationship Id="rId15" Type="http://schemas.openxmlformats.org/officeDocument/2006/relationships/hyperlink" Target="mailto:s1299264@monmouth.edu" TargetMode="External"/><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audio" Target="../media/media2.m4a"/><Relationship Id="rId9" Type="http://schemas.openxmlformats.org/officeDocument/2006/relationships/image" Target="../media/image11.png"/><Relationship Id="rId14" Type="http://schemas.openxmlformats.org/officeDocument/2006/relationships/hyperlink" Target="mailto:s1298562@monmout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3146490" y="228425"/>
            <a:ext cx="37730999" cy="1938992"/>
          </a:xfrm>
        </p:spPr>
        <p:txBody>
          <a:bodyPr/>
          <a:lstStyle/>
          <a:p>
            <a:r>
              <a:rPr lang="en-US" sz="6000" i="0" u="none" strike="noStrike">
                <a:solidFill>
                  <a:schemeClr val="bg2"/>
                </a:solidFill>
                <a:effectLst/>
              </a:rPr>
              <a:t>ISEE UNDER THE MICROSCOPE: A PRELIMINARY COMPARISON OF ELEMENTARY EDUCATION PROGRAMS IN SUPPORTING THE DEVELOPMENT OF MATHEMATICAL KNOWLEDGE FOR TEACHING</a:t>
            </a:r>
            <a:endParaRPr lang="en-US" sz="6000">
              <a:solidFill>
                <a:schemeClr val="bg2"/>
              </a:solidFill>
            </a:endParaRP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456500" y="5086032"/>
            <a:ext cx="10059099" cy="553998"/>
          </a:xfrm>
        </p:spPr>
        <p:txBody>
          <a:bodyPr/>
          <a:lstStyle/>
          <a:p>
            <a:r>
              <a:rPr lang="en-US"/>
              <a:t>ABSTRACT</a:t>
            </a:r>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498215" y="16685782"/>
            <a:ext cx="10059099" cy="553998"/>
          </a:xfrm>
        </p:spPr>
        <p:txBody>
          <a:bodyPr/>
          <a:lstStyle/>
          <a:p>
            <a:r>
              <a:rPr lang="en-US"/>
              <a:t>BACKGROUND AND RATIONALE</a:t>
            </a:r>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391474" y="13717259"/>
            <a:ext cx="10058400" cy="553998"/>
          </a:xfrm>
        </p:spPr>
        <p:txBody>
          <a:bodyPr/>
          <a:lstStyle/>
          <a:p>
            <a:r>
              <a:rPr lang="en-US"/>
              <a:t>RESEARCH QUESTION</a:t>
            </a:r>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11377936" y="22859190"/>
            <a:ext cx="10058400" cy="553998"/>
          </a:xfrm>
        </p:spPr>
        <p:txBody>
          <a:bodyPr/>
          <a:lstStyle/>
          <a:p>
            <a:r>
              <a:rPr lang="en-US"/>
              <a:t>PRELIMINARY FINDINGS</a:t>
            </a:r>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a:xfrm>
            <a:off x="33341474" y="5229674"/>
            <a:ext cx="10058400" cy="553998"/>
          </a:xfrm>
        </p:spPr>
        <p:txBody>
          <a:bodyPr/>
          <a:lstStyle/>
          <a:p>
            <a:r>
              <a:rPr lang="en-US"/>
              <a:t>DISCUSSION</a:t>
            </a:r>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33364727" y="23722905"/>
            <a:ext cx="10058400" cy="553998"/>
          </a:xfrm>
        </p:spPr>
        <p:txBody>
          <a:bodyPr/>
          <a:lstStyle/>
          <a:p>
            <a:r>
              <a:rPr lang="en-US"/>
              <a:t>REFERENCES</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426582" y="5457628"/>
            <a:ext cx="10058400" cy="8814721"/>
          </a:xfrm>
        </p:spPr>
        <p:txBody>
          <a:bodyPr wrap="square" lIns="365760" tIns="365760" rIns="365760" bIns="365760" anchor="t">
            <a:spAutoFit/>
          </a:bodyPr>
          <a:lstStyle/>
          <a:p>
            <a:r>
              <a:rPr lang="en-US">
                <a:solidFill>
                  <a:srgbClr val="000000"/>
                </a:solidFill>
              </a:rPr>
              <a:t>We </a:t>
            </a:r>
            <a:r>
              <a:rPr lang="en-US" b="0" i="0" u="none" strike="noStrike">
                <a:solidFill>
                  <a:srgbClr val="000000"/>
                </a:solidFill>
                <a:effectLst/>
              </a:rPr>
              <a:t>observed the mathematical problem-solving strategies of various Elementary Education programs at the Undergraduate and Graduate levels compared to those of the Interdisciplinary Studies for Elementary Educators (ISEE) program. The study examined the work of twelve students – 8 non-ISEE Majors and 4 ISEE Majors.</a:t>
            </a:r>
            <a:endParaRPr lang="en-US"/>
          </a:p>
          <a:p>
            <a:endParaRPr lang="en-US" sz="1500" b="0" i="0" u="none" strike="noStrike">
              <a:solidFill>
                <a:srgbClr val="000000"/>
              </a:solidFill>
              <a:effectLst/>
            </a:endParaRPr>
          </a:p>
          <a:p>
            <a:r>
              <a:rPr lang="en-US" b="0" i="0" u="none" strike="noStrike">
                <a:solidFill>
                  <a:srgbClr val="000000"/>
                </a:solidFill>
                <a:effectLst/>
              </a:rPr>
              <a:t>Each of the participants were given the same mathematics problem to solve and asked to explain how they would teach their elementary students to solve this problem in a classroom setting. Overall, the ISEE students were able to solve and effectively explain how to implement this strategy into their teaching methods in the classroom compared to the work of non-ISEE students.</a:t>
            </a:r>
            <a:endParaRPr lang="en-US">
              <a:cs typeface="Arial" panose="020B0604020202020204"/>
            </a:endParaRPr>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640253" y="16983290"/>
            <a:ext cx="9631058" cy="6647974"/>
          </a:xfrm>
        </p:spPr>
        <p:txBody>
          <a:bodyPr wrap="square" lIns="365760" tIns="365760" rIns="365760" bIns="365760" anchor="t">
            <a:spAutoFit/>
          </a:bodyPr>
          <a:lstStyle/>
          <a:p>
            <a:r>
              <a:rPr lang="en-US">
                <a:ea typeface="+mn-lt"/>
                <a:cs typeface="+mn-lt"/>
              </a:rPr>
              <a:t>Having meaningful learning opportunities during elementary grades is key in students' early cognitive and social development, and success in the later years (Bennett, 1986). Elementary teachers play a vital role in supporting students' foundational knowledge development and their motivation to learn (Campbell et al., 2014). Literature indicates that elementary teachers or teacher candidates have a limited amount of mathematics background knowledge to teach mathematical content in K-6 settings (Ball, 1990). </a:t>
            </a:r>
            <a:endParaRPr lang="en-US">
              <a:cs typeface="Arial"/>
            </a:endParaRPr>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11433098" y="5447827"/>
            <a:ext cx="10058400" cy="8617744"/>
          </a:xfrm>
        </p:spPr>
        <p:txBody>
          <a:bodyPr wrap="square" lIns="365760" tIns="365760" rIns="365760" bIns="365760" anchor="t">
            <a:spAutoFit/>
          </a:bodyPr>
          <a:lstStyle/>
          <a:p>
            <a:r>
              <a:rPr lang="en-US">
                <a:latin typeface="Arial"/>
                <a:cs typeface="Arial"/>
              </a:rPr>
              <a:t>It is important to study various teacher preparation programs at the Undergraduate and Graduate levels because teachers' background knowledge of mathematical problem-solving strategies will affect their usage and instruction in classrooms. It is common for elementary teacher candidates who do not have the strong mathematical knowledge to use the guess-and-check strategy to solve various mathematical problems. Not every mathematical problem can be solved using only algebra. There are over 15 solving strategies that are unique to problems taught in in the sequence of courses in the ISEE Program. Therefore, it is imperative to study how teacher preparation programs provide teacher candidates with opportunities to explore problem solving strategies and implement them.</a:t>
            </a:r>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33375600" y="5736826"/>
            <a:ext cx="10058400" cy="10981468"/>
          </a:xfrm>
        </p:spPr>
        <p:txBody>
          <a:bodyPr wrap="square" lIns="365760" tIns="365760" rIns="365760" bIns="365760" anchor="t">
            <a:spAutoFit/>
          </a:bodyPr>
          <a:lstStyle/>
          <a:p>
            <a:pPr marL="457200" indent="-457200">
              <a:buFont typeface="Arial" panose="020B0604020202020204" pitchFamily="34" charset="0"/>
              <a:buChar char="•"/>
            </a:pPr>
            <a:r>
              <a:rPr lang="en-US"/>
              <a:t>Non-ISEE participants presented a great difficulty in expressing a singular strategy to implement for the given problem. </a:t>
            </a:r>
          </a:p>
          <a:p>
            <a:pPr marL="457200" indent="-457200">
              <a:buFont typeface="Arial" panose="020B0604020202020204" pitchFamily="34" charset="0"/>
              <a:buChar char="•"/>
            </a:pPr>
            <a:r>
              <a:rPr lang="en-US"/>
              <a:t>Based on preliminary findings, ISEE participants were able to utilize and show evidence to implement a singular strategy for a problem.</a:t>
            </a:r>
            <a:endParaRPr lang="en-US">
              <a:cs typeface="Arial"/>
            </a:endParaRPr>
          </a:p>
          <a:p>
            <a:pPr marL="457200" indent="-457200">
              <a:buFont typeface="Arial" panose="020B0604020202020204" pitchFamily="34" charset="0"/>
              <a:buChar char="•"/>
            </a:pPr>
            <a:r>
              <a:rPr lang="en-US"/>
              <a:t>Mathematical knowledge and preparation from non-ISEE participants is limited and is reflected in work samples. </a:t>
            </a:r>
            <a:endParaRPr lang="en-US">
              <a:cs typeface="Arial"/>
            </a:endParaRPr>
          </a:p>
          <a:p>
            <a:pPr marL="457200" indent="-457200">
              <a:buFont typeface="Arial" panose="020B0604020202020204" pitchFamily="34" charset="0"/>
              <a:buChar char="•"/>
            </a:pPr>
            <a:r>
              <a:rPr lang="en-US"/>
              <a:t>To move forward with effective mathematical instruction in the future, this mini-study shows that teacher candidates need to have exposure to more mathematics courses relevant for their professional preparation, which was not the case for non-ISEE participants. </a:t>
            </a:r>
            <a:endParaRPr lang="en-US">
              <a:cs typeface="Arial"/>
            </a:endParaRPr>
          </a:p>
          <a:p>
            <a:pPr marL="457200" indent="-457200">
              <a:buFont typeface="Arial" panose="020B0604020202020204" pitchFamily="34" charset="0"/>
              <a:buChar char="•"/>
            </a:pPr>
            <a:r>
              <a:rPr lang="en-US"/>
              <a:t>If elementary education preparatory programs cannot support the development of mathematical knowledge for teacher candidates, their classroom instruction will in turn not be effective for students. </a:t>
            </a:r>
            <a:endParaRPr lang="en-US">
              <a:cs typeface="Arial"/>
            </a:endParaRPr>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33551145" y="24041407"/>
            <a:ext cx="9685564" cy="4616648"/>
          </a:xfrm>
        </p:spPr>
        <p:txBody>
          <a:bodyPr wrap="square" lIns="365760" tIns="365760" rIns="365760" bIns="365760" anchor="t">
            <a:spAutoFit/>
          </a:bodyPr>
          <a:lstStyle/>
          <a:p>
            <a:pPr marL="342900" indent="-342900">
              <a:buFont typeface="Arial" panose="020B0604020202020204" pitchFamily="34" charset="0"/>
              <a:buChar char="•"/>
            </a:pPr>
            <a:r>
              <a:rPr lang="en-US" sz="2000">
                <a:ea typeface="+mn-lt"/>
                <a:cs typeface="+mn-lt"/>
              </a:rPr>
              <a:t>Ball, D. L. (1990). The mathematical understandings that prospective teachers bring to teacher education. </a:t>
            </a:r>
            <a:r>
              <a:rPr lang="en-US" sz="2000" i="1">
                <a:ea typeface="+mn-lt"/>
                <a:cs typeface="+mn-lt"/>
              </a:rPr>
              <a:t>The elementary school journal</a:t>
            </a:r>
            <a:r>
              <a:rPr lang="en-US" sz="2000">
                <a:ea typeface="+mn-lt"/>
                <a:cs typeface="+mn-lt"/>
              </a:rPr>
              <a:t>, </a:t>
            </a:r>
            <a:r>
              <a:rPr lang="en-US" sz="2000" i="1">
                <a:ea typeface="+mn-lt"/>
                <a:cs typeface="+mn-lt"/>
              </a:rPr>
              <a:t>90</a:t>
            </a:r>
            <a:r>
              <a:rPr lang="en-US" sz="2000">
                <a:ea typeface="+mn-lt"/>
                <a:cs typeface="+mn-lt"/>
              </a:rPr>
              <a:t>(4), 449-466.</a:t>
            </a:r>
          </a:p>
          <a:p>
            <a:pPr marL="342900" indent="-342900" algn="just">
              <a:buFont typeface="Arial" panose="020B0604020202020204" pitchFamily="34" charset="0"/>
              <a:buChar char="•"/>
            </a:pPr>
            <a:r>
              <a:rPr lang="en-US" sz="2000" i="1">
                <a:ea typeface="+mn-lt"/>
                <a:cs typeface="+mn-lt"/>
              </a:rPr>
              <a:t>Bennett, W. J. (1986). First lessons: A report on elementary education in America. US Department of Education. </a:t>
            </a:r>
            <a:endParaRPr lang="en-US"/>
          </a:p>
          <a:p>
            <a:pPr marL="342900" indent="-342900" algn="just">
              <a:buFont typeface="Arial" panose="020B0604020202020204" pitchFamily="34" charset="0"/>
              <a:buChar char="•"/>
            </a:pPr>
            <a:r>
              <a:rPr lang="en-US" sz="2000" i="1">
                <a:ea typeface="+mn-lt"/>
                <a:cs typeface="+mn-lt"/>
              </a:rPr>
              <a:t>Campbell, P. F., Nishio, M., Smith, T. M., Clark, L. M., Conant, D. L., Rust, A. H., ... &amp; Choi, Y. (2014). The relationship between teachers' mathematical content and pedagogical knowledge, teachers' perceptions, and student achievement. Journal for Research in Mathematics Education, 45(4), 419-459.</a:t>
            </a:r>
            <a:endParaRPr lang="en-US"/>
          </a:p>
          <a:p>
            <a:pPr marL="342900" indent="-342900" algn="just">
              <a:buFont typeface="Arial" panose="020B0604020202020204" pitchFamily="34" charset="0"/>
              <a:buChar char="•"/>
            </a:pPr>
            <a:r>
              <a:rPr lang="en-US" sz="2000">
                <a:ea typeface="+mn-lt"/>
                <a:cs typeface="+mn-lt"/>
              </a:rPr>
              <a:t>Johnson, K., Herr, T., &amp; Kysh, J. (2018). </a:t>
            </a:r>
            <a:r>
              <a:rPr lang="en-US" sz="2000" i="1">
                <a:ea typeface="+mn-lt"/>
                <a:cs typeface="+mn-lt"/>
              </a:rPr>
              <a:t>Crossing the river with dogs: Problem solving for college students</a:t>
            </a:r>
            <a:r>
              <a:rPr lang="en-US" sz="2000">
                <a:ea typeface="+mn-lt"/>
                <a:cs typeface="+mn-lt"/>
              </a:rPr>
              <a:t>. John Wiley &amp; Sons.</a:t>
            </a:r>
            <a:endParaRPr lang="en-US"/>
          </a:p>
        </p:txBody>
      </p:sp>
      <p:pic>
        <p:nvPicPr>
          <p:cNvPr id="19" name="Picture 18" descr="A picture containing shape&#10;&#10;Description automatically generated">
            <a:extLst>
              <a:ext uri="{FF2B5EF4-FFF2-40B4-BE49-F238E27FC236}">
                <a16:creationId xmlns:a16="http://schemas.microsoft.com/office/drawing/2014/main" id="{48B5C86A-32EB-350A-DBC5-97148C04B1E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4178" y="540108"/>
            <a:ext cx="3260824" cy="3260824"/>
          </a:xfrm>
          <a:prstGeom prst="rect">
            <a:avLst/>
          </a:prstGeom>
        </p:spPr>
      </p:pic>
      <p:sp>
        <p:nvSpPr>
          <p:cNvPr id="23" name="TextBox 22">
            <a:extLst>
              <a:ext uri="{FF2B5EF4-FFF2-40B4-BE49-F238E27FC236}">
                <a16:creationId xmlns:a16="http://schemas.microsoft.com/office/drawing/2014/main" id="{C5540BF9-B0B6-24F8-C678-E7D9B17E6E49}"/>
              </a:ext>
            </a:extLst>
          </p:cNvPr>
          <p:cNvSpPr txBox="1"/>
          <p:nvPr/>
        </p:nvSpPr>
        <p:spPr>
          <a:xfrm>
            <a:off x="11479530" y="2352083"/>
            <a:ext cx="21069300" cy="1015663"/>
          </a:xfrm>
          <a:prstGeom prst="rect">
            <a:avLst/>
          </a:prstGeom>
          <a:noFill/>
        </p:spPr>
        <p:txBody>
          <a:bodyPr wrap="square">
            <a:spAutoFit/>
          </a:bodyPr>
          <a:lstStyle/>
          <a:p>
            <a:r>
              <a:rPr lang="en-US" sz="6000" i="1">
                <a:solidFill>
                  <a:schemeClr val="accent5">
                    <a:lumMod val="40000"/>
                    <a:lumOff val="60000"/>
                  </a:schemeClr>
                </a:solidFill>
              </a:rPr>
              <a:t>Brianne M. Brown	Aja S. Perez	   Vecihi S. Zambak</a:t>
            </a:r>
          </a:p>
        </p:txBody>
      </p:sp>
      <p:sp>
        <p:nvSpPr>
          <p:cNvPr id="24" name="Text Placeholder 1">
            <a:extLst>
              <a:ext uri="{FF2B5EF4-FFF2-40B4-BE49-F238E27FC236}">
                <a16:creationId xmlns:a16="http://schemas.microsoft.com/office/drawing/2014/main" id="{F7D22BBF-E1C9-3431-B888-4EC81E402117}"/>
              </a:ext>
            </a:extLst>
          </p:cNvPr>
          <p:cNvSpPr>
            <a:spLocks noGrp="1"/>
          </p:cNvSpPr>
          <p:nvPr>
            <p:ph type="body" sz="quarter" idx="10"/>
          </p:nvPr>
        </p:nvSpPr>
        <p:spPr>
          <a:xfrm>
            <a:off x="10859815" y="3377940"/>
            <a:ext cx="21069300" cy="646331"/>
          </a:xfrm>
        </p:spPr>
        <p:txBody>
          <a:bodyPr/>
          <a:lstStyle/>
          <a:p>
            <a:r>
              <a:rPr lang="en-US" sz="3600"/>
              <a:t>Monmouth </a:t>
            </a:r>
            <a:r>
              <a:rPr lang="en-US" sz="3200"/>
              <a:t>University</a:t>
            </a:r>
            <a:endParaRPr lang="en-US" sz="3600"/>
          </a:p>
        </p:txBody>
      </p:sp>
      <p:sp>
        <p:nvSpPr>
          <p:cNvPr id="26" name="Text Placeholder 6">
            <a:extLst>
              <a:ext uri="{FF2B5EF4-FFF2-40B4-BE49-F238E27FC236}">
                <a16:creationId xmlns:a16="http://schemas.microsoft.com/office/drawing/2014/main" id="{8C2CC1EA-9A85-9CB0-DCFF-4E63B1AF09E1}"/>
              </a:ext>
            </a:extLst>
          </p:cNvPr>
          <p:cNvSpPr txBox="1">
            <a:spLocks/>
          </p:cNvSpPr>
          <p:nvPr/>
        </p:nvSpPr>
        <p:spPr>
          <a:xfrm>
            <a:off x="11422227" y="13941928"/>
            <a:ext cx="10058400" cy="553998"/>
          </a:xfrm>
          <a:prstGeom prst="rect">
            <a:avLst/>
          </a:prstGeom>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a:t>METHODS</a:t>
            </a:r>
          </a:p>
        </p:txBody>
      </p:sp>
      <p:sp>
        <p:nvSpPr>
          <p:cNvPr id="27" name="Text Placeholder 13">
            <a:extLst>
              <a:ext uri="{FF2B5EF4-FFF2-40B4-BE49-F238E27FC236}">
                <a16:creationId xmlns:a16="http://schemas.microsoft.com/office/drawing/2014/main" id="{8AF46FD0-D7CA-3770-F271-04F589F2AA9F}"/>
              </a:ext>
            </a:extLst>
          </p:cNvPr>
          <p:cNvSpPr txBox="1">
            <a:spLocks/>
          </p:cNvSpPr>
          <p:nvPr/>
        </p:nvSpPr>
        <p:spPr>
          <a:xfrm>
            <a:off x="11579588" y="14318808"/>
            <a:ext cx="10058400" cy="8519255"/>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marL="457200" indent="-457200">
              <a:buFont typeface="Arial" panose="020B0604020202020204" pitchFamily="34" charset="0"/>
              <a:buChar char="•"/>
            </a:pPr>
            <a:r>
              <a:rPr lang="en-US">
                <a:latin typeface="Arial"/>
                <a:cs typeface="Arial"/>
              </a:rPr>
              <a:t>Participants recruited from various teacher preparation programs, including the ISEE program, as well as content specific Education programs (UG or G students).</a:t>
            </a:r>
          </a:p>
          <a:p>
            <a:endParaRPr lang="en-US">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atin typeface="Arial"/>
                <a:cs typeface="Arial"/>
              </a:rPr>
              <a:t>There were 12 participants who were given the same problem to solve and discuss both their understanding of the problem, as well as how they would teach students to solve this problem.</a:t>
            </a:r>
          </a:p>
          <a:p>
            <a:endParaRPr lang="en-US">
              <a:latin typeface="Arial" panose="020B0604020202020204" pitchFamily="34" charset="0"/>
              <a:cs typeface="Arial" panose="020B0604020202020204" pitchFamily="34" charset="0"/>
            </a:endParaRPr>
          </a:p>
          <a:p>
            <a:pPr marL="457200" indent="-457200">
              <a:buChar char="•"/>
            </a:pPr>
            <a:r>
              <a:rPr lang="en-US">
                <a:latin typeface="Arial"/>
                <a:cs typeface="Arial"/>
              </a:rPr>
              <a:t>In our data analysis, we focused on identifying which problem-solving strategy was employed to complete the problem, if the correct answer was achieved, and how participants would teach an elementary student to solve the same problem.</a:t>
            </a:r>
          </a:p>
        </p:txBody>
      </p:sp>
      <p:sp>
        <p:nvSpPr>
          <p:cNvPr id="2" name="Text Placeholder 6">
            <a:extLst>
              <a:ext uri="{FF2B5EF4-FFF2-40B4-BE49-F238E27FC236}">
                <a16:creationId xmlns:a16="http://schemas.microsoft.com/office/drawing/2014/main" id="{208B6BD9-D3E8-37B2-E423-3ADECFD7A7BE}"/>
              </a:ext>
            </a:extLst>
          </p:cNvPr>
          <p:cNvSpPr txBox="1">
            <a:spLocks/>
          </p:cNvSpPr>
          <p:nvPr/>
        </p:nvSpPr>
        <p:spPr>
          <a:xfrm>
            <a:off x="11336065" y="5144203"/>
            <a:ext cx="10058400" cy="553998"/>
          </a:xfrm>
          <a:prstGeom prst="rect">
            <a:avLst/>
          </a:prstGeom>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a:t>PURPOSE</a:t>
            </a:r>
          </a:p>
        </p:txBody>
      </p:sp>
      <p:sp>
        <p:nvSpPr>
          <p:cNvPr id="3" name="Text Placeholder 13">
            <a:extLst>
              <a:ext uri="{FF2B5EF4-FFF2-40B4-BE49-F238E27FC236}">
                <a16:creationId xmlns:a16="http://schemas.microsoft.com/office/drawing/2014/main" id="{71F2F609-2F7A-B54E-E771-7155908030EA}"/>
              </a:ext>
            </a:extLst>
          </p:cNvPr>
          <p:cNvSpPr txBox="1">
            <a:spLocks/>
          </p:cNvSpPr>
          <p:nvPr/>
        </p:nvSpPr>
        <p:spPr>
          <a:xfrm>
            <a:off x="391475" y="14061772"/>
            <a:ext cx="10034156" cy="2708434"/>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a:solidFill>
                  <a:srgbClr val="000000"/>
                </a:solidFill>
                <a:latin typeface="Arial"/>
                <a:cs typeface="Arial"/>
              </a:rPr>
              <a:t>Do various teacher preparation programs at the Undergraduate and Graduate level impact a teacher candidates’ use of strategies to solve and instruct a mathematical problem?</a:t>
            </a:r>
            <a:endParaRPr lang="en-US">
              <a:latin typeface="Arial"/>
              <a:cs typeface="Arial"/>
            </a:endParaRPr>
          </a:p>
        </p:txBody>
      </p:sp>
      <p:sp>
        <p:nvSpPr>
          <p:cNvPr id="31" name="TextBox 30">
            <a:extLst>
              <a:ext uri="{FF2B5EF4-FFF2-40B4-BE49-F238E27FC236}">
                <a16:creationId xmlns:a16="http://schemas.microsoft.com/office/drawing/2014/main" id="{95CFEF91-97B9-3658-8943-15F88777D16F}"/>
              </a:ext>
            </a:extLst>
          </p:cNvPr>
          <p:cNvSpPr txBox="1"/>
          <p:nvPr/>
        </p:nvSpPr>
        <p:spPr>
          <a:xfrm>
            <a:off x="1100660" y="23548387"/>
            <a:ext cx="8631936" cy="6509474"/>
          </a:xfrm>
          <a:prstGeom prst="rect">
            <a:avLst/>
          </a:prstGeom>
          <a:solidFill>
            <a:schemeClr val="accent1">
              <a:lumMod val="40000"/>
              <a:lumOff val="60000"/>
            </a:schemeClr>
          </a:solidFill>
          <a:ln w="38100">
            <a:solidFill>
              <a:schemeClr val="accent1"/>
            </a:solidFill>
          </a:ln>
        </p:spPr>
        <p:txBody>
          <a:bodyPr wrap="square" lIns="91440" tIns="45720" rIns="91440" bIns="45720" rtlCol="0" anchor="t">
            <a:spAutoFit/>
          </a:bodyPr>
          <a:lstStyle/>
          <a:p>
            <a:pPr algn="ctr"/>
            <a:endParaRPr lang="en-US" sz="1000"/>
          </a:p>
          <a:p>
            <a:r>
              <a:rPr lang="en-US" sz="2600" b="1"/>
              <a:t>Ben has only ducks and cows. He does not remember how many of each he has. He knows he has 22 animals because 22 is his age. He also knows that the animals have a total of 56 legs, because 56 is his father’s age. Assuming that each animal has all legs intact and no more, how many of each animal does Ben have? (</a:t>
            </a:r>
            <a:r>
              <a:rPr lang="en-US" sz="2600" b="1" i="1"/>
              <a:t>Crossing the River with Dogs</a:t>
            </a:r>
            <a:r>
              <a:rPr lang="en-US" sz="2600" b="1"/>
              <a:t>)</a:t>
            </a:r>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a:p>
            <a:endParaRPr lang="en-US" sz="2500">
              <a:solidFill>
                <a:schemeClr val="bg1"/>
              </a:solidFill>
            </a:endParaRPr>
          </a:p>
        </p:txBody>
      </p:sp>
      <p:pic>
        <p:nvPicPr>
          <p:cNvPr id="34" name="Picture 33">
            <a:extLst>
              <a:ext uri="{FF2B5EF4-FFF2-40B4-BE49-F238E27FC236}">
                <a16:creationId xmlns:a16="http://schemas.microsoft.com/office/drawing/2014/main" id="{FC74EC56-B675-631F-DF8A-D72BA8AD9CA3}"/>
              </a:ext>
            </a:extLst>
          </p:cNvPr>
          <p:cNvPicPr>
            <a:picLocks noChangeAspect="1"/>
          </p:cNvPicPr>
          <p:nvPr/>
        </p:nvPicPr>
        <p:blipFill>
          <a:blip r:embed="rId8"/>
          <a:stretch>
            <a:fillRect/>
          </a:stretch>
        </p:blipFill>
        <p:spPr>
          <a:xfrm flipH="1">
            <a:off x="1505306" y="27696748"/>
            <a:ext cx="1468324" cy="2035511"/>
          </a:xfrm>
          <a:prstGeom prst="rect">
            <a:avLst/>
          </a:prstGeom>
        </p:spPr>
      </p:pic>
      <p:pic>
        <p:nvPicPr>
          <p:cNvPr id="36" name="Picture 35">
            <a:extLst>
              <a:ext uri="{FF2B5EF4-FFF2-40B4-BE49-F238E27FC236}">
                <a16:creationId xmlns:a16="http://schemas.microsoft.com/office/drawing/2014/main" id="{7478BC43-6C94-24E0-C718-5E452B80212C}"/>
              </a:ext>
            </a:extLst>
          </p:cNvPr>
          <p:cNvPicPr>
            <a:picLocks noChangeAspect="1"/>
          </p:cNvPicPr>
          <p:nvPr/>
        </p:nvPicPr>
        <p:blipFill>
          <a:blip r:embed="rId9"/>
          <a:stretch>
            <a:fillRect/>
          </a:stretch>
        </p:blipFill>
        <p:spPr>
          <a:xfrm>
            <a:off x="3463940" y="29231015"/>
            <a:ext cx="587642" cy="626818"/>
          </a:xfrm>
          <a:prstGeom prst="rect">
            <a:avLst/>
          </a:prstGeom>
        </p:spPr>
      </p:pic>
      <p:pic>
        <p:nvPicPr>
          <p:cNvPr id="37" name="Picture 36">
            <a:extLst>
              <a:ext uri="{FF2B5EF4-FFF2-40B4-BE49-F238E27FC236}">
                <a16:creationId xmlns:a16="http://schemas.microsoft.com/office/drawing/2014/main" id="{8F9187F8-330B-7E7E-4F2C-6C1BE347E98D}"/>
              </a:ext>
            </a:extLst>
          </p:cNvPr>
          <p:cNvPicPr>
            <a:picLocks noChangeAspect="1"/>
          </p:cNvPicPr>
          <p:nvPr/>
        </p:nvPicPr>
        <p:blipFill>
          <a:blip r:embed="rId9"/>
          <a:stretch>
            <a:fillRect/>
          </a:stretch>
        </p:blipFill>
        <p:spPr>
          <a:xfrm>
            <a:off x="4177172" y="29231015"/>
            <a:ext cx="587642" cy="626818"/>
          </a:xfrm>
          <a:prstGeom prst="rect">
            <a:avLst/>
          </a:prstGeom>
        </p:spPr>
      </p:pic>
      <p:pic>
        <p:nvPicPr>
          <p:cNvPr id="38" name="Picture 37">
            <a:extLst>
              <a:ext uri="{FF2B5EF4-FFF2-40B4-BE49-F238E27FC236}">
                <a16:creationId xmlns:a16="http://schemas.microsoft.com/office/drawing/2014/main" id="{DE786580-D61C-695C-BF87-23E13E5FF570}"/>
              </a:ext>
            </a:extLst>
          </p:cNvPr>
          <p:cNvPicPr>
            <a:picLocks noChangeAspect="1"/>
          </p:cNvPicPr>
          <p:nvPr/>
        </p:nvPicPr>
        <p:blipFill>
          <a:blip r:embed="rId9"/>
          <a:stretch>
            <a:fillRect/>
          </a:stretch>
        </p:blipFill>
        <p:spPr>
          <a:xfrm>
            <a:off x="4875340" y="29230880"/>
            <a:ext cx="587642" cy="626818"/>
          </a:xfrm>
          <a:prstGeom prst="rect">
            <a:avLst/>
          </a:prstGeom>
        </p:spPr>
      </p:pic>
      <p:pic>
        <p:nvPicPr>
          <p:cNvPr id="39" name="Picture 38">
            <a:extLst>
              <a:ext uri="{FF2B5EF4-FFF2-40B4-BE49-F238E27FC236}">
                <a16:creationId xmlns:a16="http://schemas.microsoft.com/office/drawing/2014/main" id="{5B11852C-943E-EB33-9DAC-334D1F8C3208}"/>
              </a:ext>
            </a:extLst>
          </p:cNvPr>
          <p:cNvPicPr>
            <a:picLocks noChangeAspect="1"/>
          </p:cNvPicPr>
          <p:nvPr/>
        </p:nvPicPr>
        <p:blipFill>
          <a:blip r:embed="rId9"/>
          <a:stretch>
            <a:fillRect/>
          </a:stretch>
        </p:blipFill>
        <p:spPr>
          <a:xfrm>
            <a:off x="5557599" y="29230880"/>
            <a:ext cx="587642" cy="626818"/>
          </a:xfrm>
          <a:prstGeom prst="rect">
            <a:avLst/>
          </a:prstGeom>
        </p:spPr>
      </p:pic>
      <p:pic>
        <p:nvPicPr>
          <p:cNvPr id="41" name="Picture 40">
            <a:extLst>
              <a:ext uri="{FF2B5EF4-FFF2-40B4-BE49-F238E27FC236}">
                <a16:creationId xmlns:a16="http://schemas.microsoft.com/office/drawing/2014/main" id="{AD9CA117-A825-A4EE-DF0B-BF574BA267D2}"/>
              </a:ext>
            </a:extLst>
          </p:cNvPr>
          <p:cNvPicPr>
            <a:picLocks noChangeAspect="1"/>
          </p:cNvPicPr>
          <p:nvPr/>
        </p:nvPicPr>
        <p:blipFill>
          <a:blip r:embed="rId9"/>
          <a:stretch>
            <a:fillRect/>
          </a:stretch>
        </p:blipFill>
        <p:spPr>
          <a:xfrm>
            <a:off x="6299619" y="29230880"/>
            <a:ext cx="587642" cy="626818"/>
          </a:xfrm>
          <a:prstGeom prst="rect">
            <a:avLst/>
          </a:prstGeom>
        </p:spPr>
      </p:pic>
      <p:pic>
        <p:nvPicPr>
          <p:cNvPr id="42" name="Picture 41">
            <a:extLst>
              <a:ext uri="{FF2B5EF4-FFF2-40B4-BE49-F238E27FC236}">
                <a16:creationId xmlns:a16="http://schemas.microsoft.com/office/drawing/2014/main" id="{4A52422E-8DD2-2448-D953-B699068CAE66}"/>
              </a:ext>
            </a:extLst>
          </p:cNvPr>
          <p:cNvPicPr>
            <a:picLocks noChangeAspect="1"/>
          </p:cNvPicPr>
          <p:nvPr/>
        </p:nvPicPr>
        <p:blipFill>
          <a:blip r:embed="rId9"/>
          <a:stretch>
            <a:fillRect/>
          </a:stretch>
        </p:blipFill>
        <p:spPr>
          <a:xfrm>
            <a:off x="7010666" y="29230880"/>
            <a:ext cx="587642" cy="626818"/>
          </a:xfrm>
          <a:prstGeom prst="rect">
            <a:avLst/>
          </a:prstGeom>
        </p:spPr>
      </p:pic>
      <p:pic>
        <p:nvPicPr>
          <p:cNvPr id="43" name="Picture 42">
            <a:extLst>
              <a:ext uri="{FF2B5EF4-FFF2-40B4-BE49-F238E27FC236}">
                <a16:creationId xmlns:a16="http://schemas.microsoft.com/office/drawing/2014/main" id="{5E9DE83C-4902-0E16-74FF-D01FDC0373EB}"/>
              </a:ext>
            </a:extLst>
          </p:cNvPr>
          <p:cNvPicPr>
            <a:picLocks noChangeAspect="1"/>
          </p:cNvPicPr>
          <p:nvPr/>
        </p:nvPicPr>
        <p:blipFill>
          <a:blip r:embed="rId9"/>
          <a:stretch>
            <a:fillRect/>
          </a:stretch>
        </p:blipFill>
        <p:spPr>
          <a:xfrm>
            <a:off x="7722973" y="29202835"/>
            <a:ext cx="587642" cy="626818"/>
          </a:xfrm>
          <a:prstGeom prst="rect">
            <a:avLst/>
          </a:prstGeom>
        </p:spPr>
      </p:pic>
      <p:pic>
        <p:nvPicPr>
          <p:cNvPr id="44" name="Picture 43">
            <a:extLst>
              <a:ext uri="{FF2B5EF4-FFF2-40B4-BE49-F238E27FC236}">
                <a16:creationId xmlns:a16="http://schemas.microsoft.com/office/drawing/2014/main" id="{BE31AB7E-0600-4A5D-671A-C2A83BABE143}"/>
              </a:ext>
            </a:extLst>
          </p:cNvPr>
          <p:cNvPicPr>
            <a:picLocks noChangeAspect="1"/>
          </p:cNvPicPr>
          <p:nvPr/>
        </p:nvPicPr>
        <p:blipFill>
          <a:blip r:embed="rId9"/>
          <a:stretch>
            <a:fillRect/>
          </a:stretch>
        </p:blipFill>
        <p:spPr>
          <a:xfrm>
            <a:off x="8405232" y="29240569"/>
            <a:ext cx="587642" cy="626818"/>
          </a:xfrm>
          <a:prstGeom prst="rect">
            <a:avLst/>
          </a:prstGeom>
        </p:spPr>
      </p:pic>
      <p:pic>
        <p:nvPicPr>
          <p:cNvPr id="45" name="Picture 44">
            <a:extLst>
              <a:ext uri="{FF2B5EF4-FFF2-40B4-BE49-F238E27FC236}">
                <a16:creationId xmlns:a16="http://schemas.microsoft.com/office/drawing/2014/main" id="{4DB8D59E-4F5B-1316-E1CE-D5D73464FB7B}"/>
              </a:ext>
            </a:extLst>
          </p:cNvPr>
          <p:cNvPicPr>
            <a:picLocks noChangeAspect="1"/>
          </p:cNvPicPr>
          <p:nvPr/>
        </p:nvPicPr>
        <p:blipFill>
          <a:blip r:embed="rId9"/>
          <a:stretch>
            <a:fillRect/>
          </a:stretch>
        </p:blipFill>
        <p:spPr>
          <a:xfrm>
            <a:off x="8882661" y="28695907"/>
            <a:ext cx="587642" cy="626818"/>
          </a:xfrm>
          <a:prstGeom prst="rect">
            <a:avLst/>
          </a:prstGeom>
        </p:spPr>
      </p:pic>
      <p:pic>
        <p:nvPicPr>
          <p:cNvPr id="46" name="Picture 45">
            <a:extLst>
              <a:ext uri="{FF2B5EF4-FFF2-40B4-BE49-F238E27FC236}">
                <a16:creationId xmlns:a16="http://schemas.microsoft.com/office/drawing/2014/main" id="{A8783BD0-E689-6A2F-4BA9-4C342ACCA33C}"/>
              </a:ext>
            </a:extLst>
          </p:cNvPr>
          <p:cNvPicPr>
            <a:picLocks noChangeAspect="1"/>
          </p:cNvPicPr>
          <p:nvPr/>
        </p:nvPicPr>
        <p:blipFill>
          <a:blip r:embed="rId9"/>
          <a:stretch>
            <a:fillRect/>
          </a:stretch>
        </p:blipFill>
        <p:spPr>
          <a:xfrm>
            <a:off x="3948916" y="28676799"/>
            <a:ext cx="587642" cy="626818"/>
          </a:xfrm>
          <a:prstGeom prst="rect">
            <a:avLst/>
          </a:prstGeom>
        </p:spPr>
      </p:pic>
      <p:pic>
        <p:nvPicPr>
          <p:cNvPr id="47" name="Picture 46">
            <a:extLst>
              <a:ext uri="{FF2B5EF4-FFF2-40B4-BE49-F238E27FC236}">
                <a16:creationId xmlns:a16="http://schemas.microsoft.com/office/drawing/2014/main" id="{C1602F23-BC9B-114D-C7C7-0A8D03F74AD9}"/>
              </a:ext>
            </a:extLst>
          </p:cNvPr>
          <p:cNvPicPr>
            <a:picLocks noChangeAspect="1"/>
          </p:cNvPicPr>
          <p:nvPr/>
        </p:nvPicPr>
        <p:blipFill>
          <a:blip r:embed="rId9"/>
          <a:stretch>
            <a:fillRect/>
          </a:stretch>
        </p:blipFill>
        <p:spPr>
          <a:xfrm>
            <a:off x="4735179" y="28676529"/>
            <a:ext cx="587642" cy="626818"/>
          </a:xfrm>
          <a:prstGeom prst="rect">
            <a:avLst/>
          </a:prstGeom>
        </p:spPr>
      </p:pic>
      <p:pic>
        <p:nvPicPr>
          <p:cNvPr id="48" name="Picture 47">
            <a:extLst>
              <a:ext uri="{FF2B5EF4-FFF2-40B4-BE49-F238E27FC236}">
                <a16:creationId xmlns:a16="http://schemas.microsoft.com/office/drawing/2014/main" id="{AE17CB0B-2673-70DC-9D80-2EB2E6EBBED2}"/>
              </a:ext>
            </a:extLst>
          </p:cNvPr>
          <p:cNvPicPr>
            <a:picLocks noChangeAspect="1"/>
          </p:cNvPicPr>
          <p:nvPr/>
        </p:nvPicPr>
        <p:blipFill>
          <a:blip r:embed="rId9"/>
          <a:stretch>
            <a:fillRect/>
          </a:stretch>
        </p:blipFill>
        <p:spPr>
          <a:xfrm>
            <a:off x="5415319" y="28648278"/>
            <a:ext cx="587642" cy="626818"/>
          </a:xfrm>
          <a:prstGeom prst="rect">
            <a:avLst/>
          </a:prstGeom>
        </p:spPr>
      </p:pic>
      <p:pic>
        <p:nvPicPr>
          <p:cNvPr id="49" name="Picture 48">
            <a:extLst>
              <a:ext uri="{FF2B5EF4-FFF2-40B4-BE49-F238E27FC236}">
                <a16:creationId xmlns:a16="http://schemas.microsoft.com/office/drawing/2014/main" id="{83072DB8-00A5-A0A7-A07A-28835CE31BDE}"/>
              </a:ext>
            </a:extLst>
          </p:cNvPr>
          <p:cNvPicPr>
            <a:picLocks noChangeAspect="1"/>
          </p:cNvPicPr>
          <p:nvPr/>
        </p:nvPicPr>
        <p:blipFill>
          <a:blip r:embed="rId9"/>
          <a:stretch>
            <a:fillRect/>
          </a:stretch>
        </p:blipFill>
        <p:spPr>
          <a:xfrm>
            <a:off x="6115606" y="28673202"/>
            <a:ext cx="587642" cy="626818"/>
          </a:xfrm>
          <a:prstGeom prst="rect">
            <a:avLst/>
          </a:prstGeom>
        </p:spPr>
      </p:pic>
      <p:pic>
        <p:nvPicPr>
          <p:cNvPr id="50" name="Picture 49">
            <a:extLst>
              <a:ext uri="{FF2B5EF4-FFF2-40B4-BE49-F238E27FC236}">
                <a16:creationId xmlns:a16="http://schemas.microsoft.com/office/drawing/2014/main" id="{99843AC0-59F9-C65D-B811-34FEBE55382E}"/>
              </a:ext>
            </a:extLst>
          </p:cNvPr>
          <p:cNvPicPr>
            <a:picLocks noChangeAspect="1"/>
          </p:cNvPicPr>
          <p:nvPr/>
        </p:nvPicPr>
        <p:blipFill>
          <a:blip r:embed="rId9"/>
          <a:stretch>
            <a:fillRect/>
          </a:stretch>
        </p:blipFill>
        <p:spPr>
          <a:xfrm>
            <a:off x="6791859" y="28673202"/>
            <a:ext cx="587642" cy="626818"/>
          </a:xfrm>
          <a:prstGeom prst="rect">
            <a:avLst/>
          </a:prstGeom>
        </p:spPr>
      </p:pic>
      <p:pic>
        <p:nvPicPr>
          <p:cNvPr id="51" name="Picture 50">
            <a:extLst>
              <a:ext uri="{FF2B5EF4-FFF2-40B4-BE49-F238E27FC236}">
                <a16:creationId xmlns:a16="http://schemas.microsoft.com/office/drawing/2014/main" id="{719BE8D8-DF33-D064-239C-F1430F7DBBEA}"/>
              </a:ext>
            </a:extLst>
          </p:cNvPr>
          <p:cNvPicPr>
            <a:picLocks noChangeAspect="1"/>
          </p:cNvPicPr>
          <p:nvPr/>
        </p:nvPicPr>
        <p:blipFill>
          <a:blip r:embed="rId9"/>
          <a:stretch>
            <a:fillRect/>
          </a:stretch>
        </p:blipFill>
        <p:spPr>
          <a:xfrm>
            <a:off x="7502906" y="28673202"/>
            <a:ext cx="587642" cy="626818"/>
          </a:xfrm>
          <a:prstGeom prst="rect">
            <a:avLst/>
          </a:prstGeom>
        </p:spPr>
      </p:pic>
      <p:pic>
        <p:nvPicPr>
          <p:cNvPr id="52" name="Picture 51">
            <a:extLst>
              <a:ext uri="{FF2B5EF4-FFF2-40B4-BE49-F238E27FC236}">
                <a16:creationId xmlns:a16="http://schemas.microsoft.com/office/drawing/2014/main" id="{C2A64E2D-5837-1EB6-F107-65FAAC5A134E}"/>
              </a:ext>
            </a:extLst>
          </p:cNvPr>
          <p:cNvPicPr>
            <a:picLocks noChangeAspect="1"/>
          </p:cNvPicPr>
          <p:nvPr/>
        </p:nvPicPr>
        <p:blipFill>
          <a:blip r:embed="rId9"/>
          <a:stretch>
            <a:fillRect/>
          </a:stretch>
        </p:blipFill>
        <p:spPr>
          <a:xfrm>
            <a:off x="8179161" y="28695907"/>
            <a:ext cx="587642" cy="626818"/>
          </a:xfrm>
          <a:prstGeom prst="rect">
            <a:avLst/>
          </a:prstGeom>
        </p:spPr>
      </p:pic>
      <p:pic>
        <p:nvPicPr>
          <p:cNvPr id="53" name="Picture 52">
            <a:extLst>
              <a:ext uri="{FF2B5EF4-FFF2-40B4-BE49-F238E27FC236}">
                <a16:creationId xmlns:a16="http://schemas.microsoft.com/office/drawing/2014/main" id="{F4CB1206-4B86-AB3B-D14A-9B75F5C20AAE}"/>
              </a:ext>
            </a:extLst>
          </p:cNvPr>
          <p:cNvPicPr>
            <a:picLocks noChangeAspect="1"/>
          </p:cNvPicPr>
          <p:nvPr/>
        </p:nvPicPr>
        <p:blipFill>
          <a:blip r:embed="rId10"/>
          <a:stretch>
            <a:fillRect/>
          </a:stretch>
        </p:blipFill>
        <p:spPr>
          <a:xfrm>
            <a:off x="3197283" y="27710218"/>
            <a:ext cx="871078" cy="827525"/>
          </a:xfrm>
          <a:prstGeom prst="rect">
            <a:avLst/>
          </a:prstGeom>
        </p:spPr>
      </p:pic>
      <p:pic>
        <p:nvPicPr>
          <p:cNvPr id="55" name="Picture 54">
            <a:extLst>
              <a:ext uri="{FF2B5EF4-FFF2-40B4-BE49-F238E27FC236}">
                <a16:creationId xmlns:a16="http://schemas.microsoft.com/office/drawing/2014/main" id="{8AECD619-CC60-E763-7F3D-C02F2EF70EBD}"/>
              </a:ext>
            </a:extLst>
          </p:cNvPr>
          <p:cNvPicPr>
            <a:picLocks noChangeAspect="1"/>
          </p:cNvPicPr>
          <p:nvPr/>
        </p:nvPicPr>
        <p:blipFill>
          <a:blip r:embed="rId10"/>
          <a:stretch>
            <a:fillRect/>
          </a:stretch>
        </p:blipFill>
        <p:spPr>
          <a:xfrm>
            <a:off x="4282158" y="27714251"/>
            <a:ext cx="871078" cy="827525"/>
          </a:xfrm>
          <a:prstGeom prst="rect">
            <a:avLst/>
          </a:prstGeom>
        </p:spPr>
      </p:pic>
      <p:pic>
        <p:nvPicPr>
          <p:cNvPr id="56" name="Picture 55">
            <a:extLst>
              <a:ext uri="{FF2B5EF4-FFF2-40B4-BE49-F238E27FC236}">
                <a16:creationId xmlns:a16="http://schemas.microsoft.com/office/drawing/2014/main" id="{5C862413-6834-62B4-AA39-A1745C3B6381}"/>
              </a:ext>
            </a:extLst>
          </p:cNvPr>
          <p:cNvPicPr>
            <a:picLocks noChangeAspect="1"/>
          </p:cNvPicPr>
          <p:nvPr/>
        </p:nvPicPr>
        <p:blipFill>
          <a:blip r:embed="rId10"/>
          <a:stretch>
            <a:fillRect/>
          </a:stretch>
        </p:blipFill>
        <p:spPr>
          <a:xfrm>
            <a:off x="5384175" y="27720435"/>
            <a:ext cx="871078" cy="827525"/>
          </a:xfrm>
          <a:prstGeom prst="rect">
            <a:avLst/>
          </a:prstGeom>
        </p:spPr>
      </p:pic>
      <p:pic>
        <p:nvPicPr>
          <p:cNvPr id="57" name="Picture 56">
            <a:extLst>
              <a:ext uri="{FF2B5EF4-FFF2-40B4-BE49-F238E27FC236}">
                <a16:creationId xmlns:a16="http://schemas.microsoft.com/office/drawing/2014/main" id="{8B0F2FB9-3FCD-D6DE-6E06-902B5DB03824}"/>
              </a:ext>
            </a:extLst>
          </p:cNvPr>
          <p:cNvPicPr>
            <a:picLocks noChangeAspect="1"/>
          </p:cNvPicPr>
          <p:nvPr/>
        </p:nvPicPr>
        <p:blipFill>
          <a:blip r:embed="rId10"/>
          <a:stretch>
            <a:fillRect/>
          </a:stretch>
        </p:blipFill>
        <p:spPr>
          <a:xfrm>
            <a:off x="6500890" y="27707134"/>
            <a:ext cx="871078" cy="827525"/>
          </a:xfrm>
          <a:prstGeom prst="rect">
            <a:avLst/>
          </a:prstGeom>
        </p:spPr>
      </p:pic>
      <p:pic>
        <p:nvPicPr>
          <p:cNvPr id="58" name="Picture 57">
            <a:extLst>
              <a:ext uri="{FF2B5EF4-FFF2-40B4-BE49-F238E27FC236}">
                <a16:creationId xmlns:a16="http://schemas.microsoft.com/office/drawing/2014/main" id="{BAFC7E85-CA63-7AC6-A51D-914998EB4B54}"/>
              </a:ext>
            </a:extLst>
          </p:cNvPr>
          <p:cNvPicPr>
            <a:picLocks noChangeAspect="1"/>
          </p:cNvPicPr>
          <p:nvPr/>
        </p:nvPicPr>
        <p:blipFill>
          <a:blip r:embed="rId10"/>
          <a:stretch>
            <a:fillRect/>
          </a:stretch>
        </p:blipFill>
        <p:spPr>
          <a:xfrm>
            <a:off x="7540198" y="27733437"/>
            <a:ext cx="871078" cy="827525"/>
          </a:xfrm>
          <a:prstGeom prst="rect">
            <a:avLst/>
          </a:prstGeom>
        </p:spPr>
      </p:pic>
      <p:pic>
        <p:nvPicPr>
          <p:cNvPr id="59" name="Picture 58">
            <a:extLst>
              <a:ext uri="{FF2B5EF4-FFF2-40B4-BE49-F238E27FC236}">
                <a16:creationId xmlns:a16="http://schemas.microsoft.com/office/drawing/2014/main" id="{D5C23EFE-D77B-62CC-B21B-AD06E69D7056}"/>
              </a:ext>
            </a:extLst>
          </p:cNvPr>
          <p:cNvPicPr>
            <a:picLocks noChangeAspect="1"/>
          </p:cNvPicPr>
          <p:nvPr/>
        </p:nvPicPr>
        <p:blipFill>
          <a:blip r:embed="rId10"/>
          <a:stretch>
            <a:fillRect/>
          </a:stretch>
        </p:blipFill>
        <p:spPr>
          <a:xfrm>
            <a:off x="8564445" y="27662308"/>
            <a:ext cx="871078" cy="827525"/>
          </a:xfrm>
          <a:prstGeom prst="rect">
            <a:avLst/>
          </a:prstGeom>
        </p:spPr>
      </p:pic>
      <p:pic>
        <p:nvPicPr>
          <p:cNvPr id="60" name="Picture 59">
            <a:extLst>
              <a:ext uri="{FF2B5EF4-FFF2-40B4-BE49-F238E27FC236}">
                <a16:creationId xmlns:a16="http://schemas.microsoft.com/office/drawing/2014/main" id="{3848C3F5-42D9-AA7E-BC31-7C94C88B4D54}"/>
              </a:ext>
            </a:extLst>
          </p:cNvPr>
          <p:cNvPicPr>
            <a:picLocks noChangeAspect="1"/>
          </p:cNvPicPr>
          <p:nvPr/>
        </p:nvPicPr>
        <p:blipFill>
          <a:blip r:embed="rId11"/>
          <a:stretch>
            <a:fillRect/>
          </a:stretch>
        </p:blipFill>
        <p:spPr>
          <a:xfrm>
            <a:off x="1533469" y="26653811"/>
            <a:ext cx="1411998" cy="716295"/>
          </a:xfrm>
          <a:prstGeom prst="rect">
            <a:avLst/>
          </a:prstGeom>
        </p:spPr>
      </p:pic>
      <p:pic>
        <p:nvPicPr>
          <p:cNvPr id="62" name="Picture 61" descr="Shape&#10;&#10;Description automatically generated">
            <a:extLst>
              <a:ext uri="{FF2B5EF4-FFF2-40B4-BE49-F238E27FC236}">
                <a16:creationId xmlns:a16="http://schemas.microsoft.com/office/drawing/2014/main" id="{E8803A9D-E53A-3C24-93C6-C8D84AC76F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7358" y="26408044"/>
            <a:ext cx="1034102" cy="1038255"/>
          </a:xfrm>
          <a:prstGeom prst="rect">
            <a:avLst/>
          </a:prstGeom>
        </p:spPr>
      </p:pic>
      <p:pic>
        <p:nvPicPr>
          <p:cNvPr id="63" name="Picture 62">
            <a:extLst>
              <a:ext uri="{FF2B5EF4-FFF2-40B4-BE49-F238E27FC236}">
                <a16:creationId xmlns:a16="http://schemas.microsoft.com/office/drawing/2014/main" id="{4A22E54B-8BCC-B679-4074-F76B4393B287}"/>
              </a:ext>
            </a:extLst>
          </p:cNvPr>
          <p:cNvPicPr>
            <a:picLocks noChangeAspect="1"/>
          </p:cNvPicPr>
          <p:nvPr/>
        </p:nvPicPr>
        <p:blipFill>
          <a:blip r:embed="rId11"/>
          <a:stretch>
            <a:fillRect/>
          </a:stretch>
        </p:blipFill>
        <p:spPr>
          <a:xfrm>
            <a:off x="7660167" y="26711236"/>
            <a:ext cx="1411998" cy="716295"/>
          </a:xfrm>
          <a:prstGeom prst="rect">
            <a:avLst/>
          </a:prstGeom>
        </p:spPr>
      </p:pic>
      <p:pic>
        <p:nvPicPr>
          <p:cNvPr id="64" name="Picture 63">
            <a:extLst>
              <a:ext uri="{FF2B5EF4-FFF2-40B4-BE49-F238E27FC236}">
                <a16:creationId xmlns:a16="http://schemas.microsoft.com/office/drawing/2014/main" id="{AD593A05-1379-F3DF-F437-F9B6F47B866D}"/>
              </a:ext>
            </a:extLst>
          </p:cNvPr>
          <p:cNvPicPr>
            <a:picLocks noChangeAspect="1"/>
          </p:cNvPicPr>
          <p:nvPr/>
        </p:nvPicPr>
        <p:blipFill>
          <a:blip r:embed="rId11"/>
          <a:stretch>
            <a:fillRect/>
          </a:stretch>
        </p:blipFill>
        <p:spPr>
          <a:xfrm>
            <a:off x="2186778" y="26711237"/>
            <a:ext cx="1411998" cy="716295"/>
          </a:xfrm>
          <a:prstGeom prst="rect">
            <a:avLst/>
          </a:prstGeom>
        </p:spPr>
      </p:pic>
      <p:graphicFrame>
        <p:nvGraphicFramePr>
          <p:cNvPr id="20" name="Table 20">
            <a:extLst>
              <a:ext uri="{FF2B5EF4-FFF2-40B4-BE49-F238E27FC236}">
                <a16:creationId xmlns:a16="http://schemas.microsoft.com/office/drawing/2014/main" id="{07960306-169A-84B4-F0E8-F47B5E2A7BB3}"/>
              </a:ext>
            </a:extLst>
          </p:cNvPr>
          <p:cNvGraphicFramePr>
            <a:graphicFrameLocks noGrp="1"/>
          </p:cNvGraphicFramePr>
          <p:nvPr>
            <p:extLst>
              <p:ext uri="{D42A27DB-BD31-4B8C-83A1-F6EECF244321}">
                <p14:modId xmlns:p14="http://schemas.microsoft.com/office/powerpoint/2010/main" val="2467443763"/>
              </p:ext>
            </p:extLst>
          </p:nvPr>
        </p:nvGraphicFramePr>
        <p:xfrm>
          <a:off x="11740787" y="23566431"/>
          <a:ext cx="9332699" cy="6475691"/>
        </p:xfrm>
        <a:graphic>
          <a:graphicData uri="http://schemas.openxmlformats.org/drawingml/2006/table">
            <a:tbl>
              <a:tblPr firstRow="1" bandRow="1">
                <a:tableStyleId>{7DF18680-E054-41AD-8BC1-D1AEF772440D}</a:tableStyleId>
              </a:tblPr>
              <a:tblGrid>
                <a:gridCol w="3505237">
                  <a:extLst>
                    <a:ext uri="{9D8B030D-6E8A-4147-A177-3AD203B41FA5}">
                      <a16:colId xmlns:a16="http://schemas.microsoft.com/office/drawing/2014/main" val="4085926644"/>
                    </a:ext>
                  </a:extLst>
                </a:gridCol>
                <a:gridCol w="2622358">
                  <a:extLst>
                    <a:ext uri="{9D8B030D-6E8A-4147-A177-3AD203B41FA5}">
                      <a16:colId xmlns:a16="http://schemas.microsoft.com/office/drawing/2014/main" val="3097907877"/>
                    </a:ext>
                  </a:extLst>
                </a:gridCol>
                <a:gridCol w="3205104">
                  <a:extLst>
                    <a:ext uri="{9D8B030D-6E8A-4147-A177-3AD203B41FA5}">
                      <a16:colId xmlns:a16="http://schemas.microsoft.com/office/drawing/2014/main" val="450943617"/>
                    </a:ext>
                  </a:extLst>
                </a:gridCol>
              </a:tblGrid>
              <a:tr h="1173955">
                <a:tc>
                  <a:txBody>
                    <a:bodyPr/>
                    <a:lstStyle/>
                    <a:p>
                      <a:pPr algn="ctr"/>
                      <a:r>
                        <a:rPr lang="en-US" sz="2800"/>
                        <a:t>Major</a:t>
                      </a:r>
                    </a:p>
                  </a:txBody>
                  <a:tcPr/>
                </a:tc>
                <a:tc>
                  <a:txBody>
                    <a:bodyPr/>
                    <a:lstStyle/>
                    <a:p>
                      <a:pPr algn="ctr"/>
                      <a:r>
                        <a:rPr lang="en-US" sz="2800"/>
                        <a:t># of Participants</a:t>
                      </a:r>
                    </a:p>
                  </a:txBody>
                  <a:tcPr/>
                </a:tc>
                <a:tc>
                  <a:txBody>
                    <a:bodyPr/>
                    <a:lstStyle/>
                    <a:p>
                      <a:pPr algn="ctr"/>
                      <a:r>
                        <a:rPr lang="en-US" sz="2800"/>
                        <a:t>Correct Answer Achieved (%)</a:t>
                      </a:r>
                    </a:p>
                  </a:txBody>
                  <a:tcPr/>
                </a:tc>
                <a:extLst>
                  <a:ext uri="{0D108BD9-81ED-4DB2-BD59-A6C34878D82A}">
                    <a16:rowId xmlns:a16="http://schemas.microsoft.com/office/drawing/2014/main" val="571682186"/>
                  </a:ext>
                </a:extLst>
              </a:tr>
              <a:tr h="720993">
                <a:tc>
                  <a:txBody>
                    <a:bodyPr/>
                    <a:lstStyle/>
                    <a:p>
                      <a:pPr algn="ctr"/>
                      <a:r>
                        <a:rPr lang="en-US" sz="2800"/>
                        <a:t>ISEE </a:t>
                      </a:r>
                    </a:p>
                  </a:txBody>
                  <a:tcPr/>
                </a:tc>
                <a:tc>
                  <a:txBody>
                    <a:bodyPr/>
                    <a:lstStyle/>
                    <a:p>
                      <a:pPr algn="ctr"/>
                      <a:r>
                        <a:rPr lang="en-US" sz="2800"/>
                        <a:t>4</a:t>
                      </a:r>
                    </a:p>
                  </a:txBody>
                  <a:tcPr/>
                </a:tc>
                <a:tc>
                  <a:txBody>
                    <a:bodyPr/>
                    <a:lstStyle/>
                    <a:p>
                      <a:pPr algn="ctr"/>
                      <a:r>
                        <a:rPr lang="en-US" sz="2800"/>
                        <a:t>4/4 - 100%</a:t>
                      </a:r>
                    </a:p>
                  </a:txBody>
                  <a:tcPr/>
                </a:tc>
                <a:extLst>
                  <a:ext uri="{0D108BD9-81ED-4DB2-BD59-A6C34878D82A}">
                    <a16:rowId xmlns:a16="http://schemas.microsoft.com/office/drawing/2014/main" val="3575768232"/>
                  </a:ext>
                </a:extLst>
              </a:tr>
              <a:tr h="795261">
                <a:tc>
                  <a:txBody>
                    <a:bodyPr/>
                    <a:lstStyle/>
                    <a:p>
                      <a:pPr algn="ctr"/>
                      <a:r>
                        <a:rPr lang="en-US" sz="2800"/>
                        <a:t>Mathematics</a:t>
                      </a:r>
                    </a:p>
                  </a:txBody>
                  <a:tcPr/>
                </a:tc>
                <a:tc>
                  <a:txBody>
                    <a:bodyPr/>
                    <a:lstStyle/>
                    <a:p>
                      <a:pPr algn="ctr"/>
                      <a:r>
                        <a:rPr lang="en-US" sz="2800"/>
                        <a:t>1</a:t>
                      </a:r>
                    </a:p>
                  </a:txBody>
                  <a:tcPr/>
                </a:tc>
                <a:tc>
                  <a:txBody>
                    <a:bodyPr/>
                    <a:lstStyle/>
                    <a:p>
                      <a:pPr algn="ctr"/>
                      <a:r>
                        <a:rPr lang="en-US" sz="2800"/>
                        <a:t>0/1 - 0%</a:t>
                      </a:r>
                    </a:p>
                  </a:txBody>
                  <a:tcPr/>
                </a:tc>
                <a:extLst>
                  <a:ext uri="{0D108BD9-81ED-4DB2-BD59-A6C34878D82A}">
                    <a16:rowId xmlns:a16="http://schemas.microsoft.com/office/drawing/2014/main" val="617073724"/>
                  </a:ext>
                </a:extLst>
              </a:tr>
              <a:tr h="886147">
                <a:tc>
                  <a:txBody>
                    <a:bodyPr/>
                    <a:lstStyle/>
                    <a:p>
                      <a:pPr algn="ctr"/>
                      <a:r>
                        <a:rPr lang="en-US" sz="2800"/>
                        <a:t>English </a:t>
                      </a:r>
                    </a:p>
                  </a:txBody>
                  <a:tcPr/>
                </a:tc>
                <a:tc>
                  <a:txBody>
                    <a:bodyPr/>
                    <a:lstStyle/>
                    <a:p>
                      <a:pPr algn="ctr"/>
                      <a:r>
                        <a:rPr lang="en-US" sz="2800"/>
                        <a:t>1</a:t>
                      </a:r>
                    </a:p>
                  </a:txBody>
                  <a:tcPr/>
                </a:tc>
                <a:tc>
                  <a:txBody>
                    <a:bodyPr/>
                    <a:lstStyle/>
                    <a:p>
                      <a:pPr algn="ctr"/>
                      <a:r>
                        <a:rPr lang="en-US" sz="2800"/>
                        <a:t>1/1 - 100%</a:t>
                      </a:r>
                    </a:p>
                  </a:txBody>
                  <a:tcPr/>
                </a:tc>
                <a:extLst>
                  <a:ext uri="{0D108BD9-81ED-4DB2-BD59-A6C34878D82A}">
                    <a16:rowId xmlns:a16="http://schemas.microsoft.com/office/drawing/2014/main" val="2526090251"/>
                  </a:ext>
                </a:extLst>
              </a:tr>
              <a:tr h="749817">
                <a:tc>
                  <a:txBody>
                    <a:bodyPr/>
                    <a:lstStyle/>
                    <a:p>
                      <a:pPr algn="ctr"/>
                      <a:r>
                        <a:rPr lang="en-US" sz="2800"/>
                        <a:t>History</a:t>
                      </a:r>
                    </a:p>
                  </a:txBody>
                  <a:tcPr/>
                </a:tc>
                <a:tc>
                  <a:txBody>
                    <a:bodyPr/>
                    <a:lstStyle/>
                    <a:p>
                      <a:pPr algn="ctr"/>
                      <a:r>
                        <a:rPr lang="en-US" sz="2800"/>
                        <a:t>1</a:t>
                      </a:r>
                    </a:p>
                  </a:txBody>
                  <a:tcPr/>
                </a:tc>
                <a:tc>
                  <a:txBody>
                    <a:bodyPr/>
                    <a:lstStyle/>
                    <a:p>
                      <a:pPr algn="ctr"/>
                      <a:r>
                        <a:rPr lang="en-US" sz="2800"/>
                        <a:t>0/1 - 0%</a:t>
                      </a:r>
                    </a:p>
                  </a:txBody>
                  <a:tcPr/>
                </a:tc>
                <a:extLst>
                  <a:ext uri="{0D108BD9-81ED-4DB2-BD59-A6C34878D82A}">
                    <a16:rowId xmlns:a16="http://schemas.microsoft.com/office/drawing/2014/main" val="4116520769"/>
                  </a:ext>
                </a:extLst>
              </a:tr>
              <a:tr h="772539">
                <a:tc>
                  <a:txBody>
                    <a:bodyPr/>
                    <a:lstStyle/>
                    <a:p>
                      <a:pPr algn="ctr"/>
                      <a:r>
                        <a:rPr lang="en-US" sz="2800"/>
                        <a:t>Anthropology</a:t>
                      </a:r>
                    </a:p>
                  </a:txBody>
                  <a:tcPr/>
                </a:tc>
                <a:tc>
                  <a:txBody>
                    <a:bodyPr/>
                    <a:lstStyle/>
                    <a:p>
                      <a:pPr algn="ctr"/>
                      <a:r>
                        <a:rPr lang="en-US" sz="2800"/>
                        <a:t>1</a:t>
                      </a:r>
                    </a:p>
                  </a:txBody>
                  <a:tcPr/>
                </a:tc>
                <a:tc>
                  <a:txBody>
                    <a:bodyPr/>
                    <a:lstStyle/>
                    <a:p>
                      <a:pPr algn="ctr"/>
                      <a:r>
                        <a:rPr lang="en-US" sz="2800"/>
                        <a:t>0/1 - 0%</a:t>
                      </a:r>
                    </a:p>
                  </a:txBody>
                  <a:tcPr/>
                </a:tc>
                <a:extLst>
                  <a:ext uri="{0D108BD9-81ED-4DB2-BD59-A6C34878D82A}">
                    <a16:rowId xmlns:a16="http://schemas.microsoft.com/office/drawing/2014/main" val="779329825"/>
                  </a:ext>
                </a:extLst>
              </a:tr>
              <a:tr h="1376979">
                <a:tc>
                  <a:txBody>
                    <a:bodyPr/>
                    <a:lstStyle/>
                    <a:p>
                      <a:pPr algn="ctr"/>
                      <a:r>
                        <a:rPr lang="en-US" sz="2800"/>
                        <a:t>Masters of Arts in Teaching (M.A.T.)</a:t>
                      </a:r>
                    </a:p>
                  </a:txBody>
                  <a:tcPr/>
                </a:tc>
                <a:tc>
                  <a:txBody>
                    <a:bodyPr/>
                    <a:lstStyle/>
                    <a:p>
                      <a:pPr algn="ctr"/>
                      <a:r>
                        <a:rPr lang="en-US" sz="2800"/>
                        <a:t>4</a:t>
                      </a:r>
                    </a:p>
                  </a:txBody>
                  <a:tcPr/>
                </a:tc>
                <a:tc>
                  <a:txBody>
                    <a:bodyPr/>
                    <a:lstStyle/>
                    <a:p>
                      <a:pPr algn="ctr"/>
                      <a:r>
                        <a:rPr lang="en-US" sz="2800"/>
                        <a:t>3/4 - 75%</a:t>
                      </a:r>
                    </a:p>
                  </a:txBody>
                  <a:tcPr/>
                </a:tc>
                <a:extLst>
                  <a:ext uri="{0D108BD9-81ED-4DB2-BD59-A6C34878D82A}">
                    <a16:rowId xmlns:a16="http://schemas.microsoft.com/office/drawing/2014/main" val="3401182566"/>
                  </a:ext>
                </a:extLst>
              </a:tr>
            </a:tbl>
          </a:graphicData>
        </a:graphic>
      </p:graphicFrame>
      <p:graphicFrame>
        <p:nvGraphicFramePr>
          <p:cNvPr id="21" name="Table 20">
            <a:extLst>
              <a:ext uri="{FF2B5EF4-FFF2-40B4-BE49-F238E27FC236}">
                <a16:creationId xmlns:a16="http://schemas.microsoft.com/office/drawing/2014/main" id="{A9A70A3B-20B1-B194-1411-D646D4CEF894}"/>
              </a:ext>
            </a:extLst>
          </p:cNvPr>
          <p:cNvGraphicFramePr>
            <a:graphicFrameLocks noGrp="1"/>
          </p:cNvGraphicFramePr>
          <p:nvPr>
            <p:extLst>
              <p:ext uri="{D42A27DB-BD31-4B8C-83A1-F6EECF244321}">
                <p14:modId xmlns:p14="http://schemas.microsoft.com/office/powerpoint/2010/main" val="2646579399"/>
              </p:ext>
            </p:extLst>
          </p:nvPr>
        </p:nvGraphicFramePr>
        <p:xfrm>
          <a:off x="22765648" y="5918038"/>
          <a:ext cx="9301675" cy="7227234"/>
        </p:xfrm>
        <a:graphic>
          <a:graphicData uri="http://schemas.openxmlformats.org/drawingml/2006/table">
            <a:tbl>
              <a:tblPr firstRow="1" bandRow="1">
                <a:tableStyleId>{21E4AEA4-8DFA-4A89-87EB-49C32662AFE0}</a:tableStyleId>
              </a:tblPr>
              <a:tblGrid>
                <a:gridCol w="4063009">
                  <a:extLst>
                    <a:ext uri="{9D8B030D-6E8A-4147-A177-3AD203B41FA5}">
                      <a16:colId xmlns:a16="http://schemas.microsoft.com/office/drawing/2014/main" val="4085926644"/>
                    </a:ext>
                  </a:extLst>
                </a:gridCol>
                <a:gridCol w="5238666">
                  <a:extLst>
                    <a:ext uri="{9D8B030D-6E8A-4147-A177-3AD203B41FA5}">
                      <a16:colId xmlns:a16="http://schemas.microsoft.com/office/drawing/2014/main" val="3097907877"/>
                    </a:ext>
                  </a:extLst>
                </a:gridCol>
              </a:tblGrid>
              <a:tr h="713011">
                <a:tc>
                  <a:txBody>
                    <a:bodyPr/>
                    <a:lstStyle/>
                    <a:p>
                      <a:pPr algn="ctr"/>
                      <a:r>
                        <a:rPr lang="en-US" sz="2800"/>
                        <a:t>Major</a:t>
                      </a:r>
                    </a:p>
                  </a:txBody>
                  <a:tcPr/>
                </a:tc>
                <a:tc>
                  <a:txBody>
                    <a:bodyPr/>
                    <a:lstStyle/>
                    <a:p>
                      <a:pPr algn="ctr"/>
                      <a:r>
                        <a:rPr lang="en-US" sz="2800"/>
                        <a:t>Problem Solving Strategy </a:t>
                      </a:r>
                    </a:p>
                  </a:txBody>
                  <a:tcPr/>
                </a:tc>
                <a:extLst>
                  <a:ext uri="{0D108BD9-81ED-4DB2-BD59-A6C34878D82A}">
                    <a16:rowId xmlns:a16="http://schemas.microsoft.com/office/drawing/2014/main" val="571682186"/>
                  </a:ext>
                </a:extLst>
              </a:tr>
              <a:tr h="470767">
                <a:tc>
                  <a:txBody>
                    <a:bodyPr/>
                    <a:lstStyle/>
                    <a:p>
                      <a:pPr algn="ctr"/>
                      <a:r>
                        <a:rPr lang="en-US" sz="2800"/>
                        <a:t>ISEE - 1</a:t>
                      </a:r>
                    </a:p>
                  </a:txBody>
                  <a:tcPr/>
                </a:tc>
                <a:tc>
                  <a:txBody>
                    <a:bodyPr/>
                    <a:lstStyle/>
                    <a:p>
                      <a:pPr algn="ctr"/>
                      <a:r>
                        <a:rPr lang="en-US" sz="2800"/>
                        <a:t>Guess and Check </a:t>
                      </a:r>
                    </a:p>
                  </a:txBody>
                  <a:tcPr/>
                </a:tc>
                <a:extLst>
                  <a:ext uri="{0D108BD9-81ED-4DB2-BD59-A6C34878D82A}">
                    <a16:rowId xmlns:a16="http://schemas.microsoft.com/office/drawing/2014/main" val="3575768232"/>
                  </a:ext>
                </a:extLst>
              </a:tr>
              <a:tr h="519535">
                <a:tc>
                  <a:txBody>
                    <a:bodyPr/>
                    <a:lstStyle/>
                    <a:p>
                      <a:pPr algn="ctr"/>
                      <a:r>
                        <a:rPr lang="en-US" sz="2800"/>
                        <a:t>ISEE - 2</a:t>
                      </a:r>
                    </a:p>
                  </a:txBody>
                  <a:tcPr/>
                </a:tc>
                <a:tc>
                  <a:txBody>
                    <a:bodyPr/>
                    <a:lstStyle/>
                    <a:p>
                      <a:pPr algn="ctr"/>
                      <a:r>
                        <a:rPr lang="en-US" sz="2800"/>
                        <a:t>Guess and Check </a:t>
                      </a:r>
                    </a:p>
                  </a:txBody>
                  <a:tcPr/>
                </a:tc>
                <a:extLst>
                  <a:ext uri="{0D108BD9-81ED-4DB2-BD59-A6C34878D82A}">
                    <a16:rowId xmlns:a16="http://schemas.microsoft.com/office/drawing/2014/main" val="568808422"/>
                  </a:ext>
                </a:extLst>
              </a:tr>
              <a:tr h="580305">
                <a:tc>
                  <a:txBody>
                    <a:bodyPr/>
                    <a:lstStyle/>
                    <a:p>
                      <a:pPr algn="ctr"/>
                      <a:r>
                        <a:rPr lang="en-US" sz="2800"/>
                        <a:t>ISEE - 3</a:t>
                      </a:r>
                    </a:p>
                  </a:txBody>
                  <a:tcPr/>
                </a:tc>
                <a:tc>
                  <a:txBody>
                    <a:bodyPr/>
                    <a:lstStyle/>
                    <a:p>
                      <a:pPr algn="ctr"/>
                      <a:r>
                        <a:rPr lang="en-US" sz="2800"/>
                        <a:t>Guess and Check </a:t>
                      </a:r>
                    </a:p>
                  </a:txBody>
                  <a:tcPr/>
                </a:tc>
                <a:extLst>
                  <a:ext uri="{0D108BD9-81ED-4DB2-BD59-A6C34878D82A}">
                    <a16:rowId xmlns:a16="http://schemas.microsoft.com/office/drawing/2014/main" val="2379722470"/>
                  </a:ext>
                </a:extLst>
              </a:tr>
              <a:tr h="516975">
                <a:tc>
                  <a:txBody>
                    <a:bodyPr/>
                    <a:lstStyle/>
                    <a:p>
                      <a:pPr algn="ctr"/>
                      <a:r>
                        <a:rPr lang="en-US" sz="2800"/>
                        <a:t>ISEE - 4</a:t>
                      </a:r>
                    </a:p>
                  </a:txBody>
                  <a:tcPr/>
                </a:tc>
                <a:tc>
                  <a:txBody>
                    <a:bodyPr/>
                    <a:lstStyle/>
                    <a:p>
                      <a:pPr algn="ctr"/>
                      <a:r>
                        <a:rPr lang="en-US" sz="2800"/>
                        <a:t>Guess and Check </a:t>
                      </a:r>
                    </a:p>
                  </a:txBody>
                  <a:tcPr/>
                </a:tc>
                <a:extLst>
                  <a:ext uri="{0D108BD9-81ED-4DB2-BD59-A6C34878D82A}">
                    <a16:rowId xmlns:a16="http://schemas.microsoft.com/office/drawing/2014/main" val="997694402"/>
                  </a:ext>
                </a:extLst>
              </a:tr>
              <a:tr h="521886">
                <a:tc>
                  <a:txBody>
                    <a:bodyPr/>
                    <a:lstStyle/>
                    <a:p>
                      <a:pPr algn="ctr"/>
                      <a:r>
                        <a:rPr lang="en-US" sz="2800"/>
                        <a:t>Mathematics</a:t>
                      </a:r>
                    </a:p>
                  </a:txBody>
                  <a:tcPr/>
                </a:tc>
                <a:tc>
                  <a:txBody>
                    <a:bodyPr/>
                    <a:lstStyle/>
                    <a:p>
                      <a:pPr algn="ctr"/>
                      <a:r>
                        <a:rPr lang="en-US" sz="2800"/>
                        <a:t>Draw a Diagram </a:t>
                      </a:r>
                    </a:p>
                  </a:txBody>
                  <a:tcPr/>
                </a:tc>
                <a:extLst>
                  <a:ext uri="{0D108BD9-81ED-4DB2-BD59-A6C34878D82A}">
                    <a16:rowId xmlns:a16="http://schemas.microsoft.com/office/drawing/2014/main" val="617073724"/>
                  </a:ext>
                </a:extLst>
              </a:tr>
              <a:tr h="566471">
                <a:tc>
                  <a:txBody>
                    <a:bodyPr/>
                    <a:lstStyle/>
                    <a:p>
                      <a:pPr algn="ctr"/>
                      <a:r>
                        <a:rPr lang="en-US" sz="2800"/>
                        <a:t>English </a:t>
                      </a:r>
                    </a:p>
                  </a:txBody>
                  <a:tcPr/>
                </a:tc>
                <a:tc>
                  <a:txBody>
                    <a:bodyPr/>
                    <a:lstStyle/>
                    <a:p>
                      <a:pPr algn="ctr"/>
                      <a:r>
                        <a:rPr lang="en-US" sz="2800"/>
                        <a:t>Algebra</a:t>
                      </a:r>
                    </a:p>
                  </a:txBody>
                  <a:tcPr/>
                </a:tc>
                <a:extLst>
                  <a:ext uri="{0D108BD9-81ED-4DB2-BD59-A6C34878D82A}">
                    <a16:rowId xmlns:a16="http://schemas.microsoft.com/office/drawing/2014/main" val="2526090251"/>
                  </a:ext>
                </a:extLst>
              </a:tr>
              <a:tr h="530809">
                <a:tc>
                  <a:txBody>
                    <a:bodyPr/>
                    <a:lstStyle/>
                    <a:p>
                      <a:pPr algn="ctr"/>
                      <a:r>
                        <a:rPr lang="en-US" sz="2800"/>
                        <a:t>History</a:t>
                      </a:r>
                    </a:p>
                  </a:txBody>
                  <a:tcPr/>
                </a:tc>
                <a:tc>
                  <a:txBody>
                    <a:bodyPr/>
                    <a:lstStyle/>
                    <a:p>
                      <a:pPr algn="ctr"/>
                      <a:r>
                        <a:rPr lang="en-US" sz="2800"/>
                        <a:t>Algebra</a:t>
                      </a:r>
                    </a:p>
                  </a:txBody>
                  <a:tcPr/>
                </a:tc>
                <a:extLst>
                  <a:ext uri="{0D108BD9-81ED-4DB2-BD59-A6C34878D82A}">
                    <a16:rowId xmlns:a16="http://schemas.microsoft.com/office/drawing/2014/main" val="4116520769"/>
                  </a:ext>
                </a:extLst>
              </a:tr>
              <a:tr h="477248">
                <a:tc>
                  <a:txBody>
                    <a:bodyPr/>
                    <a:lstStyle/>
                    <a:p>
                      <a:pPr algn="ctr"/>
                      <a:r>
                        <a:rPr lang="en-US" sz="2800"/>
                        <a:t>Anthropology</a:t>
                      </a:r>
                    </a:p>
                  </a:txBody>
                  <a:tcPr/>
                </a:tc>
                <a:tc>
                  <a:txBody>
                    <a:bodyPr/>
                    <a:lstStyle/>
                    <a:p>
                      <a:pPr algn="ctr"/>
                      <a:r>
                        <a:rPr lang="en-US" sz="2800"/>
                        <a:t>Algebra</a:t>
                      </a:r>
                    </a:p>
                  </a:txBody>
                  <a:tcPr/>
                </a:tc>
                <a:extLst>
                  <a:ext uri="{0D108BD9-81ED-4DB2-BD59-A6C34878D82A}">
                    <a16:rowId xmlns:a16="http://schemas.microsoft.com/office/drawing/2014/main" val="779329825"/>
                  </a:ext>
                </a:extLst>
              </a:tr>
              <a:tr h="595263">
                <a:tc>
                  <a:txBody>
                    <a:bodyPr/>
                    <a:lstStyle/>
                    <a:p>
                      <a:pPr algn="ctr"/>
                      <a:r>
                        <a:rPr lang="en-US" sz="2800"/>
                        <a:t>M.A.T. – 1</a:t>
                      </a:r>
                    </a:p>
                  </a:txBody>
                  <a:tcPr/>
                </a:tc>
                <a:tc>
                  <a:txBody>
                    <a:bodyPr/>
                    <a:lstStyle/>
                    <a:p>
                      <a:pPr algn="ctr"/>
                      <a:r>
                        <a:rPr lang="en-US" sz="2800"/>
                        <a:t>Guess and Check </a:t>
                      </a:r>
                    </a:p>
                  </a:txBody>
                  <a:tcPr/>
                </a:tc>
                <a:extLst>
                  <a:ext uri="{0D108BD9-81ED-4DB2-BD59-A6C34878D82A}">
                    <a16:rowId xmlns:a16="http://schemas.microsoft.com/office/drawing/2014/main" val="3401182566"/>
                  </a:ext>
                </a:extLst>
              </a:tr>
              <a:tr h="532954">
                <a:tc>
                  <a:txBody>
                    <a:bodyPr/>
                    <a:lstStyle/>
                    <a:p>
                      <a:pPr algn="ctr"/>
                      <a:r>
                        <a:rPr lang="en-US" sz="2800"/>
                        <a:t> M.A.T. – 2 </a:t>
                      </a:r>
                    </a:p>
                  </a:txBody>
                  <a:tcPr/>
                </a:tc>
                <a:tc>
                  <a:txBody>
                    <a:bodyPr/>
                    <a:lstStyle/>
                    <a:p>
                      <a:pPr algn="ctr"/>
                      <a:r>
                        <a:rPr lang="en-US" sz="2800"/>
                        <a:t>Algebra</a:t>
                      </a:r>
                    </a:p>
                  </a:txBody>
                  <a:tcPr/>
                </a:tc>
                <a:extLst>
                  <a:ext uri="{0D108BD9-81ED-4DB2-BD59-A6C34878D82A}">
                    <a16:rowId xmlns:a16="http://schemas.microsoft.com/office/drawing/2014/main" val="1353485309"/>
                  </a:ext>
                </a:extLst>
              </a:tr>
              <a:tr h="296898">
                <a:tc>
                  <a:txBody>
                    <a:bodyPr/>
                    <a:lstStyle/>
                    <a:p>
                      <a:pPr marL="0" marR="0" lvl="0" indent="0" algn="ctr" defTabSz="7802411" rtl="0" eaLnBrk="1" fontAlgn="auto" latinLnBrk="0" hangingPunct="1">
                        <a:lnSpc>
                          <a:spcPct val="100000"/>
                        </a:lnSpc>
                        <a:spcBef>
                          <a:spcPts val="0"/>
                        </a:spcBef>
                        <a:spcAft>
                          <a:spcPts val="0"/>
                        </a:spcAft>
                        <a:buClrTx/>
                        <a:buSzTx/>
                        <a:buFontTx/>
                        <a:buNone/>
                        <a:tabLst/>
                        <a:defRPr/>
                      </a:pPr>
                      <a:r>
                        <a:rPr lang="en-US" sz="2800"/>
                        <a:t>M.A.T. – 3</a:t>
                      </a:r>
                    </a:p>
                  </a:txBody>
                  <a:tcPr/>
                </a:tc>
                <a:tc>
                  <a:txBody>
                    <a:bodyPr/>
                    <a:lstStyle/>
                    <a:p>
                      <a:pPr algn="ctr"/>
                      <a:r>
                        <a:rPr lang="en-US" sz="2800"/>
                        <a:t>Guess and Check </a:t>
                      </a:r>
                    </a:p>
                  </a:txBody>
                  <a:tcPr/>
                </a:tc>
                <a:extLst>
                  <a:ext uri="{0D108BD9-81ED-4DB2-BD59-A6C34878D82A}">
                    <a16:rowId xmlns:a16="http://schemas.microsoft.com/office/drawing/2014/main" val="3714332923"/>
                  </a:ext>
                </a:extLst>
              </a:tr>
              <a:tr h="457404">
                <a:tc>
                  <a:txBody>
                    <a:bodyPr/>
                    <a:lstStyle/>
                    <a:p>
                      <a:pPr marL="0" marR="0" lvl="0" indent="0" algn="ctr" rtl="0" eaLnBrk="1" fontAlgn="auto" latinLnBrk="0" hangingPunct="1">
                        <a:lnSpc>
                          <a:spcPct val="100000"/>
                        </a:lnSpc>
                        <a:spcBef>
                          <a:spcPts val="0"/>
                        </a:spcBef>
                        <a:spcAft>
                          <a:spcPts val="0"/>
                        </a:spcAft>
                        <a:buClrTx/>
                        <a:buSzTx/>
                        <a:buFontTx/>
                        <a:buNone/>
                      </a:pPr>
                      <a:r>
                        <a:rPr lang="en-US" sz="2800"/>
                        <a:t>M.A.T. – 4 </a:t>
                      </a:r>
                    </a:p>
                  </a:txBody>
                  <a:tcPr/>
                </a:tc>
                <a:tc>
                  <a:txBody>
                    <a:bodyPr/>
                    <a:lstStyle/>
                    <a:p>
                      <a:pPr algn="ctr"/>
                      <a:r>
                        <a:rPr lang="en-US" sz="2800"/>
                        <a:t>Guess and Check </a:t>
                      </a:r>
                    </a:p>
                    <a:p>
                      <a:pPr algn="ctr"/>
                      <a:endParaRPr lang="en-US" sz="500"/>
                    </a:p>
                  </a:txBody>
                  <a:tcPr/>
                </a:tc>
                <a:extLst>
                  <a:ext uri="{0D108BD9-81ED-4DB2-BD59-A6C34878D82A}">
                    <a16:rowId xmlns:a16="http://schemas.microsoft.com/office/drawing/2014/main" val="606073983"/>
                  </a:ext>
                </a:extLst>
              </a:tr>
            </a:tbl>
          </a:graphicData>
        </a:graphic>
      </p:graphicFrame>
      <p:sp>
        <p:nvSpPr>
          <p:cNvPr id="22" name="Text Placeholder 14">
            <a:extLst>
              <a:ext uri="{FF2B5EF4-FFF2-40B4-BE49-F238E27FC236}">
                <a16:creationId xmlns:a16="http://schemas.microsoft.com/office/drawing/2014/main" id="{599066D3-D1CB-8249-294A-9E95AA2792BF}"/>
              </a:ext>
            </a:extLst>
          </p:cNvPr>
          <p:cNvSpPr txBox="1">
            <a:spLocks/>
          </p:cNvSpPr>
          <p:nvPr/>
        </p:nvSpPr>
        <p:spPr>
          <a:xfrm>
            <a:off x="22387286" y="13041167"/>
            <a:ext cx="10058400" cy="1723549"/>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pPr algn="ctr"/>
            <a:r>
              <a:rPr lang="en-US" b="1"/>
              <a:t>Table 2</a:t>
            </a:r>
            <a:r>
              <a:rPr lang="en-US"/>
              <a:t>. Participants problem solving strategy used, identified by their sample work </a:t>
            </a:r>
          </a:p>
        </p:txBody>
      </p:sp>
      <p:sp>
        <p:nvSpPr>
          <p:cNvPr id="28" name="TextBox 27">
            <a:extLst>
              <a:ext uri="{FF2B5EF4-FFF2-40B4-BE49-F238E27FC236}">
                <a16:creationId xmlns:a16="http://schemas.microsoft.com/office/drawing/2014/main" id="{179E743B-1B2C-73B6-C930-3F1F0CAA6F83}"/>
              </a:ext>
            </a:extLst>
          </p:cNvPr>
          <p:cNvSpPr txBox="1"/>
          <p:nvPr/>
        </p:nvSpPr>
        <p:spPr>
          <a:xfrm>
            <a:off x="22777276" y="14824358"/>
            <a:ext cx="9301675" cy="1151699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200"/>
              <a:t>We found that the ISEE participants were able to effectively solve, rationalize and generalize content from the problem for in-class use.</a:t>
            </a:r>
          </a:p>
          <a:p>
            <a:endParaRPr lang="en-US" sz="3200"/>
          </a:p>
          <a:p>
            <a:pPr marL="457200" indent="-457200">
              <a:buFont typeface="Arial" panose="020B0604020202020204" pitchFamily="34" charset="0"/>
              <a:buChar char="•"/>
            </a:pPr>
            <a:r>
              <a:rPr lang="en-US" sz="3200"/>
              <a:t>The other participants attempted to use algebra and guess-and-check to solve the problem. These participants did not effectively generalize the content or explain a method for instruction for a classroom setting. </a:t>
            </a:r>
            <a:endParaRPr lang="en-US" sz="3200">
              <a:cs typeface="Arial"/>
            </a:endParaRPr>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r>
              <a:rPr lang="en-US" sz="3200"/>
              <a:t>ISEE participants had clear explanations of problem-solving strategies used. </a:t>
            </a:r>
            <a:endParaRPr lang="en-US" sz="3200">
              <a:cs typeface="Arial"/>
            </a:endParaRPr>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r>
              <a:rPr lang="en-US" sz="3200"/>
              <a:t>Non-ISEE participants presented difficulty explaining and using a clear and concise strategy that guided their problem solution. </a:t>
            </a:r>
            <a:endParaRPr lang="en-US" sz="3200">
              <a:cs typeface="Arial"/>
            </a:endParaRPr>
          </a:p>
          <a:p>
            <a:pPr marL="457200" indent="-457200">
              <a:buFont typeface="Arial" panose="020B0604020202020204" pitchFamily="34" charset="0"/>
              <a:buChar char="•"/>
            </a:pPr>
            <a:endParaRPr lang="en-US" sz="3200"/>
          </a:p>
          <a:p>
            <a:pPr marL="457200" indent="-457200" defTabSz="7802411">
              <a:spcBef>
                <a:spcPct val="20000"/>
              </a:spcBef>
              <a:buFont typeface="Arial" panose="020B0604020202020204" pitchFamily="34" charset="0"/>
              <a:buChar char="•"/>
              <a:defRPr/>
            </a:pPr>
            <a:r>
              <a:rPr lang="en-US" sz="3200">
                <a:latin typeface="Arial" panose="020B0604020202020204"/>
              </a:rPr>
              <a:t>Whereas many</a:t>
            </a:r>
            <a:r>
              <a:rPr kumimoji="0" lang="en-US" sz="3200" b="0" i="0" u="none" strike="noStrike" kern="1200" cap="none" spc="0" normalizeH="0" baseline="0" noProof="0">
                <a:ln>
                  <a:noFill/>
                </a:ln>
                <a:effectLst/>
                <a:uLnTx/>
                <a:uFillTx/>
                <a:latin typeface="Arial" panose="020B0604020202020204"/>
                <a:ea typeface="+mn-ea"/>
                <a:cs typeface="+mn-cs"/>
              </a:rPr>
              <a:t> of the answers </a:t>
            </a:r>
            <a:r>
              <a:rPr lang="en-US" sz="3200">
                <a:latin typeface="Arial" panose="020B0604020202020204"/>
              </a:rPr>
              <a:t>are presented</a:t>
            </a:r>
            <a:r>
              <a:rPr kumimoji="0" lang="en-US" sz="3200" b="0" i="0" u="none" strike="noStrike" kern="1200" cap="none" spc="0" normalizeH="0" baseline="0" noProof="0">
                <a:ln>
                  <a:noFill/>
                </a:ln>
                <a:effectLst/>
                <a:uLnTx/>
                <a:uFillTx/>
                <a:latin typeface="Arial" panose="020B0604020202020204"/>
                <a:ea typeface="+mn-ea"/>
                <a:cs typeface="+mn-cs"/>
              </a:rPr>
              <a:t> with algebraic solving strategies, the </a:t>
            </a:r>
            <a:r>
              <a:rPr lang="en-US" sz="3200">
                <a:latin typeface="Arial" panose="020B0604020202020204"/>
              </a:rPr>
              <a:t>ISEE sequence courses</a:t>
            </a:r>
            <a:r>
              <a:rPr kumimoji="0" lang="en-US" sz="3200" b="0" i="0" u="none" strike="noStrike" kern="1200" cap="none" spc="0" normalizeH="0" baseline="0" noProof="0">
                <a:ln>
                  <a:noFill/>
                </a:ln>
                <a:effectLst/>
                <a:uLnTx/>
                <a:uFillTx/>
                <a:latin typeface="Arial" panose="020B0604020202020204"/>
                <a:ea typeface="+mn-ea"/>
                <a:cs typeface="+mn-cs"/>
              </a:rPr>
              <a:t> prepare teacher candidates to use </a:t>
            </a:r>
            <a:r>
              <a:rPr lang="en-US" sz="3200">
                <a:latin typeface="Arial" panose="020B0604020202020204"/>
              </a:rPr>
              <a:t>various</a:t>
            </a:r>
            <a:r>
              <a:rPr kumimoji="0" lang="en-US" sz="3200" b="0" i="0" u="none" strike="noStrike" kern="1200" cap="none" spc="0" normalizeH="0" baseline="0" noProof="0">
                <a:ln>
                  <a:noFill/>
                </a:ln>
                <a:effectLst/>
                <a:uLnTx/>
                <a:uFillTx/>
                <a:latin typeface="Arial" panose="020B0604020202020204"/>
                <a:ea typeface="+mn-ea"/>
                <a:cs typeface="+mn-cs"/>
              </a:rPr>
              <a:t> approaches to </a:t>
            </a:r>
            <a:r>
              <a:rPr lang="en-US" sz="3200">
                <a:latin typeface="Arial" panose="020B0604020202020204"/>
              </a:rPr>
              <a:t>mathematics problem solving</a:t>
            </a:r>
            <a:r>
              <a:rPr kumimoji="0" lang="en-US" sz="3200" b="0" i="0" u="none" strike="noStrike" kern="1200" cap="none" spc="0" normalizeH="0" baseline="0" noProof="0">
                <a:ln>
                  <a:noFill/>
                </a:ln>
                <a:effectLst/>
                <a:uLnTx/>
                <a:uFillTx/>
                <a:latin typeface="Arial" panose="020B0604020202020204"/>
                <a:ea typeface="+mn-ea"/>
                <a:cs typeface="+mn-cs"/>
              </a:rPr>
              <a:t>.</a:t>
            </a:r>
            <a:endParaRPr lang="en-US" sz="3200" b="0" i="0" u="none" strike="noStrike" kern="1200" cap="none" spc="0" normalizeH="0" baseline="0" noProof="0">
              <a:ln>
                <a:noFill/>
              </a:ln>
              <a:effectLst/>
              <a:uLnTx/>
              <a:uFillTx/>
              <a:latin typeface="Arial" panose="020B0604020202020204"/>
              <a:cs typeface="Arial"/>
            </a:endParaRPr>
          </a:p>
          <a:p>
            <a:pPr marL="457200" indent="-457200">
              <a:buFont typeface="Arial" panose="020B0604020202020204" pitchFamily="34" charset="0"/>
              <a:buChar char="•"/>
            </a:pPr>
            <a:endParaRPr lang="en-US" sz="3200"/>
          </a:p>
        </p:txBody>
      </p:sp>
      <p:pic>
        <p:nvPicPr>
          <p:cNvPr id="32" name="Picture 31" descr="Text, letter&#10;&#10;Description automatically generated">
            <a:extLst>
              <a:ext uri="{FF2B5EF4-FFF2-40B4-BE49-F238E27FC236}">
                <a16:creationId xmlns:a16="http://schemas.microsoft.com/office/drawing/2014/main" id="{48A0C404-3D79-F370-1D07-D275341A8C5F}"/>
              </a:ext>
            </a:extLst>
          </p:cNvPr>
          <p:cNvPicPr>
            <a:picLocks noChangeAspect="1"/>
          </p:cNvPicPr>
          <p:nvPr/>
        </p:nvPicPr>
        <p:blipFill rotWithShape="1">
          <a:blip r:embed="rId13">
            <a:extLst>
              <a:ext uri="{28A0092B-C50C-407E-A947-70E740481C1C}">
                <a14:useLocalDpi xmlns:a14="http://schemas.microsoft.com/office/drawing/2010/main" val="0"/>
              </a:ext>
            </a:extLst>
          </a:blip>
          <a:srcRect t="9134"/>
          <a:stretch/>
        </p:blipFill>
        <p:spPr>
          <a:xfrm>
            <a:off x="34480230" y="16774273"/>
            <a:ext cx="7827395" cy="5215780"/>
          </a:xfrm>
          <a:prstGeom prst="rect">
            <a:avLst/>
          </a:prstGeom>
          <a:ln w="38100">
            <a:solidFill>
              <a:schemeClr val="accent1"/>
            </a:solidFill>
          </a:ln>
        </p:spPr>
      </p:pic>
      <p:sp>
        <p:nvSpPr>
          <p:cNvPr id="61" name="Text Placeholder 14">
            <a:extLst>
              <a:ext uri="{FF2B5EF4-FFF2-40B4-BE49-F238E27FC236}">
                <a16:creationId xmlns:a16="http://schemas.microsoft.com/office/drawing/2014/main" id="{90843695-34F8-911E-427C-D460E1B7903F}"/>
              </a:ext>
            </a:extLst>
          </p:cNvPr>
          <p:cNvSpPr txBox="1">
            <a:spLocks/>
          </p:cNvSpPr>
          <p:nvPr/>
        </p:nvSpPr>
        <p:spPr>
          <a:xfrm>
            <a:off x="33375600" y="21987813"/>
            <a:ext cx="10058400" cy="1723549"/>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b="1"/>
              <a:t>Image 3</a:t>
            </a:r>
            <a:r>
              <a:rPr lang="en-US"/>
              <a:t>. ISEE student work sample, yielding the correct answer using guess and check </a:t>
            </a:r>
          </a:p>
        </p:txBody>
      </p:sp>
      <p:sp>
        <p:nvSpPr>
          <p:cNvPr id="65" name="Text Placeholder 14">
            <a:extLst>
              <a:ext uri="{FF2B5EF4-FFF2-40B4-BE49-F238E27FC236}">
                <a16:creationId xmlns:a16="http://schemas.microsoft.com/office/drawing/2014/main" id="{9CEBF159-B7FD-79B9-9032-99F3BE3098C4}"/>
              </a:ext>
            </a:extLst>
          </p:cNvPr>
          <p:cNvSpPr txBox="1">
            <a:spLocks/>
          </p:cNvSpPr>
          <p:nvPr/>
        </p:nvSpPr>
        <p:spPr>
          <a:xfrm>
            <a:off x="22460799" y="30156589"/>
            <a:ext cx="10058400" cy="1723549"/>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b="1"/>
              <a:t>Image 2</a:t>
            </a:r>
            <a:r>
              <a:rPr lang="en-US"/>
              <a:t>. History student work sample, yielding the incorrect answer using algebraic equations</a:t>
            </a:r>
          </a:p>
        </p:txBody>
      </p:sp>
      <p:sp>
        <p:nvSpPr>
          <p:cNvPr id="66" name="Text Placeholder 14">
            <a:extLst>
              <a:ext uri="{FF2B5EF4-FFF2-40B4-BE49-F238E27FC236}">
                <a16:creationId xmlns:a16="http://schemas.microsoft.com/office/drawing/2014/main" id="{F57A833E-484F-D41A-CC45-BEDFD5E323F1}"/>
              </a:ext>
            </a:extLst>
          </p:cNvPr>
          <p:cNvSpPr txBox="1">
            <a:spLocks/>
          </p:cNvSpPr>
          <p:nvPr/>
        </p:nvSpPr>
        <p:spPr>
          <a:xfrm>
            <a:off x="640253" y="30248719"/>
            <a:ext cx="10058400" cy="1723549"/>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b="1"/>
              <a:t>Image 1</a:t>
            </a:r>
            <a:r>
              <a:rPr lang="en-US"/>
              <a:t>. Mathematic problem from </a:t>
            </a:r>
            <a:r>
              <a:rPr lang="en-US" i="1"/>
              <a:t>Crossing the River with Dogs</a:t>
            </a:r>
            <a:endParaRPr lang="en-US"/>
          </a:p>
        </p:txBody>
      </p:sp>
      <p:sp>
        <p:nvSpPr>
          <p:cNvPr id="71" name="Text Placeholder 14">
            <a:extLst>
              <a:ext uri="{FF2B5EF4-FFF2-40B4-BE49-F238E27FC236}">
                <a16:creationId xmlns:a16="http://schemas.microsoft.com/office/drawing/2014/main" id="{253D6AFC-AC1A-24F3-588D-BECE8FEE2A57}"/>
              </a:ext>
            </a:extLst>
          </p:cNvPr>
          <p:cNvSpPr txBox="1">
            <a:spLocks/>
          </p:cNvSpPr>
          <p:nvPr/>
        </p:nvSpPr>
        <p:spPr>
          <a:xfrm>
            <a:off x="11479530" y="30120771"/>
            <a:ext cx="10058400" cy="1723549"/>
          </a:xfrm>
          <a:prstGeom prst="rect">
            <a:avLst/>
          </a:prstGeom>
        </p:spPr>
        <p:txBody>
          <a:bodyPr wrap="square" lIns="365760" tIns="365760" rIns="365760" bIns="365760">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b="1"/>
              <a:t>Table 1</a:t>
            </a:r>
            <a:r>
              <a:rPr lang="en-US"/>
              <a:t>. Participants grouped by major and the percentage of correct answers within the group</a:t>
            </a:r>
          </a:p>
        </p:txBody>
      </p:sp>
      <p:sp>
        <p:nvSpPr>
          <p:cNvPr id="72" name="Text Placeholder 7">
            <a:extLst>
              <a:ext uri="{FF2B5EF4-FFF2-40B4-BE49-F238E27FC236}">
                <a16:creationId xmlns:a16="http://schemas.microsoft.com/office/drawing/2014/main" id="{C314FF82-A6D7-B8E4-9B7A-6BB707CCA788}"/>
              </a:ext>
            </a:extLst>
          </p:cNvPr>
          <p:cNvSpPr txBox="1">
            <a:spLocks/>
          </p:cNvSpPr>
          <p:nvPr/>
        </p:nvSpPr>
        <p:spPr>
          <a:xfrm>
            <a:off x="22490430" y="5144203"/>
            <a:ext cx="10058400" cy="553998"/>
          </a:xfrm>
          <a:prstGeom prst="rect">
            <a:avLst/>
          </a:prstGeom>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a:t>PRELIMINARY FINDINGS (cont.)</a:t>
            </a:r>
          </a:p>
        </p:txBody>
      </p:sp>
      <p:sp>
        <p:nvSpPr>
          <p:cNvPr id="11" name="Text Placeholder 9">
            <a:extLst>
              <a:ext uri="{FF2B5EF4-FFF2-40B4-BE49-F238E27FC236}">
                <a16:creationId xmlns:a16="http://schemas.microsoft.com/office/drawing/2014/main" id="{927971A0-E39E-992D-499D-5DEF7366922B}"/>
              </a:ext>
            </a:extLst>
          </p:cNvPr>
          <p:cNvSpPr txBox="1">
            <a:spLocks/>
          </p:cNvSpPr>
          <p:nvPr/>
        </p:nvSpPr>
        <p:spPr>
          <a:xfrm>
            <a:off x="33233473" y="28638751"/>
            <a:ext cx="10058400" cy="553998"/>
          </a:xfrm>
          <a:prstGeom prst="rect">
            <a:avLst/>
          </a:prstGeom>
        </p:spPr>
        <p:txBody>
          <a:bodyPr wrap="square">
            <a:spAutoFit/>
          </a:bodyPr>
          <a:lstStyle>
            <a:lvl1pPr marL="0" indent="0" algn="ctr" defTabSz="7802411" rtl="0" eaLnBrk="1" latinLnBrk="0" hangingPunct="1">
              <a:spcBef>
                <a:spcPct val="20000"/>
              </a:spcBef>
              <a:buFont typeface="Arial" pitchFamily="34" charset="0"/>
              <a:buNone/>
              <a:tabLst/>
              <a:defRPr lang="en-US" sz="3000" b="1" kern="1200" dirty="0">
                <a:solidFill>
                  <a:schemeClr val="accent1">
                    <a:lumMod val="50000"/>
                  </a:schemeClr>
                </a:solidFill>
                <a:latin typeface="+mj-lt"/>
                <a:ea typeface="+mn-ea"/>
                <a:cs typeface="+mn-cs"/>
              </a:defRPr>
            </a:lvl1pPr>
            <a:lvl2pPr marL="1354653" indent="-1354653" algn="l" defTabSz="7802411" rtl="0" eaLnBrk="1" latinLnBrk="0" hangingPunct="1">
              <a:spcBef>
                <a:spcPct val="20000"/>
              </a:spcBef>
              <a:buFont typeface="Arial" pitchFamily="34" charset="0"/>
              <a:buChar char="–"/>
              <a:tabLst/>
              <a:defRPr lang="en-US" sz="3200" kern="1200" smtClean="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lang="en-US" sz="2000" kern="1200" smtClean="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lang="en-US" sz="1600" kern="1200" smtClean="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lang="en-US" sz="1600"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a:t>CONTACT</a:t>
            </a:r>
          </a:p>
        </p:txBody>
      </p:sp>
      <p:sp>
        <p:nvSpPr>
          <p:cNvPr id="15" name="Text Placeholder 14">
            <a:extLst>
              <a:ext uri="{FF2B5EF4-FFF2-40B4-BE49-F238E27FC236}">
                <a16:creationId xmlns:a16="http://schemas.microsoft.com/office/drawing/2014/main" id="{C9FB6739-2C58-E227-57B5-B1F085EFA598}"/>
              </a:ext>
            </a:extLst>
          </p:cNvPr>
          <p:cNvSpPr txBox="1">
            <a:spLocks/>
          </p:cNvSpPr>
          <p:nvPr/>
        </p:nvSpPr>
        <p:spPr>
          <a:xfrm>
            <a:off x="33419891" y="29037059"/>
            <a:ext cx="10058400" cy="2412968"/>
          </a:xfrm>
          <a:prstGeom prst="rect">
            <a:avLst/>
          </a:prstGeom>
        </p:spPr>
        <p:txBody>
          <a:bodyPr wrap="square" lIns="365760" tIns="365760" rIns="365760" bIns="365760" anchor="t">
            <a:spAutoFit/>
          </a:bodyPr>
          <a:lstStyle>
            <a:lvl1pPr marL="0" indent="0" algn="l" defTabSz="7802411" rtl="0" eaLnBrk="1" latinLnBrk="0" hangingPunct="1">
              <a:spcBef>
                <a:spcPct val="20000"/>
              </a:spcBef>
              <a:buFont typeface="Arial" pitchFamily="34" charset="0"/>
              <a:buNone/>
              <a:tabLst/>
              <a:defRPr lang="en-US" sz="3200" kern="1200" dirty="0">
                <a:solidFill>
                  <a:schemeClr val="tx1"/>
                </a:solidFill>
                <a:latin typeface="+mn-lt"/>
                <a:ea typeface="+mn-ea"/>
                <a:cs typeface="+mn-cs"/>
              </a:defRPr>
            </a:lvl1pPr>
            <a:lvl2pPr marL="461963" indent="-231775" algn="l" defTabSz="7802411" rtl="0" eaLnBrk="1" latinLnBrk="0" hangingPunct="1">
              <a:spcBef>
                <a:spcPct val="20000"/>
              </a:spcBef>
              <a:buFont typeface="Arial" pitchFamily="34" charset="0"/>
              <a:buChar char="–"/>
              <a:tabLst/>
              <a:defRPr lang="en-US" sz="2400" kern="1200" dirty="0">
                <a:solidFill>
                  <a:schemeClr val="tx1"/>
                </a:solidFill>
                <a:latin typeface="+mn-lt"/>
                <a:ea typeface="+mn-ea"/>
                <a:cs typeface="+mn-cs"/>
              </a:defRPr>
            </a:lvl2pPr>
            <a:lvl3pPr marL="461963" indent="-231775" algn="l" defTabSz="7802411" rtl="0" eaLnBrk="1" latinLnBrk="0" hangingPunct="1">
              <a:spcBef>
                <a:spcPct val="20000"/>
              </a:spcBef>
              <a:buFont typeface="Arial" pitchFamily="34" charset="0"/>
              <a:buChar char="•"/>
              <a:tabLst/>
              <a:defRPr lang="en-US" sz="1800" kern="1200" dirty="0">
                <a:solidFill>
                  <a:schemeClr val="tx1"/>
                </a:solidFill>
                <a:latin typeface="+mn-lt"/>
                <a:ea typeface="+mn-ea"/>
                <a:cs typeface="+mn-cs"/>
              </a:defRPr>
            </a:lvl3pPr>
            <a:lvl4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4pPr>
            <a:lvl5pPr marL="461963" indent="-231775" algn="l" defTabSz="7802411" rtl="0" eaLnBrk="1" latinLnBrk="0" hangingPunct="1">
              <a:spcBef>
                <a:spcPct val="20000"/>
              </a:spcBef>
              <a:buFont typeface="Arial" pitchFamily="34" charset="0"/>
              <a:buChar char="»"/>
              <a:tabLst/>
              <a:defRPr lang="en-US" sz="1200" kern="1200" dirty="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a:lstStyle>
          <a:p>
            <a:r>
              <a:rPr lang="en-US"/>
              <a:t>Brianne Brown: </a:t>
            </a:r>
            <a:r>
              <a:rPr lang="en-US">
                <a:hlinkClick r:id="rId14"/>
              </a:rPr>
              <a:t>s1298562@monmouth.edu</a:t>
            </a:r>
            <a:endParaRPr lang="en-US"/>
          </a:p>
          <a:p>
            <a:r>
              <a:rPr lang="en-US"/>
              <a:t>Aja Perez: </a:t>
            </a:r>
            <a:r>
              <a:rPr lang="en-US">
                <a:hlinkClick r:id="rId15"/>
              </a:rPr>
              <a:t>s1299264@monmouth.edu</a:t>
            </a:r>
            <a:endParaRPr lang="en-US"/>
          </a:p>
          <a:p>
            <a:r>
              <a:rPr lang="en-US"/>
              <a:t>Vecihi S. Zambak: </a:t>
            </a:r>
            <a:r>
              <a:rPr lang="en-US">
                <a:hlinkClick r:id="rId16"/>
              </a:rPr>
              <a:t>vzambak@monmouth.edu</a:t>
            </a:r>
            <a:endParaRPr lang="en-US"/>
          </a:p>
        </p:txBody>
      </p:sp>
      <p:pic>
        <p:nvPicPr>
          <p:cNvPr id="29" name="Picture 28" descr="Diagram, text&#10;&#10;Description automatically generated">
            <a:extLst>
              <a:ext uri="{FF2B5EF4-FFF2-40B4-BE49-F238E27FC236}">
                <a16:creationId xmlns:a16="http://schemas.microsoft.com/office/drawing/2014/main" id="{A6D70B92-FB6E-CCB2-FB6A-B2F02CAC12D8}"/>
              </a:ext>
            </a:extLst>
          </p:cNvPr>
          <p:cNvPicPr>
            <a:picLocks noChangeAspect="1"/>
          </p:cNvPicPr>
          <p:nvPr/>
        </p:nvPicPr>
        <p:blipFill>
          <a:blip r:embed="rId17">
            <a:grayscl/>
            <a:alphaModFix/>
            <a:extLst>
              <a:ext uri="{BEBA8EAE-BF5A-486C-A8C5-ECC9F3942E4B}">
                <a14:imgProps xmlns:a14="http://schemas.microsoft.com/office/drawing/2010/main">
                  <a14:imgLayer r:embed="rId18">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3722782" y="26041225"/>
            <a:ext cx="7502500" cy="4073327"/>
          </a:xfrm>
          <a:prstGeom prst="rect">
            <a:avLst/>
          </a:prstGeom>
          <a:ln w="38100">
            <a:solidFill>
              <a:schemeClr val="accent1"/>
            </a:solidFill>
          </a:ln>
        </p:spPr>
      </p:pic>
      <p:pic>
        <p:nvPicPr>
          <p:cNvPr id="1026" name="Picture 2" descr="Monmouth University School of Education | West Long Branch NJ">
            <a:extLst>
              <a:ext uri="{FF2B5EF4-FFF2-40B4-BE49-F238E27FC236}">
                <a16:creationId xmlns:a16="http://schemas.microsoft.com/office/drawing/2014/main" id="{D98509F1-AA95-1C7E-1BEE-47E1862B74E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110883" y="916183"/>
            <a:ext cx="2309715" cy="2309715"/>
          </a:xfrm>
          <a:prstGeom prst="ellipse">
            <a:avLst/>
          </a:prstGeom>
          <a:noFill/>
          <a:extLst>
            <a:ext uri="{909E8E84-426E-40DD-AFC4-6F175D3DCCD1}">
              <a14:hiddenFill xmlns:a14="http://schemas.microsoft.com/office/drawing/2010/main">
                <a:solidFill>
                  <a:srgbClr val="FFFFFF"/>
                </a:solidFill>
              </a14:hiddenFill>
            </a:ext>
          </a:extLst>
        </p:spPr>
      </p:pic>
      <p:pic>
        <p:nvPicPr>
          <p:cNvPr id="40" name="Audio Recording Apr 10, 2023 at 9:34:00 PM" descr="Audio Recording Apr 10, 2023 at 9:34:00 PM">
            <a:hlinkClick r:id="" action="ppaction://media"/>
            <a:extLst>
              <a:ext uri="{FF2B5EF4-FFF2-40B4-BE49-F238E27FC236}">
                <a16:creationId xmlns:a16="http://schemas.microsoft.com/office/drawing/2014/main" id="{B69A6D7B-0FA2-23EB-9A6E-1D6D687F3277}"/>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4691663" y="2548161"/>
            <a:ext cx="1205164" cy="1205164"/>
          </a:xfrm>
          <a:prstGeom prst="rect">
            <a:avLst/>
          </a:prstGeom>
        </p:spPr>
      </p:pic>
      <p:pic>
        <p:nvPicPr>
          <p:cNvPr id="18" name="Audio Recording Apr 10, 2023 at 9:35:09 PM">
            <a:hlinkClick r:id="" action="ppaction://media"/>
            <a:extLst>
              <a:ext uri="{FF2B5EF4-FFF2-40B4-BE49-F238E27FC236}">
                <a16:creationId xmlns:a16="http://schemas.microsoft.com/office/drawing/2014/main" id="{A6346201-23EC-C8F5-D258-2EB94BAE85E2}"/>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7365526" y="2552141"/>
            <a:ext cx="1164559" cy="1164559"/>
          </a:xfrm>
          <a:prstGeom prst="rect">
            <a:avLst/>
          </a:prstGeom>
          <a:ln>
            <a:noFill/>
          </a:ln>
        </p:spPr>
      </p:pic>
      <p:sp>
        <p:nvSpPr>
          <p:cNvPr id="25" name="TextBox 24">
            <a:extLst>
              <a:ext uri="{FF2B5EF4-FFF2-40B4-BE49-F238E27FC236}">
                <a16:creationId xmlns:a16="http://schemas.microsoft.com/office/drawing/2014/main" id="{8EE38958-F6E5-50E4-B95E-C9853C9BCFB6}"/>
              </a:ext>
            </a:extLst>
          </p:cNvPr>
          <p:cNvSpPr txBox="1"/>
          <p:nvPr/>
        </p:nvSpPr>
        <p:spPr>
          <a:xfrm>
            <a:off x="3737654" y="2676814"/>
            <a:ext cx="4898965" cy="943015"/>
          </a:xfrm>
          <a:prstGeom prst="rect">
            <a:avLst/>
          </a:prstGeom>
          <a:noFill/>
        </p:spPr>
        <p:txBody>
          <a:bodyPr wrap="square" rtlCol="0">
            <a:spAutoFit/>
          </a:bodyPr>
          <a:lstStyle/>
          <a:p>
            <a:r>
              <a:rPr lang="en-US">
                <a:solidFill>
                  <a:schemeClr val="bg1"/>
                </a:solidFill>
              </a:rPr>
              <a:t>1.	2.</a:t>
            </a:r>
          </a:p>
        </p:txBody>
      </p:sp>
    </p:spTree>
    <p:extLst>
      <p:ext uri="{BB962C8B-B14F-4D97-AF65-F5344CB8AC3E}">
        <p14:creationId xmlns:p14="http://schemas.microsoft.com/office/powerpoint/2010/main" val="18338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36" fill="hold"/>
                                        <p:tgtEl>
                                          <p:spTgt spid="4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9712"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0"/>
                </p:tgtEl>
              </p:cMediaNode>
            </p:audio>
            <p:audio>
              <p:cMediaNode vol="80000">
                <p:cTn id="12"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6838</TotalTime>
  <Words>1210</Words>
  <Application>Microsoft Macintosh PowerPoint</Application>
  <PresentationFormat>Custom</PresentationFormat>
  <Paragraphs>107</Paragraphs>
  <Slides>1</Slides>
  <Notes>0</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Arial Narrow</vt:lpstr>
      <vt:lpstr>Calibri</vt:lpstr>
      <vt:lpstr>Trebuchet MS</vt:lpstr>
      <vt:lpstr>With Guides</vt:lpstr>
      <vt:lpstr>Without Guides</vt:lpstr>
      <vt:lpstr>With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Brianne M. Brown</cp:lastModifiedBy>
  <cp:revision>27</cp:revision>
  <cp:lastPrinted>2023-04-06T20:41:13Z</cp:lastPrinted>
  <dcterms:created xsi:type="dcterms:W3CDTF">2019-01-07T21:49:45Z</dcterms:created>
  <dcterms:modified xsi:type="dcterms:W3CDTF">2023-04-11T01:43:49Z</dcterms:modified>
</cp:coreProperties>
</file>