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06" autoAdjust="0"/>
    <p:restoredTop sz="94660"/>
  </p:normalViewPr>
  <p:slideViewPr>
    <p:cSldViewPr snapToGrid="0">
      <p:cViewPr varScale="1">
        <p:scale>
          <a:sx n="53" d="100"/>
          <a:sy n="53" d="100"/>
        </p:scale>
        <p:origin x="72" y="21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23E90-F0C2-061D-CBFB-C1244F98C7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EB0378-F9AC-9F67-8C9B-7DE6C46C86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6D13A0-21C7-E7BA-B527-E60B7772699B}"/>
              </a:ext>
            </a:extLst>
          </p:cNvPr>
          <p:cNvSpPr>
            <a:spLocks noGrp="1"/>
          </p:cNvSpPr>
          <p:nvPr>
            <p:ph type="dt" sz="half" idx="10"/>
          </p:nvPr>
        </p:nvSpPr>
        <p:spPr/>
        <p:txBody>
          <a:bodyPr/>
          <a:lstStyle/>
          <a:p>
            <a:fld id="{22C475AC-857E-4BEF-9510-A718D081ABE2}" type="datetimeFigureOut">
              <a:rPr lang="en-US" smtClean="0"/>
              <a:t>4/10/2023</a:t>
            </a:fld>
            <a:endParaRPr lang="en-US"/>
          </a:p>
        </p:txBody>
      </p:sp>
      <p:sp>
        <p:nvSpPr>
          <p:cNvPr id="5" name="Footer Placeholder 4">
            <a:extLst>
              <a:ext uri="{FF2B5EF4-FFF2-40B4-BE49-F238E27FC236}">
                <a16:creationId xmlns:a16="http://schemas.microsoft.com/office/drawing/2014/main" id="{C9EECB25-35CC-D463-ADB6-EEE3D97AA2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DBC2D3-584D-7240-D795-83558F3C2E32}"/>
              </a:ext>
            </a:extLst>
          </p:cNvPr>
          <p:cNvSpPr>
            <a:spLocks noGrp="1"/>
          </p:cNvSpPr>
          <p:nvPr>
            <p:ph type="sldNum" sz="quarter" idx="12"/>
          </p:nvPr>
        </p:nvSpPr>
        <p:spPr/>
        <p:txBody>
          <a:bodyPr/>
          <a:lstStyle/>
          <a:p>
            <a:fld id="{1D63B091-F681-4692-93A8-05E845A2BFD3}" type="slidenum">
              <a:rPr lang="en-US" smtClean="0"/>
              <a:t>‹#›</a:t>
            </a:fld>
            <a:endParaRPr lang="en-US"/>
          </a:p>
        </p:txBody>
      </p:sp>
    </p:spTree>
    <p:extLst>
      <p:ext uri="{BB962C8B-B14F-4D97-AF65-F5344CB8AC3E}">
        <p14:creationId xmlns:p14="http://schemas.microsoft.com/office/powerpoint/2010/main" val="1427866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8D177-A338-D9B3-734B-5B8DC66DA5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180353-3C4E-BB33-2B43-C88A8F5180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2364E-7FE9-C103-7C7E-DE4DF89FC335}"/>
              </a:ext>
            </a:extLst>
          </p:cNvPr>
          <p:cNvSpPr>
            <a:spLocks noGrp="1"/>
          </p:cNvSpPr>
          <p:nvPr>
            <p:ph type="dt" sz="half" idx="10"/>
          </p:nvPr>
        </p:nvSpPr>
        <p:spPr/>
        <p:txBody>
          <a:bodyPr/>
          <a:lstStyle/>
          <a:p>
            <a:fld id="{22C475AC-857E-4BEF-9510-A718D081ABE2}" type="datetimeFigureOut">
              <a:rPr lang="en-US" smtClean="0"/>
              <a:t>4/10/2023</a:t>
            </a:fld>
            <a:endParaRPr lang="en-US"/>
          </a:p>
        </p:txBody>
      </p:sp>
      <p:sp>
        <p:nvSpPr>
          <p:cNvPr id="5" name="Footer Placeholder 4">
            <a:extLst>
              <a:ext uri="{FF2B5EF4-FFF2-40B4-BE49-F238E27FC236}">
                <a16:creationId xmlns:a16="http://schemas.microsoft.com/office/drawing/2014/main" id="{C165E52F-BC3E-188C-5EC6-C261EA6364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21B68A-8264-E4CC-59F2-9124A0A2735E}"/>
              </a:ext>
            </a:extLst>
          </p:cNvPr>
          <p:cNvSpPr>
            <a:spLocks noGrp="1"/>
          </p:cNvSpPr>
          <p:nvPr>
            <p:ph type="sldNum" sz="quarter" idx="12"/>
          </p:nvPr>
        </p:nvSpPr>
        <p:spPr/>
        <p:txBody>
          <a:bodyPr/>
          <a:lstStyle/>
          <a:p>
            <a:fld id="{1D63B091-F681-4692-93A8-05E845A2BFD3}" type="slidenum">
              <a:rPr lang="en-US" smtClean="0"/>
              <a:t>‹#›</a:t>
            </a:fld>
            <a:endParaRPr lang="en-US"/>
          </a:p>
        </p:txBody>
      </p:sp>
    </p:spTree>
    <p:extLst>
      <p:ext uri="{BB962C8B-B14F-4D97-AF65-F5344CB8AC3E}">
        <p14:creationId xmlns:p14="http://schemas.microsoft.com/office/powerpoint/2010/main" val="3141666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2EED3B-02CB-DE7A-1E0D-5A66D1B419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27A0B8-5DE4-4465-8F7A-B39C3F41C4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2ADF3A-E099-AB0D-5080-F7508914FB02}"/>
              </a:ext>
            </a:extLst>
          </p:cNvPr>
          <p:cNvSpPr>
            <a:spLocks noGrp="1"/>
          </p:cNvSpPr>
          <p:nvPr>
            <p:ph type="dt" sz="half" idx="10"/>
          </p:nvPr>
        </p:nvSpPr>
        <p:spPr/>
        <p:txBody>
          <a:bodyPr/>
          <a:lstStyle/>
          <a:p>
            <a:fld id="{22C475AC-857E-4BEF-9510-A718D081ABE2}" type="datetimeFigureOut">
              <a:rPr lang="en-US" smtClean="0"/>
              <a:t>4/10/2023</a:t>
            </a:fld>
            <a:endParaRPr lang="en-US"/>
          </a:p>
        </p:txBody>
      </p:sp>
      <p:sp>
        <p:nvSpPr>
          <p:cNvPr id="5" name="Footer Placeholder 4">
            <a:extLst>
              <a:ext uri="{FF2B5EF4-FFF2-40B4-BE49-F238E27FC236}">
                <a16:creationId xmlns:a16="http://schemas.microsoft.com/office/drawing/2014/main" id="{7977C96B-DCE3-BCBA-5E91-EA9B42F79E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8945CD-7D7C-A278-C9AD-90253CC673F1}"/>
              </a:ext>
            </a:extLst>
          </p:cNvPr>
          <p:cNvSpPr>
            <a:spLocks noGrp="1"/>
          </p:cNvSpPr>
          <p:nvPr>
            <p:ph type="sldNum" sz="quarter" idx="12"/>
          </p:nvPr>
        </p:nvSpPr>
        <p:spPr/>
        <p:txBody>
          <a:bodyPr/>
          <a:lstStyle/>
          <a:p>
            <a:fld id="{1D63B091-F681-4692-93A8-05E845A2BFD3}" type="slidenum">
              <a:rPr lang="en-US" smtClean="0"/>
              <a:t>‹#›</a:t>
            </a:fld>
            <a:endParaRPr lang="en-US"/>
          </a:p>
        </p:txBody>
      </p:sp>
    </p:spTree>
    <p:extLst>
      <p:ext uri="{BB962C8B-B14F-4D97-AF65-F5344CB8AC3E}">
        <p14:creationId xmlns:p14="http://schemas.microsoft.com/office/powerpoint/2010/main" val="2299366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D11B3-99A1-266C-0466-22124180FB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03C090-E2BC-B75B-8AF3-3333D2543C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B790AE-6EC4-E5E8-BD7C-980E7810615C}"/>
              </a:ext>
            </a:extLst>
          </p:cNvPr>
          <p:cNvSpPr>
            <a:spLocks noGrp="1"/>
          </p:cNvSpPr>
          <p:nvPr>
            <p:ph type="dt" sz="half" idx="10"/>
          </p:nvPr>
        </p:nvSpPr>
        <p:spPr/>
        <p:txBody>
          <a:bodyPr/>
          <a:lstStyle/>
          <a:p>
            <a:fld id="{22C475AC-857E-4BEF-9510-A718D081ABE2}" type="datetimeFigureOut">
              <a:rPr lang="en-US" smtClean="0"/>
              <a:t>4/10/2023</a:t>
            </a:fld>
            <a:endParaRPr lang="en-US"/>
          </a:p>
        </p:txBody>
      </p:sp>
      <p:sp>
        <p:nvSpPr>
          <p:cNvPr id="5" name="Footer Placeholder 4">
            <a:extLst>
              <a:ext uri="{FF2B5EF4-FFF2-40B4-BE49-F238E27FC236}">
                <a16:creationId xmlns:a16="http://schemas.microsoft.com/office/drawing/2014/main" id="{E169BC3A-138A-FAC2-0061-56CEF2FAB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48764C-79C9-ECD7-E9E4-463528902735}"/>
              </a:ext>
            </a:extLst>
          </p:cNvPr>
          <p:cNvSpPr>
            <a:spLocks noGrp="1"/>
          </p:cNvSpPr>
          <p:nvPr>
            <p:ph type="sldNum" sz="quarter" idx="12"/>
          </p:nvPr>
        </p:nvSpPr>
        <p:spPr/>
        <p:txBody>
          <a:bodyPr/>
          <a:lstStyle/>
          <a:p>
            <a:fld id="{1D63B091-F681-4692-93A8-05E845A2BFD3}" type="slidenum">
              <a:rPr lang="en-US" smtClean="0"/>
              <a:t>‹#›</a:t>
            </a:fld>
            <a:endParaRPr lang="en-US"/>
          </a:p>
        </p:txBody>
      </p:sp>
    </p:spTree>
    <p:extLst>
      <p:ext uri="{BB962C8B-B14F-4D97-AF65-F5344CB8AC3E}">
        <p14:creationId xmlns:p14="http://schemas.microsoft.com/office/powerpoint/2010/main" val="3965718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C7CE2-4E28-B754-DDA9-BF1ABDE3E3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15ADFE-81EB-DDB9-CE11-4F70B801B5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D77119-89D5-4D13-5FAB-92FE426C5661}"/>
              </a:ext>
            </a:extLst>
          </p:cNvPr>
          <p:cNvSpPr>
            <a:spLocks noGrp="1"/>
          </p:cNvSpPr>
          <p:nvPr>
            <p:ph type="dt" sz="half" idx="10"/>
          </p:nvPr>
        </p:nvSpPr>
        <p:spPr/>
        <p:txBody>
          <a:bodyPr/>
          <a:lstStyle/>
          <a:p>
            <a:fld id="{22C475AC-857E-4BEF-9510-A718D081ABE2}" type="datetimeFigureOut">
              <a:rPr lang="en-US" smtClean="0"/>
              <a:t>4/10/2023</a:t>
            </a:fld>
            <a:endParaRPr lang="en-US"/>
          </a:p>
        </p:txBody>
      </p:sp>
      <p:sp>
        <p:nvSpPr>
          <p:cNvPr id="5" name="Footer Placeholder 4">
            <a:extLst>
              <a:ext uri="{FF2B5EF4-FFF2-40B4-BE49-F238E27FC236}">
                <a16:creationId xmlns:a16="http://schemas.microsoft.com/office/drawing/2014/main" id="{3C073E74-72E6-41AB-248D-AA82DAFD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99EBC2-7FAA-2F2E-5A74-730FAACA4D40}"/>
              </a:ext>
            </a:extLst>
          </p:cNvPr>
          <p:cNvSpPr>
            <a:spLocks noGrp="1"/>
          </p:cNvSpPr>
          <p:nvPr>
            <p:ph type="sldNum" sz="quarter" idx="12"/>
          </p:nvPr>
        </p:nvSpPr>
        <p:spPr/>
        <p:txBody>
          <a:bodyPr/>
          <a:lstStyle/>
          <a:p>
            <a:fld id="{1D63B091-F681-4692-93A8-05E845A2BFD3}" type="slidenum">
              <a:rPr lang="en-US" smtClean="0"/>
              <a:t>‹#›</a:t>
            </a:fld>
            <a:endParaRPr lang="en-US"/>
          </a:p>
        </p:txBody>
      </p:sp>
    </p:spTree>
    <p:extLst>
      <p:ext uri="{BB962C8B-B14F-4D97-AF65-F5344CB8AC3E}">
        <p14:creationId xmlns:p14="http://schemas.microsoft.com/office/powerpoint/2010/main" val="1151608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E512-CEEA-E01C-4E0A-0A28D15000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A18FCC-4CC6-C1E1-9D0E-5946555EE7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098AE3-479E-D768-4D58-A5999761BC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0B2A9C-7A0A-5FC6-2DDD-1171AC56912B}"/>
              </a:ext>
            </a:extLst>
          </p:cNvPr>
          <p:cNvSpPr>
            <a:spLocks noGrp="1"/>
          </p:cNvSpPr>
          <p:nvPr>
            <p:ph type="dt" sz="half" idx="10"/>
          </p:nvPr>
        </p:nvSpPr>
        <p:spPr/>
        <p:txBody>
          <a:bodyPr/>
          <a:lstStyle/>
          <a:p>
            <a:fld id="{22C475AC-857E-4BEF-9510-A718D081ABE2}" type="datetimeFigureOut">
              <a:rPr lang="en-US" smtClean="0"/>
              <a:t>4/10/2023</a:t>
            </a:fld>
            <a:endParaRPr lang="en-US"/>
          </a:p>
        </p:txBody>
      </p:sp>
      <p:sp>
        <p:nvSpPr>
          <p:cNvPr id="6" name="Footer Placeholder 5">
            <a:extLst>
              <a:ext uri="{FF2B5EF4-FFF2-40B4-BE49-F238E27FC236}">
                <a16:creationId xmlns:a16="http://schemas.microsoft.com/office/drawing/2014/main" id="{34A56718-FFE1-5A9A-5520-DD7485395A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F8946C-B1A7-6A88-0669-41405CA5313A}"/>
              </a:ext>
            </a:extLst>
          </p:cNvPr>
          <p:cNvSpPr>
            <a:spLocks noGrp="1"/>
          </p:cNvSpPr>
          <p:nvPr>
            <p:ph type="sldNum" sz="quarter" idx="12"/>
          </p:nvPr>
        </p:nvSpPr>
        <p:spPr/>
        <p:txBody>
          <a:bodyPr/>
          <a:lstStyle/>
          <a:p>
            <a:fld id="{1D63B091-F681-4692-93A8-05E845A2BFD3}" type="slidenum">
              <a:rPr lang="en-US" smtClean="0"/>
              <a:t>‹#›</a:t>
            </a:fld>
            <a:endParaRPr lang="en-US"/>
          </a:p>
        </p:txBody>
      </p:sp>
    </p:spTree>
    <p:extLst>
      <p:ext uri="{BB962C8B-B14F-4D97-AF65-F5344CB8AC3E}">
        <p14:creationId xmlns:p14="http://schemas.microsoft.com/office/powerpoint/2010/main" val="1748108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8A0A5-E57D-B7AB-7811-5F33515C0A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ACA552-4056-3887-5123-51EC50BE21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0A8AD4-332C-3FC4-3351-C57150453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B26E5F-A9B5-BEC1-2829-8B939A5182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EE6349-73CE-E415-940D-0004CED4E4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88D542-209D-3DEA-13E1-CA4973D8E637}"/>
              </a:ext>
            </a:extLst>
          </p:cNvPr>
          <p:cNvSpPr>
            <a:spLocks noGrp="1"/>
          </p:cNvSpPr>
          <p:nvPr>
            <p:ph type="dt" sz="half" idx="10"/>
          </p:nvPr>
        </p:nvSpPr>
        <p:spPr/>
        <p:txBody>
          <a:bodyPr/>
          <a:lstStyle/>
          <a:p>
            <a:fld id="{22C475AC-857E-4BEF-9510-A718D081ABE2}" type="datetimeFigureOut">
              <a:rPr lang="en-US" smtClean="0"/>
              <a:t>4/10/2023</a:t>
            </a:fld>
            <a:endParaRPr lang="en-US"/>
          </a:p>
        </p:txBody>
      </p:sp>
      <p:sp>
        <p:nvSpPr>
          <p:cNvPr id="8" name="Footer Placeholder 7">
            <a:extLst>
              <a:ext uri="{FF2B5EF4-FFF2-40B4-BE49-F238E27FC236}">
                <a16:creationId xmlns:a16="http://schemas.microsoft.com/office/drawing/2014/main" id="{31CDFFB6-04BD-B8B8-BA2E-2F34348C4F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73F31B-BE9A-7FFE-EF9B-6A695E2E6C25}"/>
              </a:ext>
            </a:extLst>
          </p:cNvPr>
          <p:cNvSpPr>
            <a:spLocks noGrp="1"/>
          </p:cNvSpPr>
          <p:nvPr>
            <p:ph type="sldNum" sz="quarter" idx="12"/>
          </p:nvPr>
        </p:nvSpPr>
        <p:spPr/>
        <p:txBody>
          <a:bodyPr/>
          <a:lstStyle/>
          <a:p>
            <a:fld id="{1D63B091-F681-4692-93A8-05E845A2BFD3}" type="slidenum">
              <a:rPr lang="en-US" smtClean="0"/>
              <a:t>‹#›</a:t>
            </a:fld>
            <a:endParaRPr lang="en-US"/>
          </a:p>
        </p:txBody>
      </p:sp>
    </p:spTree>
    <p:extLst>
      <p:ext uri="{BB962C8B-B14F-4D97-AF65-F5344CB8AC3E}">
        <p14:creationId xmlns:p14="http://schemas.microsoft.com/office/powerpoint/2010/main" val="1937722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5BA51-630E-46CF-45F6-36CED6B775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AC771F-0FAC-A8BC-0D91-1BA51B58B6FE}"/>
              </a:ext>
            </a:extLst>
          </p:cNvPr>
          <p:cNvSpPr>
            <a:spLocks noGrp="1"/>
          </p:cNvSpPr>
          <p:nvPr>
            <p:ph type="dt" sz="half" idx="10"/>
          </p:nvPr>
        </p:nvSpPr>
        <p:spPr/>
        <p:txBody>
          <a:bodyPr/>
          <a:lstStyle/>
          <a:p>
            <a:fld id="{22C475AC-857E-4BEF-9510-A718D081ABE2}" type="datetimeFigureOut">
              <a:rPr lang="en-US" smtClean="0"/>
              <a:t>4/10/2023</a:t>
            </a:fld>
            <a:endParaRPr lang="en-US"/>
          </a:p>
        </p:txBody>
      </p:sp>
      <p:sp>
        <p:nvSpPr>
          <p:cNvPr id="4" name="Footer Placeholder 3">
            <a:extLst>
              <a:ext uri="{FF2B5EF4-FFF2-40B4-BE49-F238E27FC236}">
                <a16:creationId xmlns:a16="http://schemas.microsoft.com/office/drawing/2014/main" id="{8ADC8E63-EBEF-8EA7-EE96-9C437E6378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2A8505-D8E9-4AFC-2181-206EA4685C41}"/>
              </a:ext>
            </a:extLst>
          </p:cNvPr>
          <p:cNvSpPr>
            <a:spLocks noGrp="1"/>
          </p:cNvSpPr>
          <p:nvPr>
            <p:ph type="sldNum" sz="quarter" idx="12"/>
          </p:nvPr>
        </p:nvSpPr>
        <p:spPr/>
        <p:txBody>
          <a:bodyPr/>
          <a:lstStyle/>
          <a:p>
            <a:fld id="{1D63B091-F681-4692-93A8-05E845A2BFD3}" type="slidenum">
              <a:rPr lang="en-US" smtClean="0"/>
              <a:t>‹#›</a:t>
            </a:fld>
            <a:endParaRPr lang="en-US"/>
          </a:p>
        </p:txBody>
      </p:sp>
    </p:spTree>
    <p:extLst>
      <p:ext uri="{BB962C8B-B14F-4D97-AF65-F5344CB8AC3E}">
        <p14:creationId xmlns:p14="http://schemas.microsoft.com/office/powerpoint/2010/main" val="3040546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AAE563-274A-CF22-33D4-176CB54EE1B8}"/>
              </a:ext>
            </a:extLst>
          </p:cNvPr>
          <p:cNvSpPr>
            <a:spLocks noGrp="1"/>
          </p:cNvSpPr>
          <p:nvPr>
            <p:ph type="dt" sz="half" idx="10"/>
          </p:nvPr>
        </p:nvSpPr>
        <p:spPr/>
        <p:txBody>
          <a:bodyPr/>
          <a:lstStyle/>
          <a:p>
            <a:fld id="{22C475AC-857E-4BEF-9510-A718D081ABE2}" type="datetimeFigureOut">
              <a:rPr lang="en-US" smtClean="0"/>
              <a:t>4/10/2023</a:t>
            </a:fld>
            <a:endParaRPr lang="en-US"/>
          </a:p>
        </p:txBody>
      </p:sp>
      <p:sp>
        <p:nvSpPr>
          <p:cNvPr id="3" name="Footer Placeholder 2">
            <a:extLst>
              <a:ext uri="{FF2B5EF4-FFF2-40B4-BE49-F238E27FC236}">
                <a16:creationId xmlns:a16="http://schemas.microsoft.com/office/drawing/2014/main" id="{05578296-0DA5-80CE-2E29-FB95DA25FF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D543F8-8EBE-370B-9445-F9E2377D8FAB}"/>
              </a:ext>
            </a:extLst>
          </p:cNvPr>
          <p:cNvSpPr>
            <a:spLocks noGrp="1"/>
          </p:cNvSpPr>
          <p:nvPr>
            <p:ph type="sldNum" sz="quarter" idx="12"/>
          </p:nvPr>
        </p:nvSpPr>
        <p:spPr/>
        <p:txBody>
          <a:bodyPr/>
          <a:lstStyle/>
          <a:p>
            <a:fld id="{1D63B091-F681-4692-93A8-05E845A2BFD3}" type="slidenum">
              <a:rPr lang="en-US" smtClean="0"/>
              <a:t>‹#›</a:t>
            </a:fld>
            <a:endParaRPr lang="en-US"/>
          </a:p>
        </p:txBody>
      </p:sp>
    </p:spTree>
    <p:extLst>
      <p:ext uri="{BB962C8B-B14F-4D97-AF65-F5344CB8AC3E}">
        <p14:creationId xmlns:p14="http://schemas.microsoft.com/office/powerpoint/2010/main" val="1193490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73D9-CF96-F0B6-DB82-FDD3818B68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000323-57AE-A10C-B06C-D7E9BE14D3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FA89C8-FBB1-F3CF-820F-D413A67FAD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24F35D-9C63-3FB0-5945-2D321FA04413}"/>
              </a:ext>
            </a:extLst>
          </p:cNvPr>
          <p:cNvSpPr>
            <a:spLocks noGrp="1"/>
          </p:cNvSpPr>
          <p:nvPr>
            <p:ph type="dt" sz="half" idx="10"/>
          </p:nvPr>
        </p:nvSpPr>
        <p:spPr/>
        <p:txBody>
          <a:bodyPr/>
          <a:lstStyle/>
          <a:p>
            <a:fld id="{22C475AC-857E-4BEF-9510-A718D081ABE2}" type="datetimeFigureOut">
              <a:rPr lang="en-US" smtClean="0"/>
              <a:t>4/10/2023</a:t>
            </a:fld>
            <a:endParaRPr lang="en-US"/>
          </a:p>
        </p:txBody>
      </p:sp>
      <p:sp>
        <p:nvSpPr>
          <p:cNvPr id="6" name="Footer Placeholder 5">
            <a:extLst>
              <a:ext uri="{FF2B5EF4-FFF2-40B4-BE49-F238E27FC236}">
                <a16:creationId xmlns:a16="http://schemas.microsoft.com/office/drawing/2014/main" id="{A3C8F7F5-8F8C-EAD3-40FD-F6E7B665A2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E90445-F53E-35F5-A576-5FD700259A76}"/>
              </a:ext>
            </a:extLst>
          </p:cNvPr>
          <p:cNvSpPr>
            <a:spLocks noGrp="1"/>
          </p:cNvSpPr>
          <p:nvPr>
            <p:ph type="sldNum" sz="quarter" idx="12"/>
          </p:nvPr>
        </p:nvSpPr>
        <p:spPr/>
        <p:txBody>
          <a:bodyPr/>
          <a:lstStyle/>
          <a:p>
            <a:fld id="{1D63B091-F681-4692-93A8-05E845A2BFD3}" type="slidenum">
              <a:rPr lang="en-US" smtClean="0"/>
              <a:t>‹#›</a:t>
            </a:fld>
            <a:endParaRPr lang="en-US"/>
          </a:p>
        </p:txBody>
      </p:sp>
    </p:spTree>
    <p:extLst>
      <p:ext uri="{BB962C8B-B14F-4D97-AF65-F5344CB8AC3E}">
        <p14:creationId xmlns:p14="http://schemas.microsoft.com/office/powerpoint/2010/main" val="1563632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55B36-D1BC-5121-1271-0A47D5B5B1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4D7D12-0B3D-F69D-4A85-D71239F2BA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84580F-E4B5-B7AA-C6CF-1602472351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0EDE6D-CF5A-5B7C-E0F4-8B956904EEA8}"/>
              </a:ext>
            </a:extLst>
          </p:cNvPr>
          <p:cNvSpPr>
            <a:spLocks noGrp="1"/>
          </p:cNvSpPr>
          <p:nvPr>
            <p:ph type="dt" sz="half" idx="10"/>
          </p:nvPr>
        </p:nvSpPr>
        <p:spPr/>
        <p:txBody>
          <a:bodyPr/>
          <a:lstStyle/>
          <a:p>
            <a:fld id="{22C475AC-857E-4BEF-9510-A718D081ABE2}" type="datetimeFigureOut">
              <a:rPr lang="en-US" smtClean="0"/>
              <a:t>4/10/2023</a:t>
            </a:fld>
            <a:endParaRPr lang="en-US"/>
          </a:p>
        </p:txBody>
      </p:sp>
      <p:sp>
        <p:nvSpPr>
          <p:cNvPr id="6" name="Footer Placeholder 5">
            <a:extLst>
              <a:ext uri="{FF2B5EF4-FFF2-40B4-BE49-F238E27FC236}">
                <a16:creationId xmlns:a16="http://schemas.microsoft.com/office/drawing/2014/main" id="{7E8C5CF0-12BE-F940-8A54-BDCB54651F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FD3B33-C2A0-E6FB-A815-D3B0B1DE982C}"/>
              </a:ext>
            </a:extLst>
          </p:cNvPr>
          <p:cNvSpPr>
            <a:spLocks noGrp="1"/>
          </p:cNvSpPr>
          <p:nvPr>
            <p:ph type="sldNum" sz="quarter" idx="12"/>
          </p:nvPr>
        </p:nvSpPr>
        <p:spPr/>
        <p:txBody>
          <a:bodyPr/>
          <a:lstStyle/>
          <a:p>
            <a:fld id="{1D63B091-F681-4692-93A8-05E845A2BFD3}" type="slidenum">
              <a:rPr lang="en-US" smtClean="0"/>
              <a:t>‹#›</a:t>
            </a:fld>
            <a:endParaRPr lang="en-US"/>
          </a:p>
        </p:txBody>
      </p:sp>
    </p:spTree>
    <p:extLst>
      <p:ext uri="{BB962C8B-B14F-4D97-AF65-F5344CB8AC3E}">
        <p14:creationId xmlns:p14="http://schemas.microsoft.com/office/powerpoint/2010/main" val="2270497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EB4F2F-C45D-47C3-38BE-19C2F4E5A8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DCF5A4-407E-B402-8371-2BEDAA8F96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31C39A-F83C-F487-1AA3-1CADB4EC59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C475AC-857E-4BEF-9510-A718D081ABE2}" type="datetimeFigureOut">
              <a:rPr lang="en-US" smtClean="0"/>
              <a:t>4/10/2023</a:t>
            </a:fld>
            <a:endParaRPr lang="en-US"/>
          </a:p>
        </p:txBody>
      </p:sp>
      <p:sp>
        <p:nvSpPr>
          <p:cNvPr id="5" name="Footer Placeholder 4">
            <a:extLst>
              <a:ext uri="{FF2B5EF4-FFF2-40B4-BE49-F238E27FC236}">
                <a16:creationId xmlns:a16="http://schemas.microsoft.com/office/drawing/2014/main" id="{FB09DAE5-BEC8-E4AA-CE9B-2A2FA73D4D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E6B90E-C687-FF3D-FE93-BE90B397A3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63B091-F681-4692-93A8-05E845A2BFD3}" type="slidenum">
              <a:rPr lang="en-US" smtClean="0"/>
              <a:t>‹#›</a:t>
            </a:fld>
            <a:endParaRPr lang="en-US"/>
          </a:p>
        </p:txBody>
      </p:sp>
    </p:spTree>
    <p:extLst>
      <p:ext uri="{BB962C8B-B14F-4D97-AF65-F5344CB8AC3E}">
        <p14:creationId xmlns:p14="http://schemas.microsoft.com/office/powerpoint/2010/main" val="2933343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86ADC6-459C-2241-EEB7-BFED05EF81FC}"/>
              </a:ext>
            </a:extLst>
          </p:cNvPr>
          <p:cNvSpPr>
            <a:spLocks noGrp="1"/>
          </p:cNvSpPr>
          <p:nvPr>
            <p:ph type="ctrTitle"/>
          </p:nvPr>
        </p:nvSpPr>
        <p:spPr>
          <a:xfrm>
            <a:off x="365607" y="997809"/>
            <a:ext cx="11460480" cy="582062"/>
          </a:xfrm>
        </p:spPr>
        <p:txBody>
          <a:bodyPr anchor="b">
            <a:normAutofit fontScale="90000"/>
          </a:bodyPr>
          <a:lstStyle/>
          <a:p>
            <a:pPr algn="l"/>
            <a:r>
              <a:rPr lang="en-US" sz="2200" b="1" dirty="0">
                <a:solidFill>
                  <a:schemeClr val="tx2"/>
                </a:solidFill>
                <a:latin typeface="+mn-lt"/>
              </a:rPr>
              <a:t>How Does Functional Communication Training Reduce Problematic Behaviors in Children with Autism?</a:t>
            </a:r>
          </a:p>
        </p:txBody>
      </p:sp>
      <p:sp>
        <p:nvSpPr>
          <p:cNvPr id="3" name="Subtitle 2">
            <a:extLst>
              <a:ext uri="{FF2B5EF4-FFF2-40B4-BE49-F238E27FC236}">
                <a16:creationId xmlns:a16="http://schemas.microsoft.com/office/drawing/2014/main" id="{E7AA72A9-43FC-3A77-BFAC-0A567F2D8378}"/>
              </a:ext>
            </a:extLst>
          </p:cNvPr>
          <p:cNvSpPr>
            <a:spLocks noGrp="1"/>
          </p:cNvSpPr>
          <p:nvPr>
            <p:ph type="subTitle" idx="1"/>
          </p:nvPr>
        </p:nvSpPr>
        <p:spPr>
          <a:xfrm>
            <a:off x="235710" y="445225"/>
            <a:ext cx="1681316" cy="450447"/>
          </a:xfrm>
        </p:spPr>
        <p:txBody>
          <a:bodyPr anchor="ctr">
            <a:noAutofit/>
          </a:bodyPr>
          <a:lstStyle/>
          <a:p>
            <a:r>
              <a:rPr lang="en-US" sz="1200" b="1" dirty="0">
                <a:solidFill>
                  <a:schemeClr val="tx2"/>
                </a:solidFill>
              </a:rPr>
              <a:t>Vindra Marsoubian</a:t>
            </a:r>
          </a:p>
          <a:p>
            <a:r>
              <a:rPr lang="en-US" sz="1200" b="1" dirty="0">
                <a:solidFill>
                  <a:schemeClr val="tx2"/>
                </a:solidFill>
              </a:rPr>
              <a:t>Monmouth University</a:t>
            </a:r>
          </a:p>
        </p:txBody>
      </p:sp>
      <p:grpSp>
        <p:nvGrpSpPr>
          <p:cNvPr id="13" name="Group 12">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4" name="Freeform: Shape 13">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7" name="Freeform: Shape 16">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2" descr="Text">
            <a:extLst>
              <a:ext uri="{FF2B5EF4-FFF2-40B4-BE49-F238E27FC236}">
                <a16:creationId xmlns:a16="http://schemas.microsoft.com/office/drawing/2014/main" id="{8A5FEC5D-D12A-E553-37AE-85B027D1263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490795" y="174864"/>
            <a:ext cx="7062812" cy="8375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8">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0" name="Freeform: Shape 19">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971C4EAD-ABC0-0C00-3C17-00A253A0CB12}"/>
              </a:ext>
            </a:extLst>
          </p:cNvPr>
          <p:cNvSpPr txBox="1"/>
          <p:nvPr/>
        </p:nvSpPr>
        <p:spPr>
          <a:xfrm>
            <a:off x="62332" y="1540026"/>
            <a:ext cx="2897109" cy="4985980"/>
          </a:xfrm>
          <a:prstGeom prst="rect">
            <a:avLst/>
          </a:prstGeom>
          <a:noFill/>
        </p:spPr>
        <p:txBody>
          <a:bodyPr wrap="square" rtlCol="0">
            <a:spAutoFit/>
          </a:bodyPr>
          <a:lstStyle/>
          <a:p>
            <a:r>
              <a:rPr lang="en-US" sz="1200" dirty="0"/>
              <a:t>                   </a:t>
            </a:r>
            <a:r>
              <a:rPr lang="en-US" sz="1200" b="1" dirty="0"/>
              <a:t>Background</a:t>
            </a:r>
          </a:p>
          <a:p>
            <a:r>
              <a:rPr lang="en-US" sz="1200" dirty="0"/>
              <a:t>Children diagnosed with ASDs display</a:t>
            </a:r>
          </a:p>
          <a:p>
            <a:pPr marL="171450" indent="-171450">
              <a:buFont typeface="Arial" panose="020B0604020202020204" pitchFamily="34" charset="0"/>
              <a:buChar char="•"/>
            </a:pPr>
            <a:r>
              <a:rPr lang="en-US" sz="1200" i="1" dirty="0"/>
              <a:t>Deficits/Delays Language, communication, social skills, stereotypy (repetitive behaviors), (</a:t>
            </a:r>
            <a:r>
              <a:rPr lang="en-US" sz="1200" i="1" dirty="0" err="1"/>
              <a:t>Muharib</a:t>
            </a:r>
            <a:r>
              <a:rPr lang="en-US" sz="1200" i="1" dirty="0"/>
              <a:t> &amp; Wood, 2018). Leads to problematic behaviors (Heath et al., 2015).</a:t>
            </a:r>
          </a:p>
          <a:p>
            <a:pPr marL="171450" indent="-171450">
              <a:buFont typeface="Arial" panose="020B0604020202020204" pitchFamily="34" charset="0"/>
              <a:buChar char="•"/>
            </a:pPr>
            <a:endParaRPr lang="en-US" sz="1200" i="1" dirty="0"/>
          </a:p>
          <a:p>
            <a:pPr marL="171450" indent="-171450">
              <a:buFont typeface="Arial" panose="020B0604020202020204" pitchFamily="34" charset="0"/>
              <a:buChar char="•"/>
            </a:pPr>
            <a:r>
              <a:rPr lang="en-US" sz="1200" i="1" dirty="0"/>
              <a:t>Impacts individual with ASDs quality of life, posing harm, safety concerns (Gerow et al., 2018; </a:t>
            </a:r>
            <a:r>
              <a:rPr lang="en-US" sz="1200" i="1" dirty="0" err="1"/>
              <a:t>Ghaemmaghami</a:t>
            </a:r>
            <a:r>
              <a:rPr lang="en-US" sz="1200" i="1" dirty="0"/>
              <a:t> et al., 2021).</a:t>
            </a:r>
          </a:p>
          <a:p>
            <a:pPr marL="171450" indent="-171450">
              <a:buFont typeface="Arial" panose="020B0604020202020204" pitchFamily="34" charset="0"/>
              <a:buChar char="•"/>
            </a:pPr>
            <a:endParaRPr lang="en-US" sz="1200" b="1" i="1" dirty="0"/>
          </a:p>
          <a:p>
            <a:pPr marL="171450" indent="-171450">
              <a:buFont typeface="Arial" panose="020B0604020202020204" pitchFamily="34" charset="0"/>
              <a:buChar char="•"/>
            </a:pPr>
            <a:r>
              <a:rPr lang="en-US" sz="1200" i="1" dirty="0"/>
              <a:t>Right to appropriate education (IDEA 2004, NCLB 2001, with instruction in Applied Behavior Analysis &amp; Evidence-based Practices (Neely et al., 2022).</a:t>
            </a:r>
          </a:p>
          <a:p>
            <a:pPr marL="171450" indent="-171450">
              <a:buFont typeface="Arial" panose="020B0604020202020204" pitchFamily="34" charset="0"/>
              <a:buChar char="•"/>
            </a:pPr>
            <a:endParaRPr lang="en-US" sz="1200" i="1" dirty="0"/>
          </a:p>
          <a:p>
            <a:pPr marL="171450" indent="-171450">
              <a:buFont typeface="Arial" panose="020B0604020202020204" pitchFamily="34" charset="0"/>
              <a:buChar char="•"/>
            </a:pPr>
            <a:r>
              <a:rPr lang="en-US" sz="1200" i="1" dirty="0"/>
              <a:t>Problematic behaviors understood as means of communication in ABA (Hollo &amp; Burt, 2018).</a:t>
            </a:r>
          </a:p>
          <a:p>
            <a:pPr marL="171450" indent="-171450">
              <a:buFont typeface="Arial" panose="020B0604020202020204" pitchFamily="34" charset="0"/>
              <a:buChar char="•"/>
            </a:pPr>
            <a:endParaRPr lang="en-US" sz="1200" i="1" dirty="0"/>
          </a:p>
          <a:p>
            <a:pPr marL="171450" indent="-171450">
              <a:buFont typeface="Arial" panose="020B0604020202020204" pitchFamily="34" charset="0"/>
              <a:buChar char="•"/>
            </a:pPr>
            <a:r>
              <a:rPr lang="en-US" sz="1200" i="1" dirty="0"/>
              <a:t>FCT is an EBP(Wong et al., 2015),  effectively decreases problematic behaviors (Radhakrishnan et al., 2020; Wu et al., 2022).</a:t>
            </a:r>
          </a:p>
        </p:txBody>
      </p:sp>
      <p:sp>
        <p:nvSpPr>
          <p:cNvPr id="6" name="TextBox 5">
            <a:extLst>
              <a:ext uri="{FF2B5EF4-FFF2-40B4-BE49-F238E27FC236}">
                <a16:creationId xmlns:a16="http://schemas.microsoft.com/office/drawing/2014/main" id="{F13ECD07-3B39-2241-3AA8-076E70FC9658}"/>
              </a:ext>
            </a:extLst>
          </p:cNvPr>
          <p:cNvSpPr txBox="1"/>
          <p:nvPr/>
        </p:nvSpPr>
        <p:spPr>
          <a:xfrm>
            <a:off x="3052373" y="1579871"/>
            <a:ext cx="1752035" cy="5109091"/>
          </a:xfrm>
          <a:prstGeom prst="rect">
            <a:avLst/>
          </a:prstGeom>
          <a:noFill/>
        </p:spPr>
        <p:txBody>
          <a:bodyPr wrap="square" rtlCol="0">
            <a:spAutoFit/>
          </a:bodyPr>
          <a:lstStyle/>
          <a:p>
            <a:pPr algn="ctr"/>
            <a:r>
              <a:rPr lang="en-US" sz="1200" b="1" dirty="0"/>
              <a:t>Purpose</a:t>
            </a:r>
          </a:p>
          <a:p>
            <a:pPr marL="285750" indent="-285750">
              <a:buFont typeface="Arial" panose="020B0604020202020204" pitchFamily="34" charset="0"/>
              <a:buChar char="•"/>
            </a:pPr>
            <a:r>
              <a:rPr lang="en-US" sz="1200" i="1" dirty="0"/>
              <a:t>Identify how Functional Communication Training reduces problematic behaviors in children with ASDs</a:t>
            </a:r>
            <a:r>
              <a:rPr lang="en-US" sz="1200" dirty="0"/>
              <a:t>.</a:t>
            </a:r>
          </a:p>
          <a:p>
            <a:endParaRPr lang="en-US" sz="1200" dirty="0"/>
          </a:p>
          <a:p>
            <a:pPr algn="ctr"/>
            <a:r>
              <a:rPr lang="en-US" sz="1400" b="1" dirty="0"/>
              <a:t>Methods</a:t>
            </a:r>
          </a:p>
          <a:p>
            <a:pPr marL="285750" indent="-285750">
              <a:buFont typeface="Arial" panose="020B0604020202020204" pitchFamily="34" charset="0"/>
              <a:buChar char="•"/>
            </a:pPr>
            <a:r>
              <a:rPr lang="en-US" sz="1200" i="1" dirty="0"/>
              <a:t>Monmouth University Guggenheim’s Library Database</a:t>
            </a:r>
          </a:p>
          <a:p>
            <a:pPr marL="285750" indent="-285750">
              <a:buFont typeface="Arial" panose="020B0604020202020204" pitchFamily="34" charset="0"/>
              <a:buChar char="•"/>
            </a:pPr>
            <a:r>
              <a:rPr lang="en-US" sz="1200" i="1" dirty="0"/>
              <a:t>Key search terms:</a:t>
            </a:r>
          </a:p>
          <a:p>
            <a:r>
              <a:rPr lang="en-US" sz="1200" i="1" dirty="0">
                <a:solidFill>
                  <a:srgbClr val="000000"/>
                </a:solidFill>
                <a:effectLst/>
                <a:ea typeface="SimSun" panose="02010600030101010101" pitchFamily="2" charset="-122"/>
                <a:cs typeface="Times New Roman" panose="02020603050405020304" pitchFamily="18" charset="0"/>
              </a:rPr>
              <a:t>        applied behavior </a:t>
            </a:r>
          </a:p>
          <a:p>
            <a:r>
              <a:rPr lang="en-US" sz="1200" i="1" dirty="0">
                <a:solidFill>
                  <a:srgbClr val="000000"/>
                </a:solidFill>
                <a:ea typeface="SimSun" panose="02010600030101010101" pitchFamily="2" charset="-122"/>
                <a:cs typeface="Times New Roman" panose="02020603050405020304" pitchFamily="18" charset="0"/>
              </a:rPr>
              <a:t>       </a:t>
            </a:r>
            <a:r>
              <a:rPr lang="en-US" sz="1200" i="1" dirty="0">
                <a:solidFill>
                  <a:srgbClr val="000000"/>
                </a:solidFill>
                <a:effectLst/>
                <a:ea typeface="SimSun" panose="02010600030101010101" pitchFamily="2" charset="-122"/>
                <a:cs typeface="Times New Roman" panose="02020603050405020304" pitchFamily="18" charset="0"/>
              </a:rPr>
              <a:t>analysis, autism, </a:t>
            </a:r>
          </a:p>
          <a:p>
            <a:r>
              <a:rPr lang="en-US" sz="1200" i="1" dirty="0">
                <a:solidFill>
                  <a:srgbClr val="000000"/>
                </a:solidFill>
                <a:ea typeface="SimSun" panose="02010600030101010101" pitchFamily="2" charset="-122"/>
                <a:cs typeface="Times New Roman" panose="02020603050405020304" pitchFamily="18" charset="0"/>
              </a:rPr>
              <a:t>       </a:t>
            </a:r>
            <a:r>
              <a:rPr lang="en-US" sz="1200" i="1" dirty="0">
                <a:solidFill>
                  <a:srgbClr val="000000"/>
                </a:solidFill>
                <a:effectLst/>
                <a:ea typeface="SimSun" panose="02010600030101010101" pitchFamily="2" charset="-122"/>
                <a:cs typeface="Times New Roman" panose="02020603050405020304" pitchFamily="18" charset="0"/>
              </a:rPr>
              <a:t>challenging  </a:t>
            </a:r>
          </a:p>
          <a:p>
            <a:r>
              <a:rPr lang="en-US" sz="1200" i="1" dirty="0">
                <a:solidFill>
                  <a:srgbClr val="000000"/>
                </a:solidFill>
                <a:ea typeface="SimSun" panose="02010600030101010101" pitchFamily="2" charset="-122"/>
                <a:cs typeface="Times New Roman" panose="02020603050405020304" pitchFamily="18" charset="0"/>
              </a:rPr>
              <a:t>       </a:t>
            </a:r>
            <a:r>
              <a:rPr lang="en-US" sz="1200" i="1" dirty="0">
                <a:solidFill>
                  <a:srgbClr val="000000"/>
                </a:solidFill>
                <a:effectLst/>
                <a:ea typeface="SimSun" panose="02010600030101010101" pitchFamily="2" charset="-122"/>
                <a:cs typeface="Times New Roman" panose="02020603050405020304" pitchFamily="18" charset="0"/>
              </a:rPr>
              <a:t>behaviors, evidence-</a:t>
            </a:r>
          </a:p>
          <a:p>
            <a:r>
              <a:rPr lang="en-US" sz="1200" i="1" dirty="0">
                <a:solidFill>
                  <a:srgbClr val="000000"/>
                </a:solidFill>
                <a:ea typeface="SimSun" panose="02010600030101010101" pitchFamily="2" charset="-122"/>
                <a:cs typeface="Times New Roman" panose="02020603050405020304" pitchFamily="18" charset="0"/>
              </a:rPr>
              <a:t>       </a:t>
            </a:r>
            <a:r>
              <a:rPr lang="en-US" sz="1200" i="1" dirty="0">
                <a:solidFill>
                  <a:srgbClr val="000000"/>
                </a:solidFill>
                <a:effectLst/>
                <a:ea typeface="SimSun" panose="02010600030101010101" pitchFamily="2" charset="-122"/>
                <a:cs typeface="Times New Roman" panose="02020603050405020304" pitchFamily="18" charset="0"/>
              </a:rPr>
              <a:t>based practices,</a:t>
            </a:r>
          </a:p>
          <a:p>
            <a:r>
              <a:rPr lang="en-US" sz="1200" i="1" dirty="0">
                <a:solidFill>
                  <a:srgbClr val="000000"/>
                </a:solidFill>
                <a:ea typeface="SimSun" panose="02010600030101010101" pitchFamily="2" charset="-122"/>
                <a:cs typeface="Times New Roman" panose="02020603050405020304" pitchFamily="18" charset="0"/>
              </a:rPr>
              <a:t>      </a:t>
            </a:r>
            <a:r>
              <a:rPr lang="en-US" sz="1200" i="1" dirty="0">
                <a:solidFill>
                  <a:srgbClr val="000000"/>
                </a:solidFill>
                <a:effectLst/>
                <a:ea typeface="SimSun" panose="02010600030101010101" pitchFamily="2" charset="-122"/>
                <a:cs typeface="Times New Roman" panose="02020603050405020304" pitchFamily="18" charset="0"/>
              </a:rPr>
              <a:t> functional behavior  </a:t>
            </a:r>
          </a:p>
          <a:p>
            <a:r>
              <a:rPr lang="en-US" sz="1200" i="1" dirty="0">
                <a:solidFill>
                  <a:srgbClr val="000000"/>
                </a:solidFill>
                <a:ea typeface="SimSun" panose="02010600030101010101" pitchFamily="2" charset="-122"/>
                <a:cs typeface="Times New Roman" panose="02020603050405020304" pitchFamily="18" charset="0"/>
              </a:rPr>
              <a:t>       </a:t>
            </a:r>
            <a:r>
              <a:rPr lang="en-US" sz="1200" i="1" dirty="0">
                <a:solidFill>
                  <a:srgbClr val="000000"/>
                </a:solidFill>
                <a:effectLst/>
                <a:ea typeface="SimSun" panose="02010600030101010101" pitchFamily="2" charset="-122"/>
                <a:cs typeface="Times New Roman" panose="02020603050405020304" pitchFamily="18" charset="0"/>
              </a:rPr>
              <a:t>assessment, </a:t>
            </a:r>
          </a:p>
          <a:p>
            <a:r>
              <a:rPr lang="en-US" sz="1200" i="1" dirty="0">
                <a:solidFill>
                  <a:srgbClr val="000000"/>
                </a:solidFill>
                <a:ea typeface="SimSun" panose="02010600030101010101" pitchFamily="2" charset="-122"/>
                <a:cs typeface="Times New Roman" panose="02020603050405020304" pitchFamily="18" charset="0"/>
              </a:rPr>
              <a:t>       </a:t>
            </a:r>
            <a:r>
              <a:rPr lang="en-US" sz="1200" i="1" dirty="0">
                <a:solidFill>
                  <a:srgbClr val="000000"/>
                </a:solidFill>
                <a:effectLst/>
                <a:ea typeface="SimSun" panose="02010600030101010101" pitchFamily="2" charset="-122"/>
                <a:cs typeface="Times New Roman" panose="02020603050405020304" pitchFamily="18" charset="0"/>
              </a:rPr>
              <a:t>functional  </a:t>
            </a:r>
          </a:p>
          <a:p>
            <a:r>
              <a:rPr lang="en-US" sz="1200" i="1" dirty="0">
                <a:solidFill>
                  <a:srgbClr val="000000"/>
                </a:solidFill>
                <a:ea typeface="SimSun" panose="02010600030101010101" pitchFamily="2" charset="-122"/>
                <a:cs typeface="Times New Roman" panose="02020603050405020304" pitchFamily="18" charset="0"/>
              </a:rPr>
              <a:t>       </a:t>
            </a:r>
            <a:r>
              <a:rPr lang="en-US" sz="1200" i="1" dirty="0">
                <a:solidFill>
                  <a:srgbClr val="000000"/>
                </a:solidFill>
                <a:effectLst/>
                <a:ea typeface="SimSun" panose="02010600030101010101" pitchFamily="2" charset="-122"/>
                <a:cs typeface="Times New Roman" panose="02020603050405020304" pitchFamily="18" charset="0"/>
              </a:rPr>
              <a:t>communication </a:t>
            </a:r>
          </a:p>
          <a:p>
            <a:r>
              <a:rPr lang="en-US" sz="1200" i="1" dirty="0">
                <a:solidFill>
                  <a:srgbClr val="000000"/>
                </a:solidFill>
                <a:ea typeface="SimSun" panose="02010600030101010101" pitchFamily="2" charset="-122"/>
                <a:cs typeface="Times New Roman" panose="02020603050405020304" pitchFamily="18" charset="0"/>
              </a:rPr>
              <a:t>       </a:t>
            </a:r>
            <a:r>
              <a:rPr lang="en-US" sz="1200" i="1" dirty="0">
                <a:solidFill>
                  <a:srgbClr val="000000"/>
                </a:solidFill>
                <a:effectLst/>
                <a:ea typeface="SimSun" panose="02010600030101010101" pitchFamily="2" charset="-122"/>
                <a:cs typeface="Times New Roman" panose="02020603050405020304" pitchFamily="18" charset="0"/>
              </a:rPr>
              <a:t>training,  </a:t>
            </a:r>
          </a:p>
          <a:p>
            <a:r>
              <a:rPr lang="en-US" sz="1200" i="1" dirty="0">
                <a:solidFill>
                  <a:srgbClr val="000000"/>
                </a:solidFill>
                <a:ea typeface="SimSun" panose="02010600030101010101" pitchFamily="2" charset="-122"/>
                <a:cs typeface="Times New Roman" panose="02020603050405020304" pitchFamily="18" charset="0"/>
              </a:rPr>
              <a:t>       </a:t>
            </a:r>
            <a:r>
              <a:rPr lang="en-US" sz="1200" i="1" dirty="0">
                <a:solidFill>
                  <a:srgbClr val="000000"/>
                </a:solidFill>
                <a:effectLst/>
                <a:ea typeface="SimSun" panose="02010600030101010101" pitchFamily="2" charset="-122"/>
                <a:cs typeface="Times New Roman" panose="02020603050405020304" pitchFamily="18" charset="0"/>
              </a:rPr>
              <a:t>schedules of </a:t>
            </a:r>
          </a:p>
          <a:p>
            <a:r>
              <a:rPr lang="en-US" sz="1200" i="1" dirty="0">
                <a:solidFill>
                  <a:srgbClr val="000000"/>
                </a:solidFill>
                <a:ea typeface="SimSun" panose="02010600030101010101" pitchFamily="2" charset="-122"/>
                <a:cs typeface="Times New Roman" panose="02020603050405020304" pitchFamily="18" charset="0"/>
              </a:rPr>
              <a:t>      </a:t>
            </a:r>
            <a:r>
              <a:rPr lang="en-US" sz="1200" i="1" dirty="0">
                <a:solidFill>
                  <a:srgbClr val="000000"/>
                </a:solidFill>
                <a:effectLst/>
                <a:ea typeface="SimSun" panose="02010600030101010101" pitchFamily="2" charset="-122"/>
                <a:cs typeface="Times New Roman" panose="02020603050405020304" pitchFamily="18" charset="0"/>
              </a:rPr>
              <a:t>reinforcement. </a:t>
            </a:r>
            <a:endParaRPr lang="en-US" sz="1200" i="1" dirty="0"/>
          </a:p>
        </p:txBody>
      </p:sp>
      <p:sp>
        <p:nvSpPr>
          <p:cNvPr id="8" name="TextBox 7">
            <a:extLst>
              <a:ext uri="{FF2B5EF4-FFF2-40B4-BE49-F238E27FC236}">
                <a16:creationId xmlns:a16="http://schemas.microsoft.com/office/drawing/2014/main" id="{4794DC6F-2222-ADED-0AB2-E399971B9F36}"/>
              </a:ext>
            </a:extLst>
          </p:cNvPr>
          <p:cNvSpPr txBox="1"/>
          <p:nvPr/>
        </p:nvSpPr>
        <p:spPr>
          <a:xfrm>
            <a:off x="8852397" y="1540026"/>
            <a:ext cx="3156189" cy="5170646"/>
          </a:xfrm>
          <a:prstGeom prst="rect">
            <a:avLst/>
          </a:prstGeom>
          <a:noFill/>
        </p:spPr>
        <p:txBody>
          <a:bodyPr wrap="square" rtlCol="0">
            <a:spAutoFit/>
          </a:bodyPr>
          <a:lstStyle/>
          <a:p>
            <a:r>
              <a:rPr lang="en-US" sz="1200" b="1" dirty="0"/>
              <a:t>Discussion</a:t>
            </a:r>
          </a:p>
          <a:p>
            <a:r>
              <a:rPr lang="en-US" sz="1200" i="1" dirty="0"/>
              <a:t>Overall strength of theses findings indicate</a:t>
            </a:r>
          </a:p>
          <a:p>
            <a:pPr marL="285750" indent="-285750">
              <a:buFont typeface="Arial" panose="020B0604020202020204" pitchFamily="34" charset="0"/>
              <a:buChar char="•"/>
            </a:pPr>
            <a:r>
              <a:rPr lang="en-US" sz="1200" i="1" dirty="0"/>
              <a:t>FCT is an effective EBP for reducing problematic behaviors. </a:t>
            </a:r>
          </a:p>
          <a:p>
            <a:pPr marL="171450" indent="-171450">
              <a:buFont typeface="Arial" panose="020B0604020202020204" pitchFamily="34" charset="0"/>
              <a:buChar char="•"/>
            </a:pPr>
            <a:r>
              <a:rPr lang="en-US" sz="1200" i="1" dirty="0"/>
              <a:t>   Combination of FCT with DRA, Extinction        </a:t>
            </a:r>
          </a:p>
          <a:p>
            <a:pPr marL="171450" indent="-171450">
              <a:buFont typeface="Arial" panose="020B0604020202020204" pitchFamily="34" charset="0"/>
              <a:buChar char="•"/>
            </a:pPr>
            <a:r>
              <a:rPr lang="en-US" sz="1200" i="1" dirty="0"/>
              <a:t>   Applicable in a variety of settings, age   </a:t>
            </a:r>
          </a:p>
          <a:p>
            <a:r>
              <a:rPr lang="en-US" sz="1200" i="1" dirty="0"/>
              <a:t>        groups.</a:t>
            </a:r>
          </a:p>
          <a:p>
            <a:r>
              <a:rPr lang="en-US" sz="1200" dirty="0"/>
              <a:t>Overall</a:t>
            </a:r>
            <a:r>
              <a:rPr lang="en-US" sz="1200" b="1" i="1" dirty="0"/>
              <a:t> </a:t>
            </a:r>
            <a:r>
              <a:rPr lang="en-US" sz="1200" dirty="0"/>
              <a:t>Weakness</a:t>
            </a:r>
          </a:p>
          <a:p>
            <a:pPr marL="285750" indent="-285750">
              <a:buFont typeface="Arial" panose="020B0604020202020204" pitchFamily="34" charset="0"/>
              <a:buChar char="•"/>
            </a:pPr>
            <a:r>
              <a:rPr lang="en-US" sz="1200" i="1" dirty="0"/>
              <a:t>Limited research on FCT’s effectiveness in other populations, across multiple settings</a:t>
            </a:r>
          </a:p>
          <a:p>
            <a:pPr marL="285750" indent="-285750">
              <a:buFont typeface="Arial" panose="020B0604020202020204" pitchFamily="34" charset="0"/>
              <a:buChar char="•"/>
            </a:pPr>
            <a:r>
              <a:rPr lang="en-US" sz="1200" i="1" dirty="0"/>
              <a:t>impact of maintenance, generalization on resurgence.</a:t>
            </a:r>
          </a:p>
          <a:p>
            <a:pPr marL="171450" indent="-171450">
              <a:buFont typeface="Arial" panose="020B0604020202020204" pitchFamily="34" charset="0"/>
              <a:buChar char="•"/>
            </a:pPr>
            <a:r>
              <a:rPr lang="en-US" sz="1200" i="1" dirty="0"/>
              <a:t>   Missing from this review is how FCT can be  </a:t>
            </a:r>
          </a:p>
          <a:p>
            <a:r>
              <a:rPr lang="en-US" sz="1200" i="1" dirty="0"/>
              <a:t>        combined with other EBPs (excluding </a:t>
            </a:r>
          </a:p>
          <a:p>
            <a:r>
              <a:rPr lang="en-US" sz="1200" i="1" dirty="0"/>
              <a:t>        differential reinforcement) to reduce </a:t>
            </a:r>
          </a:p>
          <a:p>
            <a:r>
              <a:rPr lang="en-US" sz="1200" i="1" dirty="0"/>
              <a:t>         problematic behaviors.</a:t>
            </a:r>
            <a:endParaRPr lang="en-US" sz="1200" b="1" i="1" dirty="0"/>
          </a:p>
          <a:p>
            <a:pPr marL="171450" indent="-171450">
              <a:buFont typeface="Arial" panose="020B0604020202020204" pitchFamily="34" charset="0"/>
              <a:buChar char="•"/>
            </a:pPr>
            <a:endParaRPr lang="en-US" sz="1200" b="1" i="1" dirty="0"/>
          </a:p>
          <a:p>
            <a:r>
              <a:rPr lang="en-US" sz="1200" b="1" dirty="0"/>
              <a:t>Limitations</a:t>
            </a:r>
          </a:p>
          <a:p>
            <a:pPr marL="285750" indent="-285750">
              <a:buFont typeface="Arial" panose="020B0604020202020204" pitchFamily="34" charset="0"/>
              <a:buChar char="•"/>
            </a:pPr>
            <a:r>
              <a:rPr lang="en-US" sz="1200" dirty="0"/>
              <a:t>Limited research within the last ten years</a:t>
            </a:r>
          </a:p>
          <a:p>
            <a:pPr marL="285750" indent="-285750">
              <a:buFont typeface="Arial" panose="020B0604020202020204" pitchFamily="34" charset="0"/>
              <a:buChar char="•"/>
            </a:pPr>
            <a:r>
              <a:rPr lang="en-US" sz="1200" dirty="0"/>
              <a:t>Use of relevant search terms.</a:t>
            </a:r>
          </a:p>
          <a:p>
            <a:endParaRPr lang="en-US" sz="1200" dirty="0"/>
          </a:p>
          <a:p>
            <a:r>
              <a:rPr lang="en-US" sz="1200" b="1" dirty="0"/>
              <a:t>Implications</a:t>
            </a:r>
          </a:p>
          <a:p>
            <a:pPr marL="285750" indent="-285750">
              <a:buFont typeface="Arial" panose="020B0604020202020204" pitchFamily="34" charset="0"/>
              <a:buChar char="•"/>
            </a:pPr>
            <a:r>
              <a:rPr lang="en-US" sz="1200" dirty="0"/>
              <a:t>Highly utilized intervention with DR – very effective in reducing problem behaviors</a:t>
            </a:r>
          </a:p>
          <a:p>
            <a:pPr marL="285750" indent="-285750">
              <a:buFont typeface="Arial" panose="020B0604020202020204" pitchFamily="34" charset="0"/>
              <a:buChar char="•"/>
            </a:pPr>
            <a:r>
              <a:rPr lang="en-US" sz="1200" dirty="0"/>
              <a:t>Future research on FCT schedule thinning, maintenance, generalization, and its effects on resurgence is needed.</a:t>
            </a:r>
            <a:endParaRPr lang="en-US" dirty="0"/>
          </a:p>
        </p:txBody>
      </p:sp>
      <p:sp>
        <p:nvSpPr>
          <p:cNvPr id="12" name="TextBox 11">
            <a:extLst>
              <a:ext uri="{FF2B5EF4-FFF2-40B4-BE49-F238E27FC236}">
                <a16:creationId xmlns:a16="http://schemas.microsoft.com/office/drawing/2014/main" id="{8B69F152-19EA-394B-371C-ACAFC4CC5314}"/>
              </a:ext>
            </a:extLst>
          </p:cNvPr>
          <p:cNvSpPr txBox="1"/>
          <p:nvPr/>
        </p:nvSpPr>
        <p:spPr>
          <a:xfrm>
            <a:off x="4755732" y="1564241"/>
            <a:ext cx="3930741" cy="5293757"/>
          </a:xfrm>
          <a:prstGeom prst="rect">
            <a:avLst/>
          </a:prstGeom>
          <a:noFill/>
        </p:spPr>
        <p:txBody>
          <a:bodyPr wrap="square" rtlCol="0">
            <a:spAutoFit/>
          </a:bodyPr>
          <a:lstStyle/>
          <a:p>
            <a:pPr algn="ctr"/>
            <a:r>
              <a:rPr lang="en-US" sz="1200" b="1" dirty="0"/>
              <a:t>Findings: Themes</a:t>
            </a:r>
          </a:p>
          <a:p>
            <a:r>
              <a:rPr lang="en-US" sz="1200" dirty="0"/>
              <a:t>Components of FCT</a:t>
            </a:r>
          </a:p>
          <a:p>
            <a:pPr marL="285750" indent="-285750">
              <a:buFont typeface="Arial" panose="020B0604020202020204" pitchFamily="34" charset="0"/>
              <a:buChar char="•"/>
            </a:pPr>
            <a:r>
              <a:rPr lang="en-US" sz="1200" i="1" dirty="0"/>
              <a:t> Conduct FBA/FA to determine function of problematic behavior (</a:t>
            </a:r>
            <a:r>
              <a:rPr lang="en-US" sz="1200" i="1" dirty="0" err="1"/>
              <a:t>Simacek</a:t>
            </a:r>
            <a:r>
              <a:rPr lang="en-US" sz="1200" i="1" dirty="0"/>
              <a:t> et al., 2017).</a:t>
            </a:r>
          </a:p>
          <a:p>
            <a:pPr marL="285750" indent="-285750">
              <a:buFont typeface="Arial" panose="020B0604020202020204" pitchFamily="34" charset="0"/>
              <a:buChar char="•"/>
            </a:pPr>
            <a:r>
              <a:rPr lang="en-US" sz="1200" i="1" dirty="0"/>
              <a:t>Select a replacement behavior (</a:t>
            </a:r>
            <a:r>
              <a:rPr lang="en-US" sz="1200" i="1" dirty="0" err="1"/>
              <a:t>Rispoli</a:t>
            </a:r>
            <a:r>
              <a:rPr lang="en-US" sz="1200" i="1" dirty="0"/>
              <a:t> et al., 2014; Hollo &amp; Burt, 2018).</a:t>
            </a:r>
          </a:p>
          <a:p>
            <a:pPr marL="285750" indent="-285750">
              <a:buFont typeface="Arial" panose="020B0604020202020204" pitchFamily="34" charset="0"/>
              <a:buChar char="•"/>
            </a:pPr>
            <a:r>
              <a:rPr lang="en-US" sz="1200" i="1" dirty="0"/>
              <a:t>Develop an effective intervention, identify variables that maintain challenging behaviors (Gerow et al., 2018).</a:t>
            </a:r>
          </a:p>
          <a:p>
            <a:endParaRPr lang="en-US" sz="1200" i="1" dirty="0"/>
          </a:p>
          <a:p>
            <a:r>
              <a:rPr lang="en-US" sz="1200" dirty="0"/>
              <a:t>Early Intervention</a:t>
            </a:r>
          </a:p>
          <a:p>
            <a:pPr marL="285750" indent="-285750">
              <a:buFont typeface="Arial" panose="020B0604020202020204" pitchFamily="34" charset="0"/>
              <a:buChar char="•"/>
            </a:pPr>
            <a:r>
              <a:rPr lang="en-US" sz="1200" i="1" dirty="0"/>
              <a:t>Problem behaviors emerge as early  as 12 months. Early FCT intervention shown to be effective (Neely et al., 2020). FCT effects higher in elementary age as opposed to other age ranges (Heath et al., 2015).</a:t>
            </a:r>
          </a:p>
          <a:p>
            <a:endParaRPr lang="en-US" sz="1200" i="1" dirty="0"/>
          </a:p>
          <a:p>
            <a:r>
              <a:rPr lang="en-US" sz="1200" dirty="0"/>
              <a:t>FCT with Differential Reinforcement (DR)</a:t>
            </a:r>
          </a:p>
          <a:p>
            <a:pPr marL="285750" indent="-285750">
              <a:buFont typeface="Arial" panose="020B0604020202020204" pitchFamily="34" charset="0"/>
              <a:buChar char="•"/>
            </a:pPr>
            <a:r>
              <a:rPr lang="en-US" sz="1200" i="1" dirty="0"/>
              <a:t>FCT and DRA more effective increases in number of CR (</a:t>
            </a:r>
            <a:r>
              <a:rPr lang="en-US" sz="1200" i="1" dirty="0" err="1"/>
              <a:t>Drifke</a:t>
            </a:r>
            <a:r>
              <a:rPr lang="en-US" sz="1200" i="1" dirty="0"/>
              <a:t> et al., 2020; Vollmer et al., 2020; Luo &amp; Cage, 2019). </a:t>
            </a:r>
          </a:p>
          <a:p>
            <a:pPr marL="285750" indent="-285750">
              <a:buFont typeface="Arial" panose="020B0604020202020204" pitchFamily="34" charset="0"/>
              <a:buChar char="•"/>
            </a:pPr>
            <a:r>
              <a:rPr lang="en-US" sz="1200" i="1" dirty="0"/>
              <a:t>FCT and Extinction reduces problem behavior (DeRosa et al., 2015; </a:t>
            </a:r>
            <a:r>
              <a:rPr lang="en-US" sz="1200" i="1" dirty="0" err="1"/>
              <a:t>Rispoli</a:t>
            </a:r>
            <a:r>
              <a:rPr lang="en-US" sz="1200" i="1" dirty="0"/>
              <a:t> et al., 2014). Decreases in number of occurrences of problematic behavior (Wacker et al., 2017).</a:t>
            </a:r>
          </a:p>
          <a:p>
            <a:endParaRPr lang="en-US" sz="1200" i="1" dirty="0"/>
          </a:p>
          <a:p>
            <a:r>
              <a:rPr lang="en-US" sz="1200" dirty="0"/>
              <a:t>Resurgence</a:t>
            </a:r>
          </a:p>
          <a:p>
            <a:pPr marL="171450" indent="-171450">
              <a:buFont typeface="Arial" panose="020B0604020202020204" pitchFamily="34" charset="0"/>
              <a:buChar char="•"/>
            </a:pPr>
            <a:r>
              <a:rPr lang="en-US" sz="1200" i="1" dirty="0"/>
              <a:t>Problematic behavior can re-emerge following successful FCT (</a:t>
            </a:r>
            <a:r>
              <a:rPr lang="en-US" sz="1200" i="1" dirty="0" err="1"/>
              <a:t>Tsami</a:t>
            </a:r>
            <a:r>
              <a:rPr lang="en-US" sz="1200" i="1" dirty="0"/>
              <a:t> &amp; </a:t>
            </a:r>
            <a:r>
              <a:rPr lang="en-US" sz="1200" i="1" dirty="0" err="1"/>
              <a:t>Lerman</a:t>
            </a:r>
            <a:r>
              <a:rPr lang="en-US" sz="1200" i="1" dirty="0"/>
              <a:t>. 2020), it can also occur when utilizing thinning schedules (Briggs et al., 2018).</a:t>
            </a:r>
            <a:endParaRPr lang="en-US" sz="1400" i="1" dirty="0"/>
          </a:p>
        </p:txBody>
      </p:sp>
      <p:pic>
        <p:nvPicPr>
          <p:cNvPr id="27" name="Recorded Sound">
            <a:hlinkClick r:id="" action="ppaction://media"/>
            <a:extLst>
              <a:ext uri="{FF2B5EF4-FFF2-40B4-BE49-F238E27FC236}">
                <a16:creationId xmlns:a16="http://schemas.microsoft.com/office/drawing/2014/main" id="{8261C58B-B292-91BB-F4EA-CA47F3BFCB0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95841" y="247957"/>
            <a:ext cx="582062" cy="582062"/>
          </a:xfrm>
          <a:prstGeom prst="rect">
            <a:avLst/>
          </a:prstGeom>
        </p:spPr>
      </p:pic>
    </p:spTree>
    <p:extLst>
      <p:ext uri="{BB962C8B-B14F-4D97-AF65-F5344CB8AC3E}">
        <p14:creationId xmlns:p14="http://schemas.microsoft.com/office/powerpoint/2010/main" val="124951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0196"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1335</TotalTime>
  <Words>550</Words>
  <Application>Microsoft Office PowerPoint</Application>
  <PresentationFormat>Widescreen</PresentationFormat>
  <Paragraphs>68</Paragraphs>
  <Slides>1</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How Does Functional Communication Training Reduce Problematic Behaviors in Children with Autism?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Does Functional Communication Training Reduce Problematic Behaviors in Children with Autism?</dc:title>
  <dc:creator>Vindra Marsoubian</dc:creator>
  <cp:lastModifiedBy>Vindra Marsoubian</cp:lastModifiedBy>
  <cp:revision>2</cp:revision>
  <cp:lastPrinted>2023-04-09T22:44:48Z</cp:lastPrinted>
  <dcterms:created xsi:type="dcterms:W3CDTF">2023-04-09T00:57:44Z</dcterms:created>
  <dcterms:modified xsi:type="dcterms:W3CDTF">2023-04-10T14:05:01Z</dcterms:modified>
</cp:coreProperties>
</file>