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8"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552" userDrawn="1">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F4010-38B1-4E12-9F26-E4E75945528A}" v="758" dt="2023-03-25T21:19:52.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79" autoAdjust="0"/>
    <p:restoredTop sz="93692" autoAdjust="0"/>
  </p:normalViewPr>
  <p:slideViewPr>
    <p:cSldViewPr snapToGrid="0" snapToObjects="1" showGuides="1">
      <p:cViewPr>
        <p:scale>
          <a:sx n="14" d="100"/>
          <a:sy n="14" d="100"/>
        </p:scale>
        <p:origin x="1476" y="114"/>
      </p:cViewPr>
      <p:guideLst>
        <p:guide orient="horz" pos="3422"/>
        <p:guide orient="horz" pos="288"/>
        <p:guide orient="horz" pos="20160"/>
        <p:guide orient="horz"/>
        <p:guide pos="552"/>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4/5/2023</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651949"/>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6" name="Text Placeholder 5"/>
          <p:cNvSpPr>
            <a:spLocks noGrp="1"/>
          </p:cNvSpPr>
          <p:nvPr>
            <p:ph type="body" sz="quarter" idx="11" hasCustomPrompt="1"/>
          </p:nvPr>
        </p:nvSpPr>
        <p:spPr>
          <a:xfrm>
            <a:off x="1076062"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20" name="Text Placeholder 5"/>
          <p:cNvSpPr>
            <a:spLocks noGrp="1"/>
          </p:cNvSpPr>
          <p:nvPr>
            <p:ph type="body" sz="quarter" idx="20" hasCustomPrompt="1"/>
          </p:nvPr>
        </p:nvSpPr>
        <p:spPr>
          <a:xfrm>
            <a:off x="1076062" y="13693800"/>
            <a:ext cx="1172554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9" y="5644011"/>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2" name="Text Placeholder 5"/>
          <p:cNvSpPr>
            <a:spLocks noGrp="1"/>
          </p:cNvSpPr>
          <p:nvPr>
            <p:ph type="body" sz="quarter" idx="22" hasCustomPrompt="1"/>
          </p:nvPr>
        </p:nvSpPr>
        <p:spPr>
          <a:xfrm>
            <a:off x="13518358"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Methods</a:t>
            </a:r>
          </a:p>
        </p:txBody>
      </p:sp>
      <p:sp>
        <p:nvSpPr>
          <p:cNvPr id="23" name="Text Placeholder 3"/>
          <p:cNvSpPr>
            <a:spLocks noGrp="1"/>
          </p:cNvSpPr>
          <p:nvPr>
            <p:ph type="body" sz="quarter" idx="23" hasCustomPrompt="1"/>
          </p:nvPr>
        </p:nvSpPr>
        <p:spPr>
          <a:xfrm>
            <a:off x="25968063" y="5651949"/>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4" name="Text Placeholder 5"/>
          <p:cNvSpPr>
            <a:spLocks noGrp="1"/>
          </p:cNvSpPr>
          <p:nvPr>
            <p:ph type="body" sz="quarter" idx="24" hasCustomPrompt="1"/>
          </p:nvPr>
        </p:nvSpPr>
        <p:spPr>
          <a:xfrm>
            <a:off x="25958800" y="4739088"/>
            <a:ext cx="11734800"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38414201" y="47390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38414201" y="5651949"/>
            <a:ext cx="1172152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7" name="Text Placeholder 5"/>
          <p:cNvSpPr>
            <a:spLocks noGrp="1"/>
          </p:cNvSpPr>
          <p:nvPr>
            <p:ph type="body" sz="quarter" idx="27" hasCustomPrompt="1"/>
          </p:nvPr>
        </p:nvSpPr>
        <p:spPr>
          <a:xfrm>
            <a:off x="38411265" y="18085673"/>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38408329" y="18990596"/>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29" name="Text Placeholder 5"/>
          <p:cNvSpPr>
            <a:spLocks noGrp="1"/>
          </p:cNvSpPr>
          <p:nvPr>
            <p:ph type="body" sz="quarter" idx="29" hasCustomPrompt="1"/>
          </p:nvPr>
        </p:nvSpPr>
        <p:spPr>
          <a:xfrm>
            <a:off x="38414201" y="251606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Acknowledgements</a:t>
            </a:r>
          </a:p>
        </p:txBody>
      </p:sp>
      <p:sp>
        <p:nvSpPr>
          <p:cNvPr id="30" name="Text Placeholder 3"/>
          <p:cNvSpPr>
            <a:spLocks noGrp="1"/>
          </p:cNvSpPr>
          <p:nvPr>
            <p:ph type="body" sz="quarter" idx="30" hasCustomPrompt="1"/>
          </p:nvPr>
        </p:nvSpPr>
        <p:spPr>
          <a:xfrm>
            <a:off x="38411265" y="26065611"/>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60" name="Text Placeholder 3"/>
          <p:cNvSpPr>
            <a:spLocks noGrp="1"/>
          </p:cNvSpPr>
          <p:nvPr>
            <p:ph type="body" sz="quarter" idx="96" hasCustomPrompt="1"/>
          </p:nvPr>
        </p:nvSpPr>
        <p:spPr>
          <a:xfrm>
            <a:off x="1096448" y="14599097"/>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add text</a:t>
            </a:r>
          </a:p>
        </p:txBody>
      </p:sp>
      <p:sp>
        <p:nvSpPr>
          <p:cNvPr id="76" name="Text Placeholder 76"/>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5688525"/>
            <a:ext cx="1585649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19" name="Text Placeholder 3"/>
          <p:cNvSpPr>
            <a:spLocks noGrp="1"/>
          </p:cNvSpPr>
          <p:nvPr>
            <p:ph type="body" sz="quarter" idx="19"/>
          </p:nvPr>
        </p:nvSpPr>
        <p:spPr>
          <a:xfrm>
            <a:off x="1099092" y="17514977"/>
            <a:ext cx="15812284"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1" name="Text Placeholder 3"/>
          <p:cNvSpPr>
            <a:spLocks noGrp="1"/>
          </p:cNvSpPr>
          <p:nvPr>
            <p:ph type="body" sz="quarter" idx="21"/>
          </p:nvPr>
        </p:nvSpPr>
        <p:spPr>
          <a:xfrm>
            <a:off x="17679990" y="20869581"/>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3" name="Text Placeholder 3"/>
          <p:cNvSpPr>
            <a:spLocks noGrp="1"/>
          </p:cNvSpPr>
          <p:nvPr>
            <p:ph type="body" sz="quarter" idx="23"/>
          </p:nvPr>
        </p:nvSpPr>
        <p:spPr>
          <a:xfrm>
            <a:off x="17689252" y="5715272"/>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6" name="Text Placeholder 3"/>
          <p:cNvSpPr>
            <a:spLocks noGrp="1"/>
          </p:cNvSpPr>
          <p:nvPr>
            <p:ph type="body" sz="quarter" idx="26"/>
          </p:nvPr>
        </p:nvSpPr>
        <p:spPr>
          <a:xfrm>
            <a:off x="34295031" y="5688525"/>
            <a:ext cx="1583870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8" name="Text Placeholder 3"/>
          <p:cNvSpPr>
            <a:spLocks noGrp="1"/>
          </p:cNvSpPr>
          <p:nvPr>
            <p:ph type="body" sz="quarter" idx="28"/>
          </p:nvPr>
        </p:nvSpPr>
        <p:spPr>
          <a:xfrm>
            <a:off x="34292096" y="17602063"/>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0" name="Text Placeholder 3"/>
          <p:cNvSpPr>
            <a:spLocks noGrp="1"/>
          </p:cNvSpPr>
          <p:nvPr>
            <p:ph type="body" sz="quarter" idx="30"/>
          </p:nvPr>
        </p:nvSpPr>
        <p:spPr>
          <a:xfrm>
            <a:off x="34292096" y="26029035"/>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1" name="TextBox 30"/>
          <p:cNvSpPr txBox="1"/>
          <p:nvPr userDrawn="1"/>
        </p:nvSpPr>
        <p:spPr>
          <a:xfrm>
            <a:off x="17830800" y="11210544"/>
            <a:ext cx="8686800" cy="523220"/>
          </a:xfrm>
          <a:prstGeom prst="rect">
            <a:avLst/>
          </a:prstGeom>
          <a:noFill/>
        </p:spPr>
        <p:txBody>
          <a:bodyPr wrap="square" rtlCol="0" anchor="t" anchorCtr="0">
            <a:spAutoFit/>
          </a:bodyPr>
          <a:lstStyle/>
          <a:p>
            <a:endParaRPr lang="en-US" sz="2800" dirty="0">
              <a:latin typeface="Century Gothic" panose="020B0502020202020204" pitchFamily="34" charset="0"/>
              <a:cs typeface="Times New Roman" panose="02020603050405020304" pitchFamily="18" charset="0"/>
            </a:endParaRPr>
          </a:p>
        </p:txBody>
      </p:sp>
      <p:sp>
        <p:nvSpPr>
          <p:cNvPr id="33" name="Text Placeholder 5">
            <a:extLst>
              <a:ext uri="{FF2B5EF4-FFF2-40B4-BE49-F238E27FC236}">
                <a16:creationId xmlns:a16="http://schemas.microsoft.com/office/drawing/2014/main" id="{E679098E-111C-B26C-E4E8-C13DA1138340}"/>
              </a:ext>
            </a:extLst>
          </p:cNvPr>
          <p:cNvSpPr>
            <a:spLocks noGrp="1"/>
          </p:cNvSpPr>
          <p:nvPr>
            <p:ph type="body" sz="quarter" idx="155" hasCustomPrompt="1"/>
          </p:nvPr>
        </p:nvSpPr>
        <p:spPr>
          <a:xfrm>
            <a:off x="900184" y="4804879"/>
            <a:ext cx="16007481"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34" name="Text Placeholder 5">
            <a:extLst>
              <a:ext uri="{FF2B5EF4-FFF2-40B4-BE49-F238E27FC236}">
                <a16:creationId xmlns:a16="http://schemas.microsoft.com/office/drawing/2014/main" id="{400955AD-679E-9508-D54C-13ABF19EDA53}"/>
              </a:ext>
            </a:extLst>
          </p:cNvPr>
          <p:cNvSpPr>
            <a:spLocks noGrp="1"/>
          </p:cNvSpPr>
          <p:nvPr>
            <p:ph type="body" sz="quarter" idx="156" hasCustomPrompt="1"/>
          </p:nvPr>
        </p:nvSpPr>
        <p:spPr>
          <a:xfrm>
            <a:off x="1099091" y="16665408"/>
            <a:ext cx="15808573"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Objectives</a:t>
            </a:r>
          </a:p>
        </p:txBody>
      </p:sp>
      <p:sp>
        <p:nvSpPr>
          <p:cNvPr id="36" name="Text Placeholder 5">
            <a:extLst>
              <a:ext uri="{FF2B5EF4-FFF2-40B4-BE49-F238E27FC236}">
                <a16:creationId xmlns:a16="http://schemas.microsoft.com/office/drawing/2014/main" id="{E22B3D04-52E2-9C89-5F65-8894D411B5BC}"/>
              </a:ext>
            </a:extLst>
          </p:cNvPr>
          <p:cNvSpPr>
            <a:spLocks noGrp="1"/>
          </p:cNvSpPr>
          <p:nvPr>
            <p:ph type="body" sz="quarter" idx="158" hasCustomPrompt="1"/>
          </p:nvPr>
        </p:nvSpPr>
        <p:spPr>
          <a:xfrm>
            <a:off x="17689252" y="4861580"/>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Methods</a:t>
            </a:r>
          </a:p>
        </p:txBody>
      </p:sp>
      <p:sp>
        <p:nvSpPr>
          <p:cNvPr id="38" name="Text Placeholder 5">
            <a:extLst>
              <a:ext uri="{FF2B5EF4-FFF2-40B4-BE49-F238E27FC236}">
                <a16:creationId xmlns:a16="http://schemas.microsoft.com/office/drawing/2014/main" id="{D6FC03DF-234F-7005-0CB4-AC99FFC9204E}"/>
              </a:ext>
            </a:extLst>
          </p:cNvPr>
          <p:cNvSpPr>
            <a:spLocks noGrp="1"/>
          </p:cNvSpPr>
          <p:nvPr>
            <p:ph type="body" sz="quarter" idx="160" hasCustomPrompt="1"/>
          </p:nvPr>
        </p:nvSpPr>
        <p:spPr>
          <a:xfrm>
            <a:off x="17689252" y="20097283"/>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Results</a:t>
            </a:r>
          </a:p>
        </p:txBody>
      </p:sp>
      <p:sp>
        <p:nvSpPr>
          <p:cNvPr id="39" name="Text Placeholder 5">
            <a:extLst>
              <a:ext uri="{FF2B5EF4-FFF2-40B4-BE49-F238E27FC236}">
                <a16:creationId xmlns:a16="http://schemas.microsoft.com/office/drawing/2014/main" id="{FC8AB42B-9BE3-1977-E3A7-30354173330F}"/>
              </a:ext>
            </a:extLst>
          </p:cNvPr>
          <p:cNvSpPr>
            <a:spLocks noGrp="1"/>
          </p:cNvSpPr>
          <p:nvPr>
            <p:ph type="body" sz="quarter" idx="161" hasCustomPrompt="1"/>
          </p:nvPr>
        </p:nvSpPr>
        <p:spPr>
          <a:xfrm>
            <a:off x="34292096" y="4800725"/>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Conclusions</a:t>
            </a:r>
          </a:p>
        </p:txBody>
      </p:sp>
      <p:sp>
        <p:nvSpPr>
          <p:cNvPr id="41" name="Text Placeholder 5">
            <a:extLst>
              <a:ext uri="{FF2B5EF4-FFF2-40B4-BE49-F238E27FC236}">
                <a16:creationId xmlns:a16="http://schemas.microsoft.com/office/drawing/2014/main" id="{167C31E1-291F-5728-E4CA-BA70D485ED14}"/>
              </a:ext>
            </a:extLst>
          </p:cNvPr>
          <p:cNvSpPr>
            <a:spLocks noGrp="1"/>
          </p:cNvSpPr>
          <p:nvPr>
            <p:ph type="body" sz="quarter" idx="163" hasCustomPrompt="1"/>
          </p:nvPr>
        </p:nvSpPr>
        <p:spPr>
          <a:xfrm>
            <a:off x="34298738" y="16877065"/>
            <a:ext cx="15808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References</a:t>
            </a:r>
          </a:p>
        </p:txBody>
      </p:sp>
      <p:sp>
        <p:nvSpPr>
          <p:cNvPr id="43" name="Text Placeholder 5">
            <a:extLst>
              <a:ext uri="{FF2B5EF4-FFF2-40B4-BE49-F238E27FC236}">
                <a16:creationId xmlns:a16="http://schemas.microsoft.com/office/drawing/2014/main" id="{16D5996F-9A9B-4CE2-EDF8-03F0ED250560}"/>
              </a:ext>
            </a:extLst>
          </p:cNvPr>
          <p:cNvSpPr>
            <a:spLocks noGrp="1"/>
          </p:cNvSpPr>
          <p:nvPr>
            <p:ph type="body" sz="quarter" idx="165" hasCustomPrompt="1"/>
          </p:nvPr>
        </p:nvSpPr>
        <p:spPr>
          <a:xfrm>
            <a:off x="34298738" y="25202927"/>
            <a:ext cx="15844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dirty="0"/>
              <a:t>Click to add Acknowledgements</a:t>
            </a:r>
          </a:p>
        </p:txBody>
      </p:sp>
      <p:sp>
        <p:nvSpPr>
          <p:cNvPr id="46" name="Text Placeholder 76">
            <a:extLst>
              <a:ext uri="{FF2B5EF4-FFF2-40B4-BE49-F238E27FC236}">
                <a16:creationId xmlns:a16="http://schemas.microsoft.com/office/drawing/2014/main" id="{0ED8A1A6-E312-E0F4-C21A-CB40743F8BA4}"/>
              </a:ext>
            </a:extLst>
          </p:cNvPr>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7" name="Text Placeholder 76">
            <a:extLst>
              <a:ext uri="{FF2B5EF4-FFF2-40B4-BE49-F238E27FC236}">
                <a16:creationId xmlns:a16="http://schemas.microsoft.com/office/drawing/2014/main" id="{384295E6-2396-758F-C087-FEC37A158BE3}"/>
              </a:ext>
            </a:extLst>
          </p:cNvPr>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8" name="Text Placeholder 76">
            <a:extLst>
              <a:ext uri="{FF2B5EF4-FFF2-40B4-BE49-F238E27FC236}">
                <a16:creationId xmlns:a16="http://schemas.microsoft.com/office/drawing/2014/main" id="{A60DD735-A713-A94C-FC71-E33403E87F6B}"/>
              </a:ext>
            </a:extLst>
          </p:cNvPr>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F67B87-F7D3-3E32-87AA-F3A9AB7AEF5E}"/>
              </a:ext>
            </a:extLst>
          </p:cNvPr>
          <p:cNvSpPr/>
          <p:nvPr userDrawn="1"/>
        </p:nvSpPr>
        <p:spPr>
          <a:xfrm>
            <a:off x="0" y="32077021"/>
            <a:ext cx="51206400" cy="97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515274" y="32372484"/>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2022</a:t>
            </a:r>
          </a:p>
          <a:p>
            <a:pPr eaLnBrk="0" hangingPunct="0">
              <a:lnSpc>
                <a:spcPct val="65000"/>
              </a:lnSpc>
              <a:spcBef>
                <a:spcPct val="50000"/>
              </a:spcBef>
              <a:defRPr/>
            </a:pPr>
            <a:r>
              <a:rPr lang="en-US" sz="1200" b="1">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63426">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36”x56"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presentation poster </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56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65.3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a:solidFill>
                          <a:srgbClr val="1F3A4E"/>
                        </a:solidFill>
                      </a:endParaRPr>
                    </a:p>
                  </a:txBody>
                  <a:tcPr>
                    <a:blipFill rotWithShape="1">
                      <a:blip r:embed="rId4"/>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a:solidFill>
                          <a:srgbClr val="1F3A4E"/>
                        </a:solidFill>
                      </a:endParaRPr>
                    </a:p>
                  </a:txBody>
                  <a:tcPr>
                    <a:blipFill rotWithShape="1">
                      <a:blip r:embed="rId5"/>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10"/>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2022</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5540794-34D8-236E-F74D-3C487A3CC3B1}"/>
              </a:ext>
            </a:extLst>
          </p:cNvPr>
          <p:cNvGrpSpPr/>
          <p:nvPr userDrawn="1"/>
        </p:nvGrpSpPr>
        <p:grpSpPr>
          <a:xfrm>
            <a:off x="0" y="-24374"/>
            <a:ext cx="51206400" cy="4157462"/>
            <a:chOff x="0" y="-1"/>
            <a:chExt cx="12192000" cy="1219223"/>
          </a:xfrm>
        </p:grpSpPr>
        <p:sp>
          <p:nvSpPr>
            <p:cNvPr id="7" name="Document 6">
              <a:extLst>
                <a:ext uri="{FF2B5EF4-FFF2-40B4-BE49-F238E27FC236}">
                  <a16:creationId xmlns:a16="http://schemas.microsoft.com/office/drawing/2014/main" id="{67FDC986-CCC4-5BA2-394E-4C90EA8270B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D80C61B1-6B12-D2C1-A814-CBBABF8C135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2022</a:t>
            </a:r>
          </a:p>
          <a:p>
            <a:pPr eaLnBrk="0" hangingPunct="0">
              <a:lnSpc>
                <a:spcPct val="65000"/>
              </a:lnSpc>
              <a:spcBef>
                <a:spcPct val="50000"/>
              </a:spcBef>
              <a:defRPr/>
            </a:pPr>
            <a:r>
              <a:rPr lang="en-US" sz="1200" b="1" dirty="0">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jpeg"/><Relationship Id="rId11" Type="http://schemas.openxmlformats.org/officeDocument/2006/relationships/hyperlink" Target="https://www.teacherspayteachers.com/Product/2nd-Grade-Math-Centers-Covers-ALL-2nd-Grade-Math-Standards-1682227" TargetMode="External"/><Relationship Id="rId5" Type="http://schemas.openxmlformats.org/officeDocument/2006/relationships/image" Target="../media/image10.jpeg"/><Relationship Id="rId10" Type="http://schemas.openxmlformats.org/officeDocument/2006/relationships/hyperlink" Target="https://www.teacherspayteachers.com/Product/1st-Grade-Math-Centers-Covers-ALL-1st-Grade-Math-Standards-1964344" TargetMode="External"/><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37208-FEF4-D6C8-87DB-53363B4F6072}"/>
              </a:ext>
            </a:extLst>
          </p:cNvPr>
          <p:cNvSpPr>
            <a:spLocks noGrp="1"/>
          </p:cNvSpPr>
          <p:nvPr>
            <p:ph type="body" sz="quarter" idx="10"/>
          </p:nvPr>
        </p:nvSpPr>
        <p:spPr>
          <a:xfrm>
            <a:off x="1054885" y="5688525"/>
            <a:ext cx="15856490" cy="9687021"/>
          </a:xfrm>
        </p:spPr>
        <p:txBody>
          <a:bodyPr/>
          <a:lstStyle/>
          <a:p>
            <a:pPr marL="457200" indent="-457200">
              <a:buFont typeface="Arial" panose="020B0604020202020204" pitchFamily="34" charset="0"/>
              <a:buChar char="•"/>
            </a:pPr>
            <a:r>
              <a:rPr lang="en-US" sz="3200" dirty="0"/>
              <a:t>Amerigo A. Anastasia School</a:t>
            </a:r>
          </a:p>
          <a:p>
            <a:pPr marL="457200" indent="-457200">
              <a:buFont typeface="Arial" panose="020B0604020202020204" pitchFamily="34" charset="0"/>
              <a:buChar char="•"/>
            </a:pPr>
            <a:r>
              <a:rPr lang="en-US" sz="3200" dirty="0"/>
              <a:t>Long Branch Public Schools, NJ</a:t>
            </a:r>
          </a:p>
          <a:p>
            <a:pPr marL="457200" indent="-457200">
              <a:buFont typeface="Arial" panose="020B0604020202020204" pitchFamily="34" charset="0"/>
              <a:buChar char="•"/>
            </a:pPr>
            <a:r>
              <a:rPr lang="en-US" sz="3200" dirty="0"/>
              <a:t>First through Fifth Grade</a:t>
            </a:r>
          </a:p>
          <a:p>
            <a:pPr marL="457200" indent="-457200">
              <a:buFont typeface="Arial" panose="020B0604020202020204" pitchFamily="34" charset="0"/>
              <a:buChar char="•"/>
            </a:pPr>
            <a:r>
              <a:rPr lang="en-US" sz="3200" dirty="0"/>
              <a:t>Pull Out Resource for Math, Science &amp; Social Studies</a:t>
            </a:r>
          </a:p>
          <a:p>
            <a:pPr marL="457200" indent="-457200">
              <a:buFont typeface="Arial" panose="020B0604020202020204" pitchFamily="34" charset="0"/>
              <a:buChar char="•"/>
            </a:pPr>
            <a:r>
              <a:rPr lang="en-US" sz="3200" dirty="0"/>
              <a:t>Visual and Performing Arts Magnet School</a:t>
            </a:r>
          </a:p>
          <a:p>
            <a:pPr marL="457200" indent="-457200">
              <a:buFont typeface="Arial" panose="020B0604020202020204" pitchFamily="34" charset="0"/>
              <a:buChar char="•"/>
            </a:pPr>
            <a:r>
              <a:rPr lang="en-US" sz="3200" dirty="0"/>
              <a:t>Curriculum is aligned with the Common Core State Standards</a:t>
            </a:r>
          </a:p>
          <a:p>
            <a:pPr marL="457200" indent="-457200">
              <a:buFont typeface="Arial" panose="020B0604020202020204" pitchFamily="34" charset="0"/>
              <a:buChar char="•"/>
            </a:pPr>
            <a:r>
              <a:rPr lang="en-US" sz="3200" i="1" dirty="0"/>
              <a:t>Treasures</a:t>
            </a:r>
            <a:r>
              <a:rPr lang="en-US" sz="3200" dirty="0"/>
              <a:t> Reading Language Arts Literacy Program</a:t>
            </a:r>
            <a:endParaRPr lang="en-US" sz="3200" i="1" dirty="0"/>
          </a:p>
          <a:p>
            <a:pPr marL="457200" indent="-457200">
              <a:buFont typeface="Arial" panose="020B0604020202020204" pitchFamily="34" charset="0"/>
              <a:buChar char="•"/>
            </a:pPr>
            <a:r>
              <a:rPr lang="en-US" sz="3200" dirty="0"/>
              <a:t>Writers Workshop approach by Lucy Calkins</a:t>
            </a:r>
          </a:p>
          <a:p>
            <a:pPr marL="457200" indent="-457200">
              <a:buFont typeface="Arial" panose="020B0604020202020204" pitchFamily="34" charset="0"/>
              <a:buChar char="•"/>
            </a:pPr>
            <a:r>
              <a:rPr lang="en-US" sz="3200" dirty="0"/>
              <a:t>Everyday Mathematics, a comprehensive, research-based, mathematics program</a:t>
            </a:r>
          </a:p>
          <a:p>
            <a:pPr marL="457200" indent="-457200">
              <a:buFont typeface="Arial" panose="020B0604020202020204" pitchFamily="34" charset="0"/>
              <a:buChar char="•"/>
            </a:pPr>
            <a:r>
              <a:rPr lang="en-US" sz="3200" dirty="0"/>
              <a:t>Visual/performing arts experiences in the areas of art, dance, drama, instrumental music, and vocal music</a:t>
            </a:r>
          </a:p>
          <a:p>
            <a:pPr marL="457200" indent="-457200">
              <a:buFont typeface="Arial" panose="020B0604020202020204" pitchFamily="34" charset="0"/>
              <a:buChar char="•"/>
            </a:pPr>
            <a:r>
              <a:rPr lang="en-US" sz="3200" dirty="0"/>
              <a:t>Least restrictive environment for special needs students</a:t>
            </a:r>
          </a:p>
          <a:p>
            <a:pPr marL="457200" indent="-457200">
              <a:buFont typeface="Arial" panose="020B0604020202020204" pitchFamily="34" charset="0"/>
              <a:buChar char="•"/>
            </a:pPr>
            <a:r>
              <a:rPr lang="en-US" sz="3200" dirty="0"/>
              <a:t>Enrichment program</a:t>
            </a:r>
          </a:p>
          <a:p>
            <a:pPr marL="457200" indent="-457200">
              <a:buFont typeface="Arial" panose="020B0604020202020204" pitchFamily="34" charset="0"/>
              <a:buChar char="•"/>
            </a:pPr>
            <a:r>
              <a:rPr lang="en-US" sz="3200" dirty="0"/>
              <a:t>Students use technology in the classroom</a:t>
            </a:r>
          </a:p>
          <a:p>
            <a:pPr marL="457200" indent="-457200">
              <a:buFont typeface="Arial" panose="020B0604020202020204" pitchFamily="34" charset="0"/>
              <a:buChar char="•"/>
            </a:pPr>
            <a:r>
              <a:rPr lang="en-US" sz="3200" dirty="0"/>
              <a:t>“Solutions Team” infuses Character Education throughout the curriculum</a:t>
            </a:r>
          </a:p>
        </p:txBody>
      </p:sp>
      <p:sp>
        <p:nvSpPr>
          <p:cNvPr id="3" name="Text Placeholder 2">
            <a:extLst>
              <a:ext uri="{FF2B5EF4-FFF2-40B4-BE49-F238E27FC236}">
                <a16:creationId xmlns:a16="http://schemas.microsoft.com/office/drawing/2014/main" id="{348DFCBE-F44F-2041-FCD0-91FE7CA4C62B}"/>
              </a:ext>
            </a:extLst>
          </p:cNvPr>
          <p:cNvSpPr>
            <a:spLocks noGrp="1"/>
          </p:cNvSpPr>
          <p:nvPr>
            <p:ph type="body" sz="quarter" idx="19"/>
          </p:nvPr>
        </p:nvSpPr>
        <p:spPr>
          <a:xfrm>
            <a:off x="900185" y="17607364"/>
            <a:ext cx="15812284" cy="8579025"/>
          </a:xfrm>
        </p:spPr>
        <p:txBody>
          <a:bodyPr/>
          <a:lstStyle/>
          <a:p>
            <a:pPr marL="457200" indent="-457200">
              <a:buFont typeface="Arial" panose="020B0604020202020204" pitchFamily="34" charset="0"/>
              <a:buChar char="•"/>
            </a:pPr>
            <a:r>
              <a:rPr lang="en-US" sz="3200" dirty="0">
                <a:latin typeface="Century Gothic"/>
                <a:cs typeface="Times New Roman"/>
              </a:rPr>
              <a:t>Differentiating is so important to instruction in a resource room</a:t>
            </a:r>
          </a:p>
          <a:p>
            <a:pPr marL="457200" indent="-457200">
              <a:buFont typeface="Arial" panose="020B0604020202020204" pitchFamily="34" charset="0"/>
              <a:buChar char="•"/>
            </a:pPr>
            <a:r>
              <a:rPr lang="en-US" sz="3200" dirty="0">
                <a:latin typeface="Century Gothic"/>
                <a:cs typeface="Times New Roman"/>
              </a:rPr>
              <a:t>Students find it easier to learn when you can make learning fun and engaging </a:t>
            </a:r>
          </a:p>
          <a:p>
            <a:pPr marL="457200" indent="-457200">
              <a:buFont typeface="Arial" panose="020B0604020202020204" pitchFamily="34" charset="0"/>
              <a:buChar char="•"/>
            </a:pPr>
            <a:r>
              <a:rPr lang="en-US" sz="3200" dirty="0">
                <a:latin typeface="Century Gothic"/>
                <a:cs typeface="Times New Roman"/>
              </a:rPr>
              <a:t>Even I was having fun playing the file folders games with my students, so it can be enjoyable to the teacher or paraprofessional as well</a:t>
            </a:r>
            <a:endParaRPr lang="en-US" sz="3200" dirty="0"/>
          </a:p>
          <a:p>
            <a:pPr marL="457200" indent="-457200">
              <a:buFont typeface="Arial" panose="020B0604020202020204" pitchFamily="34" charset="0"/>
              <a:buChar char="•"/>
            </a:pPr>
            <a:r>
              <a:rPr lang="en-US" sz="3200" dirty="0">
                <a:latin typeface="Century Gothic"/>
                <a:cs typeface="Times New Roman"/>
              </a:rPr>
              <a:t>Explain and model for the students before having them do it independently</a:t>
            </a:r>
          </a:p>
          <a:p>
            <a:pPr marL="457200" indent="-457200">
              <a:buFont typeface="Arial" panose="020B0604020202020204" pitchFamily="34" charset="0"/>
              <a:buChar char="•"/>
            </a:pPr>
            <a:r>
              <a:rPr lang="en-US" sz="3200" dirty="0">
                <a:latin typeface="Century Gothic"/>
                <a:cs typeface="Times New Roman"/>
              </a:rPr>
              <a:t>Color coding the subjects or levels so the student knows exactly which ones to choose</a:t>
            </a:r>
          </a:p>
          <a:p>
            <a:pPr marL="457200" indent="-457200">
              <a:buFont typeface="Arial" panose="020B0604020202020204" pitchFamily="34" charset="0"/>
              <a:buChar char="•"/>
            </a:pPr>
            <a:r>
              <a:rPr lang="en-US" sz="3200" dirty="0">
                <a:latin typeface="Century Gothic"/>
                <a:cs typeface="Times New Roman"/>
              </a:rPr>
              <a:t>Laminate so it can be used for years to come</a:t>
            </a:r>
          </a:p>
          <a:p>
            <a:pPr marL="457200" indent="-457200">
              <a:buFont typeface="Arial" panose="020B0604020202020204" pitchFamily="34" charset="0"/>
              <a:buChar char="•"/>
            </a:pPr>
            <a:r>
              <a:rPr lang="en-US" sz="3200" dirty="0">
                <a:latin typeface="Century Gothic"/>
                <a:cs typeface="Times New Roman"/>
              </a:rPr>
              <a:t>It can be used for at home-school connection to reinforce skills and have fun with their family</a:t>
            </a:r>
          </a:p>
          <a:p>
            <a:pPr marL="457200" indent="-457200">
              <a:buFont typeface="Arial" panose="020B0604020202020204" pitchFamily="34" charset="0"/>
              <a:buChar char="•"/>
            </a:pPr>
            <a:endParaRPr lang="en-US" dirty="0">
              <a:latin typeface="Century Gothic"/>
              <a:cs typeface="Times New Roman"/>
            </a:endParaRPr>
          </a:p>
          <a:p>
            <a:pPr marL="457200" indent="-457200">
              <a:buFont typeface="Arial" panose="020B0604020202020204" pitchFamily="34" charset="0"/>
              <a:buChar char="•"/>
            </a:pPr>
            <a:endParaRPr lang="en-US" dirty="0">
              <a:latin typeface="Century Gothic"/>
              <a:cs typeface="Times New Roman"/>
            </a:endParaRPr>
          </a:p>
          <a:p>
            <a:pPr marL="457200" indent="-457200">
              <a:buFont typeface="Arial" panose="020B0604020202020204" pitchFamily="34" charset="0"/>
              <a:buChar char="•"/>
            </a:pPr>
            <a:endParaRPr lang="en-US" dirty="0">
              <a:latin typeface="Century Gothic"/>
              <a:cs typeface="Times New Roman"/>
            </a:endParaRPr>
          </a:p>
        </p:txBody>
      </p:sp>
      <p:sp>
        <p:nvSpPr>
          <p:cNvPr id="4" name="Text Placeholder 3">
            <a:extLst>
              <a:ext uri="{FF2B5EF4-FFF2-40B4-BE49-F238E27FC236}">
                <a16:creationId xmlns:a16="http://schemas.microsoft.com/office/drawing/2014/main" id="{5EDFFEF8-D273-A065-D964-CA46AB687EBE}"/>
              </a:ext>
            </a:extLst>
          </p:cNvPr>
          <p:cNvSpPr>
            <a:spLocks noGrp="1"/>
          </p:cNvSpPr>
          <p:nvPr>
            <p:ph type="body" sz="quarter" idx="21"/>
          </p:nvPr>
        </p:nvSpPr>
        <p:spPr>
          <a:xfrm>
            <a:off x="17679990" y="17642111"/>
            <a:ext cx="15833456" cy="4762596"/>
          </a:xfrm>
        </p:spPr>
        <p:txBody>
          <a:bodyPr/>
          <a:lstStyle/>
          <a:p>
            <a:pPr marL="457200" indent="-457200">
              <a:buFont typeface="Arial" panose="020B0604020202020204" pitchFamily="34" charset="0"/>
              <a:buChar char="•"/>
            </a:pPr>
            <a:r>
              <a:rPr lang="en-US" sz="3200" dirty="0">
                <a:latin typeface="Century Gothic"/>
                <a:cs typeface="Times New Roman"/>
              </a:rPr>
              <a:t>File folders can also be used for other subjects:</a:t>
            </a:r>
            <a:endParaRPr lang="en-US" sz="3200" dirty="0"/>
          </a:p>
          <a:p>
            <a:pPr marL="2155190" lvl="1" indent="-652780">
              <a:buFont typeface="Arial" panose="020B0604020202020204" pitchFamily="34" charset="0"/>
              <a:buChar char="•"/>
            </a:pPr>
            <a:r>
              <a:rPr lang="en-US" sz="3200" dirty="0">
                <a:solidFill>
                  <a:schemeClr val="accent5">
                    <a:lumMod val="50000"/>
                  </a:schemeClr>
                </a:solidFill>
                <a:latin typeface="Century Gothic"/>
                <a:cs typeface="Times New Roman"/>
              </a:rPr>
              <a:t>In Language Arts, file folders can be used for high frequency words practice, vocabulary building, punctuation, and phonics practice</a:t>
            </a:r>
            <a:endParaRPr lang="en-US" sz="3200" dirty="0">
              <a:solidFill>
                <a:schemeClr val="accent5">
                  <a:lumMod val="50000"/>
                </a:schemeClr>
              </a:solidFill>
              <a:latin typeface="Century Gothic" panose="020B0502020202020204" pitchFamily="34" charset="0"/>
              <a:cs typeface="Times New Roman" panose="02020603050405020304" pitchFamily="18" charset="0"/>
            </a:endParaRPr>
          </a:p>
          <a:p>
            <a:pPr marL="2155190" lvl="1" indent="-652780">
              <a:buFont typeface="Arial" panose="020B0604020202020204" pitchFamily="34" charset="0"/>
              <a:buChar char="•"/>
            </a:pPr>
            <a:r>
              <a:rPr lang="en-US" sz="3200" dirty="0">
                <a:solidFill>
                  <a:schemeClr val="accent5">
                    <a:lumMod val="50000"/>
                  </a:schemeClr>
                </a:solidFill>
                <a:latin typeface="Century Gothic"/>
                <a:cs typeface="Times New Roman"/>
              </a:rPr>
              <a:t>For Science, file folders can be used to practice the vocabulary of the new topic</a:t>
            </a:r>
            <a:endParaRPr lang="en-US" sz="3200" dirty="0">
              <a:solidFill>
                <a:schemeClr val="accent5">
                  <a:lumMod val="50000"/>
                </a:schemeClr>
              </a:solidFill>
              <a:latin typeface="Century Gothic" panose="020B0502020202020204" pitchFamily="34" charset="0"/>
              <a:cs typeface="Times New Roman" panose="02020603050405020304" pitchFamily="18" charset="0"/>
            </a:endParaRPr>
          </a:p>
          <a:p>
            <a:pPr marL="2155190" lvl="1" indent="-652780">
              <a:buFont typeface="Arial" panose="020B0604020202020204" pitchFamily="34" charset="0"/>
              <a:buChar char="•"/>
            </a:pPr>
            <a:r>
              <a:rPr lang="en-US" sz="3200" dirty="0">
                <a:solidFill>
                  <a:schemeClr val="accent5">
                    <a:lumMod val="50000"/>
                  </a:schemeClr>
                </a:solidFill>
                <a:latin typeface="Century Gothic"/>
                <a:cs typeface="Times New Roman"/>
              </a:rPr>
              <a:t>For Social Studies, file folders can be used for new vocabulary, historical events, people in history, geography, and sequencing of a time period</a:t>
            </a:r>
          </a:p>
        </p:txBody>
      </p:sp>
      <p:sp>
        <p:nvSpPr>
          <p:cNvPr id="5" name="Text Placeholder 4">
            <a:extLst>
              <a:ext uri="{FF2B5EF4-FFF2-40B4-BE49-F238E27FC236}">
                <a16:creationId xmlns:a16="http://schemas.microsoft.com/office/drawing/2014/main" id="{9D203535-CA82-29EB-2F0C-D60B475CC2DC}"/>
              </a:ext>
            </a:extLst>
          </p:cNvPr>
          <p:cNvSpPr>
            <a:spLocks noGrp="1"/>
          </p:cNvSpPr>
          <p:nvPr>
            <p:ph type="body" sz="quarter" idx="23"/>
          </p:nvPr>
        </p:nvSpPr>
        <p:spPr>
          <a:xfrm>
            <a:off x="17689252" y="5715272"/>
            <a:ext cx="15833456" cy="6658500"/>
          </a:xfrm>
        </p:spPr>
        <p:txBody>
          <a:bodyPr/>
          <a:lstStyle/>
          <a:p>
            <a:pPr marL="457200" indent="-457200">
              <a:buFont typeface="Arial" panose="020B0604020202020204" pitchFamily="34" charset="0"/>
              <a:buChar char="•"/>
            </a:pPr>
            <a:r>
              <a:rPr lang="en-US" sz="3200" dirty="0"/>
              <a:t>Third grade students varying in math skill levels from beginning first to end of second grade</a:t>
            </a:r>
          </a:p>
          <a:p>
            <a:pPr marL="457200" indent="-457200">
              <a:buFont typeface="Arial" panose="020B0604020202020204" pitchFamily="34" charset="0"/>
              <a:buChar char="•"/>
            </a:pPr>
            <a:r>
              <a:rPr lang="en-US" sz="3200" dirty="0"/>
              <a:t>Pull-out resource room</a:t>
            </a:r>
          </a:p>
          <a:p>
            <a:pPr marL="457200" indent="-457200">
              <a:buFont typeface="Arial" panose="020B0604020202020204" pitchFamily="34" charset="0"/>
              <a:buChar char="•"/>
            </a:pPr>
            <a:r>
              <a:rPr lang="en-US" sz="3200" dirty="0">
                <a:latin typeface="Century Gothic"/>
                <a:cs typeface="Times New Roman"/>
              </a:rPr>
              <a:t>6 students with one special education teacher and one paraprofessional</a:t>
            </a:r>
            <a:endParaRPr lang="en-US" sz="3200" dirty="0"/>
          </a:p>
          <a:p>
            <a:pPr marL="457200" indent="-457200">
              <a:buFont typeface="Arial" panose="020B0604020202020204" pitchFamily="34" charset="0"/>
              <a:buChar char="•"/>
            </a:pPr>
            <a:r>
              <a:rPr lang="en-US" sz="3200" dirty="0"/>
              <a:t>Resource room for math, science and social studies</a:t>
            </a:r>
          </a:p>
          <a:p>
            <a:pPr marL="457200" indent="-457200">
              <a:buFont typeface="Arial" panose="020B0604020202020204" pitchFamily="34" charset="0"/>
              <a:buChar char="•"/>
            </a:pPr>
            <a:r>
              <a:rPr lang="en-US" sz="3200" dirty="0"/>
              <a:t>Lessons are differentiated to meet their various levels</a:t>
            </a:r>
          </a:p>
          <a:p>
            <a:pPr marL="457200" indent="-457200">
              <a:buFont typeface="Arial" panose="020B0604020202020204" pitchFamily="34" charset="0"/>
              <a:buChar char="•"/>
            </a:pPr>
            <a:r>
              <a:rPr lang="en-US" sz="3200" dirty="0"/>
              <a:t>Teacher works with students in small groups and one-on-one</a:t>
            </a:r>
          </a:p>
          <a:p>
            <a:pPr marL="457200" indent="-457200">
              <a:buFont typeface="Arial" panose="020B0604020202020204" pitchFamily="34" charset="0"/>
              <a:buChar char="•"/>
            </a:pPr>
            <a:r>
              <a:rPr lang="en-US" sz="3200" dirty="0"/>
              <a:t>Students work independently, as well as, in partnerships while the teacher works with other students</a:t>
            </a:r>
          </a:p>
          <a:p>
            <a:pPr marL="457200" indent="-457200">
              <a:buFont typeface="Arial" panose="020B0604020202020204" pitchFamily="34" charset="0"/>
              <a:buChar char="•"/>
            </a:pPr>
            <a:r>
              <a:rPr lang="en-US" sz="3200" dirty="0"/>
              <a:t>Students need to also practice the learned math skills at home </a:t>
            </a:r>
          </a:p>
          <a:p>
            <a:pPr marL="457200" indent="-4572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071D55B6-F8A2-AE09-8041-E86F5B255EA1}"/>
              </a:ext>
            </a:extLst>
          </p:cNvPr>
          <p:cNvSpPr>
            <a:spLocks noGrp="1"/>
          </p:cNvSpPr>
          <p:nvPr>
            <p:ph type="body" sz="quarter" idx="26"/>
          </p:nvPr>
        </p:nvSpPr>
        <p:spPr>
          <a:xfrm>
            <a:off x="34295031" y="5688525"/>
            <a:ext cx="15838700" cy="6658500"/>
          </a:xfrm>
        </p:spPr>
        <p:txBody>
          <a:bodyPr/>
          <a:lstStyle/>
          <a:p>
            <a:pPr marL="457200" indent="-457200">
              <a:buFont typeface="Arial" panose="020B0604020202020204" pitchFamily="34" charset="0"/>
              <a:buChar char="•"/>
            </a:pPr>
            <a:r>
              <a:rPr lang="en-US" sz="3200" dirty="0"/>
              <a:t>Fun file folder math games used to reinforce common core math skills independently and in small groups </a:t>
            </a:r>
          </a:p>
          <a:p>
            <a:pPr marL="457200" indent="-457200">
              <a:buFont typeface="Arial" panose="020B0604020202020204" pitchFamily="34" charset="0"/>
              <a:buChar char="•"/>
            </a:pPr>
            <a:r>
              <a:rPr lang="en-US" sz="3200" dirty="0"/>
              <a:t>Games are differentiated to meet the various skill levels</a:t>
            </a:r>
          </a:p>
          <a:p>
            <a:pPr marL="457200" indent="-457200">
              <a:buFont typeface="Arial" panose="020B0604020202020204" pitchFamily="34" charset="0"/>
              <a:buChar char="•"/>
            </a:pPr>
            <a:r>
              <a:rPr lang="en-US" sz="3200" dirty="0"/>
              <a:t>Folders are colorful and have engaging themes</a:t>
            </a:r>
          </a:p>
          <a:p>
            <a:pPr marL="457200" indent="-457200">
              <a:buFont typeface="Arial" panose="020B0604020202020204" pitchFamily="34" charset="0"/>
              <a:buChar char="•"/>
            </a:pPr>
            <a:r>
              <a:rPr lang="en-US" sz="3200" dirty="0"/>
              <a:t>Folders are labeled with the math standards </a:t>
            </a:r>
          </a:p>
          <a:p>
            <a:pPr marL="457200" indent="-457200">
              <a:buFont typeface="Arial" panose="020B0604020202020204" pitchFamily="34" charset="0"/>
              <a:buChar char="•"/>
            </a:pPr>
            <a:r>
              <a:rPr lang="en-US" sz="3200" dirty="0"/>
              <a:t>Students can access them easily </a:t>
            </a:r>
          </a:p>
          <a:p>
            <a:pPr marL="457200" indent="-457200">
              <a:buFont typeface="Arial" panose="020B0604020202020204" pitchFamily="34" charset="0"/>
              <a:buChar char="•"/>
            </a:pPr>
            <a:r>
              <a:rPr lang="en-US" sz="3200" dirty="0"/>
              <a:t>The teacher can quickly assess a student’s ability by checking the answers</a:t>
            </a:r>
          </a:p>
          <a:p>
            <a:pPr marL="457200" indent="-457200">
              <a:buFont typeface="Arial" panose="020B0604020202020204" pitchFamily="34" charset="0"/>
              <a:buChar char="•"/>
            </a:pPr>
            <a:r>
              <a:rPr lang="en-US" sz="3200" dirty="0"/>
              <a:t>Students can use the answer keys as a self-check</a:t>
            </a:r>
          </a:p>
          <a:p>
            <a:pPr marL="457200" indent="-457200">
              <a:buFont typeface="Arial" panose="020B0604020202020204" pitchFamily="34" charset="0"/>
              <a:buChar char="•"/>
            </a:pPr>
            <a:r>
              <a:rPr lang="en-US" sz="3200" dirty="0"/>
              <a:t>Students can bring them home for a home-school connection to reinforce skills at home</a:t>
            </a:r>
          </a:p>
          <a:p>
            <a:endParaRPr lang="en-US" dirty="0"/>
          </a:p>
        </p:txBody>
      </p:sp>
      <p:sp>
        <p:nvSpPr>
          <p:cNvPr id="7" name="Text Placeholder 6">
            <a:extLst>
              <a:ext uri="{FF2B5EF4-FFF2-40B4-BE49-F238E27FC236}">
                <a16:creationId xmlns:a16="http://schemas.microsoft.com/office/drawing/2014/main" id="{180A9602-F3C6-8ABE-A2C9-E17FCBC93238}"/>
              </a:ext>
            </a:extLst>
          </p:cNvPr>
          <p:cNvSpPr>
            <a:spLocks noGrp="1"/>
          </p:cNvSpPr>
          <p:nvPr>
            <p:ph type="body" sz="quarter" idx="28"/>
          </p:nvPr>
        </p:nvSpPr>
        <p:spPr>
          <a:xfrm>
            <a:off x="34292096" y="17602063"/>
            <a:ext cx="15844570" cy="5304283"/>
          </a:xfrm>
        </p:spPr>
        <p:txBody>
          <a:bodyPr/>
          <a:lstStyle/>
          <a:p>
            <a:r>
              <a:rPr lang="en-US" sz="3200" dirty="0">
                <a:latin typeface="Century Gothic"/>
                <a:cs typeface="Times New Roman"/>
              </a:rPr>
              <a:t>My action plan impacted the site in several ways:</a:t>
            </a:r>
          </a:p>
          <a:p>
            <a:pPr marL="457200" indent="-457200">
              <a:buChar char="•"/>
            </a:pPr>
            <a:r>
              <a:rPr lang="en-US" sz="3200" dirty="0">
                <a:latin typeface="Century Gothic"/>
                <a:cs typeface="Times New Roman"/>
              </a:rPr>
              <a:t>Helped with classroom management so when the teacher is working with a small group or an individual student, the other students can be completely the file folders independently</a:t>
            </a:r>
          </a:p>
          <a:p>
            <a:pPr marL="457200" indent="-457200">
              <a:buChar char="•"/>
            </a:pPr>
            <a:r>
              <a:rPr lang="en-US" sz="3200" dirty="0">
                <a:latin typeface="Century Gothic"/>
                <a:cs typeface="Times New Roman"/>
              </a:rPr>
              <a:t>Students were able to master math skills through independent practice</a:t>
            </a:r>
            <a:endParaRPr lang="en-US" sz="3200" dirty="0"/>
          </a:p>
          <a:p>
            <a:pPr marL="457200" indent="-457200">
              <a:buFont typeface="Arial" charset="0"/>
              <a:buChar char="•"/>
            </a:pPr>
            <a:r>
              <a:rPr lang="en-US" sz="3200" dirty="0">
                <a:latin typeface="Century Gothic"/>
                <a:cs typeface="Times New Roman"/>
              </a:rPr>
              <a:t>Created a homeschool connection so the families can know what their children are working on and reinforce those skills</a:t>
            </a:r>
            <a:endParaRPr lang="en-US" sz="3200" dirty="0"/>
          </a:p>
          <a:p>
            <a:pPr marL="457200" indent="-457200">
              <a:buFont typeface="Arial" charset="0"/>
              <a:buChar char="•"/>
            </a:pPr>
            <a:endParaRPr lang="en-US" dirty="0"/>
          </a:p>
          <a:p>
            <a:pPr marL="457200" indent="-457200">
              <a:buFont typeface="Arial" panose="020B0604020202020204" pitchFamily="34" charset="0"/>
              <a:buChar char="•"/>
            </a:pPr>
            <a:endParaRPr lang="en-US" dirty="0"/>
          </a:p>
        </p:txBody>
      </p:sp>
      <p:sp>
        <p:nvSpPr>
          <p:cNvPr id="12" name="Text Placeholder 11">
            <a:extLst>
              <a:ext uri="{FF2B5EF4-FFF2-40B4-BE49-F238E27FC236}">
                <a16:creationId xmlns:a16="http://schemas.microsoft.com/office/drawing/2014/main" id="{2C35776D-2660-508B-DF21-17D6F1143EE9}"/>
              </a:ext>
            </a:extLst>
          </p:cNvPr>
          <p:cNvSpPr>
            <a:spLocks noGrp="1"/>
          </p:cNvSpPr>
          <p:nvPr>
            <p:ph type="body" sz="quarter" idx="160"/>
          </p:nvPr>
        </p:nvSpPr>
        <p:spPr>
          <a:xfrm>
            <a:off x="17870322" y="16938632"/>
            <a:ext cx="15824194" cy="888145"/>
          </a:xfrm>
        </p:spPr>
        <p:txBody>
          <a:bodyPr/>
          <a:lstStyle/>
          <a:p>
            <a:r>
              <a:rPr lang="en-US" sz="4400" dirty="0">
                <a:latin typeface="Engravers MT" panose="02090707080505020304" pitchFamily="18" charset="0"/>
              </a:rPr>
              <a:t>New Ideas</a:t>
            </a:r>
          </a:p>
        </p:txBody>
      </p:sp>
      <p:sp>
        <p:nvSpPr>
          <p:cNvPr id="13" name="Text Placeholder 12">
            <a:extLst>
              <a:ext uri="{FF2B5EF4-FFF2-40B4-BE49-F238E27FC236}">
                <a16:creationId xmlns:a16="http://schemas.microsoft.com/office/drawing/2014/main" id="{4F66A9C8-9017-318E-A552-8714E3F05667}"/>
              </a:ext>
            </a:extLst>
          </p:cNvPr>
          <p:cNvSpPr>
            <a:spLocks noGrp="1"/>
          </p:cNvSpPr>
          <p:nvPr>
            <p:ph type="body" sz="quarter" idx="161"/>
          </p:nvPr>
        </p:nvSpPr>
        <p:spPr>
          <a:xfrm>
            <a:off x="34292096" y="4800725"/>
            <a:ext cx="15824194" cy="888145"/>
          </a:xfrm>
        </p:spPr>
        <p:txBody>
          <a:bodyPr/>
          <a:lstStyle/>
          <a:p>
            <a:r>
              <a:rPr lang="en-US" sz="4400" dirty="0">
                <a:latin typeface="Engravers MT" panose="02090707080505020304" pitchFamily="18" charset="0"/>
              </a:rPr>
              <a:t>Action Plan/ My Role</a:t>
            </a:r>
          </a:p>
        </p:txBody>
      </p:sp>
      <p:sp>
        <p:nvSpPr>
          <p:cNvPr id="14" name="Text Placeholder 13">
            <a:extLst>
              <a:ext uri="{FF2B5EF4-FFF2-40B4-BE49-F238E27FC236}">
                <a16:creationId xmlns:a16="http://schemas.microsoft.com/office/drawing/2014/main" id="{71E62CEB-9B6B-3B9F-3FB6-23F42FB024F9}"/>
              </a:ext>
            </a:extLst>
          </p:cNvPr>
          <p:cNvSpPr>
            <a:spLocks noGrp="1"/>
          </p:cNvSpPr>
          <p:nvPr>
            <p:ph type="body" sz="quarter" idx="163"/>
          </p:nvPr>
        </p:nvSpPr>
        <p:spPr>
          <a:xfrm>
            <a:off x="34298738" y="16877065"/>
            <a:ext cx="15808570" cy="888145"/>
          </a:xfrm>
        </p:spPr>
        <p:txBody>
          <a:bodyPr/>
          <a:lstStyle/>
          <a:p>
            <a:r>
              <a:rPr lang="en-US" sz="4400" dirty="0">
                <a:latin typeface="Engravers MT" panose="02090707080505020304" pitchFamily="18" charset="0"/>
              </a:rPr>
              <a:t>Reflection:</a:t>
            </a:r>
          </a:p>
        </p:txBody>
      </p:sp>
      <p:sp>
        <p:nvSpPr>
          <p:cNvPr id="17" name="Text Placeholder 16">
            <a:extLst>
              <a:ext uri="{FF2B5EF4-FFF2-40B4-BE49-F238E27FC236}">
                <a16:creationId xmlns:a16="http://schemas.microsoft.com/office/drawing/2014/main" id="{2B4F4C50-125A-64FF-125A-5EFC5D799AA8}"/>
              </a:ext>
            </a:extLst>
          </p:cNvPr>
          <p:cNvSpPr>
            <a:spLocks noGrp="1"/>
          </p:cNvSpPr>
          <p:nvPr>
            <p:ph type="body" sz="quarter" idx="151"/>
          </p:nvPr>
        </p:nvSpPr>
        <p:spPr>
          <a:xfrm>
            <a:off x="6733309" y="2265144"/>
            <a:ext cx="37739782" cy="1015663"/>
          </a:xfrm>
        </p:spPr>
        <p:txBody>
          <a:bodyPr/>
          <a:lstStyle/>
          <a:p>
            <a:r>
              <a:rPr lang="en-US" sz="6000" dirty="0"/>
              <a:t>By Emma Suleski</a:t>
            </a:r>
          </a:p>
        </p:txBody>
      </p:sp>
      <p:sp>
        <p:nvSpPr>
          <p:cNvPr id="18" name="Text Placeholder 17">
            <a:extLst>
              <a:ext uri="{FF2B5EF4-FFF2-40B4-BE49-F238E27FC236}">
                <a16:creationId xmlns:a16="http://schemas.microsoft.com/office/drawing/2014/main" id="{691D96B6-BCEB-D408-6EE8-5DA16FFC943F}"/>
              </a:ext>
            </a:extLst>
          </p:cNvPr>
          <p:cNvSpPr>
            <a:spLocks noGrp="1"/>
          </p:cNvSpPr>
          <p:nvPr>
            <p:ph type="body" sz="quarter" idx="153"/>
          </p:nvPr>
        </p:nvSpPr>
        <p:spPr>
          <a:xfrm>
            <a:off x="6912528" y="409187"/>
            <a:ext cx="37739782" cy="1446550"/>
          </a:xfrm>
        </p:spPr>
        <p:txBody>
          <a:bodyPr/>
          <a:lstStyle/>
          <a:p>
            <a:r>
              <a:rPr lang="en-US" sz="8800" dirty="0"/>
              <a:t>Fun With File Folder Math Games</a:t>
            </a:r>
          </a:p>
        </p:txBody>
      </p:sp>
      <p:sp>
        <p:nvSpPr>
          <p:cNvPr id="9" name="Text Placeholder 8">
            <a:extLst>
              <a:ext uri="{FF2B5EF4-FFF2-40B4-BE49-F238E27FC236}">
                <a16:creationId xmlns:a16="http://schemas.microsoft.com/office/drawing/2014/main" id="{286F350B-DC65-EA13-AE0D-950827C7F0DE}"/>
              </a:ext>
            </a:extLst>
          </p:cNvPr>
          <p:cNvSpPr>
            <a:spLocks noGrp="1"/>
          </p:cNvSpPr>
          <p:nvPr>
            <p:ph type="body" sz="quarter" idx="155"/>
          </p:nvPr>
        </p:nvSpPr>
        <p:spPr>
          <a:xfrm>
            <a:off x="900184" y="4804879"/>
            <a:ext cx="16007481" cy="888145"/>
          </a:xfrm>
        </p:spPr>
        <p:txBody>
          <a:bodyPr/>
          <a:lstStyle/>
          <a:p>
            <a:r>
              <a:rPr lang="en-US" sz="4400" dirty="0">
                <a:latin typeface="Engravers MT" panose="02090707080505020304" pitchFamily="18" charset="0"/>
              </a:rPr>
              <a:t>Introduction of Site</a:t>
            </a:r>
          </a:p>
        </p:txBody>
      </p:sp>
      <p:sp>
        <p:nvSpPr>
          <p:cNvPr id="10" name="Text Placeholder 9">
            <a:extLst>
              <a:ext uri="{FF2B5EF4-FFF2-40B4-BE49-F238E27FC236}">
                <a16:creationId xmlns:a16="http://schemas.microsoft.com/office/drawing/2014/main" id="{EF1EC56A-4019-3E1E-044D-5351AB9E6CE6}"/>
              </a:ext>
            </a:extLst>
          </p:cNvPr>
          <p:cNvSpPr>
            <a:spLocks noGrp="1"/>
          </p:cNvSpPr>
          <p:nvPr>
            <p:ph type="body" sz="quarter" idx="156"/>
          </p:nvPr>
        </p:nvSpPr>
        <p:spPr>
          <a:xfrm>
            <a:off x="900184" y="16757795"/>
            <a:ext cx="15808573" cy="888145"/>
          </a:xfrm>
        </p:spPr>
        <p:txBody>
          <a:bodyPr/>
          <a:lstStyle/>
          <a:p>
            <a:r>
              <a:rPr lang="en-US" sz="4400" dirty="0">
                <a:latin typeface="Engravers MT" panose="02090707080505020304" pitchFamily="18" charset="0"/>
              </a:rPr>
              <a:t>What I Learned </a:t>
            </a:r>
          </a:p>
        </p:txBody>
      </p:sp>
      <p:sp>
        <p:nvSpPr>
          <p:cNvPr id="11" name="Text Placeholder 10">
            <a:extLst>
              <a:ext uri="{FF2B5EF4-FFF2-40B4-BE49-F238E27FC236}">
                <a16:creationId xmlns:a16="http://schemas.microsoft.com/office/drawing/2014/main" id="{65E29F69-5821-75AF-891C-6195A1F069FF}"/>
              </a:ext>
            </a:extLst>
          </p:cNvPr>
          <p:cNvSpPr>
            <a:spLocks noGrp="1"/>
          </p:cNvSpPr>
          <p:nvPr>
            <p:ph type="body" sz="quarter" idx="158"/>
          </p:nvPr>
        </p:nvSpPr>
        <p:spPr>
          <a:xfrm>
            <a:off x="17689252" y="4861580"/>
            <a:ext cx="15824194" cy="888145"/>
          </a:xfrm>
        </p:spPr>
        <p:txBody>
          <a:bodyPr/>
          <a:lstStyle/>
          <a:p>
            <a:r>
              <a:rPr lang="en-US" sz="4400" dirty="0">
                <a:latin typeface="Engravers MT" panose="02090707080505020304" pitchFamily="18" charset="0"/>
              </a:rPr>
              <a:t>Meet My Students</a:t>
            </a:r>
          </a:p>
        </p:txBody>
      </p:sp>
      <p:pic>
        <p:nvPicPr>
          <p:cNvPr id="1026" name="Picture 2" descr="Student Scholarship Week: April 17-23, 2023">
            <a:extLst>
              <a:ext uri="{FF2B5EF4-FFF2-40B4-BE49-F238E27FC236}">
                <a16:creationId xmlns:a16="http://schemas.microsoft.com/office/drawing/2014/main" id="{7C23DD51-9714-4E67-83FD-177F9E00A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393" y="219645"/>
            <a:ext cx="68580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3EE3515-8850-4534-921F-40F89A711C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9926" y="24365096"/>
            <a:ext cx="9975018" cy="7496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FD5296D-BABD-4B56-AACE-241234638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2393" y="24365096"/>
            <a:ext cx="9975019" cy="7496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9701EEC9-005E-4D1A-868D-FF2F52F0FE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48990" y="24287604"/>
            <a:ext cx="9975018" cy="74968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th kids stock photo math children clipart id clipart - Clipartix">
            <a:extLst>
              <a:ext uri="{FF2B5EF4-FFF2-40B4-BE49-F238E27FC236}">
                <a16:creationId xmlns:a16="http://schemas.microsoft.com/office/drawing/2014/main" id="{676CAEDB-9EA3-4B00-A0F2-D13C7C84C1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388" y="210119"/>
            <a:ext cx="4812768" cy="32733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Math Clipart Pictures - Clipartix">
            <a:extLst>
              <a:ext uri="{FF2B5EF4-FFF2-40B4-BE49-F238E27FC236}">
                <a16:creationId xmlns:a16="http://schemas.microsoft.com/office/drawing/2014/main" id="{D6EF4DD0-45DB-435D-80B9-8635A41260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60745" y="322839"/>
            <a:ext cx="4381604" cy="245369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919FBDE-407B-4AA2-8CBD-1224DE7C1B2E}"/>
              </a:ext>
            </a:extLst>
          </p:cNvPr>
          <p:cNvSpPr txBox="1"/>
          <p:nvPr/>
        </p:nvSpPr>
        <p:spPr>
          <a:xfrm>
            <a:off x="44124008" y="23631344"/>
            <a:ext cx="6884995" cy="8710077"/>
          </a:xfrm>
          <a:prstGeom prst="rect">
            <a:avLst/>
          </a:prstGeom>
          <a:noFill/>
        </p:spPr>
        <p:txBody>
          <a:bodyPr wrap="square" rtlCol="0">
            <a:spAutoFit/>
          </a:bodyPr>
          <a:lstStyle/>
          <a:p>
            <a:pPr algn="ctr"/>
            <a:r>
              <a:rPr lang="en-US" sz="3200" b="1" dirty="0">
                <a:solidFill>
                  <a:schemeClr val="accent5">
                    <a:lumMod val="50000"/>
                  </a:schemeClr>
                </a:solidFill>
                <a:latin typeface="Century Gothic" panose="020B0502020202020204" pitchFamily="34" charset="0"/>
                <a:cs typeface="Times New Roman" panose="02020603050405020304" pitchFamily="18" charset="0"/>
              </a:rPr>
              <a:t>References</a:t>
            </a:r>
          </a:p>
          <a:p>
            <a:r>
              <a:rPr lang="en-US" sz="2800" dirty="0">
                <a:solidFill>
                  <a:schemeClr val="accent5">
                    <a:lumMod val="50000"/>
                  </a:schemeClr>
                </a:solidFill>
                <a:latin typeface="Century Gothic" panose="020B0502020202020204" pitchFamily="34" charset="0"/>
                <a:cs typeface="Times New Roman" panose="02020603050405020304" pitchFamily="18" charset="0"/>
              </a:rPr>
              <a:t>“First Grade Math Centers-Covers ALL First Grade Math Standards.” Thrifty in Third Grade, Cassie Smith.</a:t>
            </a:r>
          </a:p>
          <a:p>
            <a:r>
              <a:rPr lang="en-US" sz="2800" dirty="0">
                <a:solidFill>
                  <a:schemeClr val="accent5">
                    <a:lumMod val="50000"/>
                  </a:schemeClr>
                </a:solidFill>
                <a:latin typeface="Century Gothic" panose="020B0502020202020204" pitchFamily="34" charset="0"/>
                <a:cs typeface="Times New Roman" panose="02020603050405020304" pitchFamily="18" charset="0"/>
              </a:rPr>
              <a:t>Accessed February 22, 2023. </a:t>
            </a:r>
          </a:p>
          <a:p>
            <a:r>
              <a:rPr lang="en-US" sz="2800" dirty="0">
                <a:solidFill>
                  <a:schemeClr val="accent5">
                    <a:lumMod val="50000"/>
                  </a:schemeClr>
                </a:solidFill>
                <a:latin typeface="Century Gothic" panose="020B0502020202020204" pitchFamily="34" charset="0"/>
                <a:cs typeface="Times New Roman" panose="02020603050405020304" pitchFamily="18" charset="0"/>
                <a:hlinkClick r:id="rId10"/>
              </a:rPr>
              <a:t>https://www.teacherspayteachers.com/Product/1st-Grade-Math-Centers-Covers-ALL-1st-Grade-Math-Standards-1964344</a:t>
            </a:r>
            <a:endParaRPr lang="en-US" sz="2800" dirty="0">
              <a:solidFill>
                <a:schemeClr val="accent5">
                  <a:lumMod val="50000"/>
                </a:schemeClr>
              </a:solidFill>
              <a:latin typeface="Century Gothic" panose="020B0502020202020204" pitchFamily="34" charset="0"/>
              <a:cs typeface="Times New Roman" panose="02020603050405020304" pitchFamily="18" charset="0"/>
            </a:endParaRPr>
          </a:p>
          <a:p>
            <a:endParaRPr lang="en-US" sz="2800" dirty="0">
              <a:solidFill>
                <a:schemeClr val="accent5">
                  <a:lumMod val="50000"/>
                </a:schemeClr>
              </a:solidFill>
              <a:latin typeface="Century Gothic" panose="020B0502020202020204" pitchFamily="34" charset="0"/>
              <a:cs typeface="Times New Roman" panose="02020603050405020304" pitchFamily="18" charset="0"/>
            </a:endParaRPr>
          </a:p>
          <a:p>
            <a:r>
              <a:rPr lang="en-US" sz="2800" dirty="0">
                <a:solidFill>
                  <a:schemeClr val="accent5">
                    <a:lumMod val="50000"/>
                  </a:schemeClr>
                </a:solidFill>
                <a:latin typeface="Century Gothic" panose="020B0502020202020204" pitchFamily="34" charset="0"/>
                <a:cs typeface="Times New Roman" panose="02020603050405020304" pitchFamily="18" charset="0"/>
              </a:rPr>
              <a:t>“Second Grade Math Centers-Covers ALL Second Grade Math Standards.” Thrifty in Third Grade, Cassie Smith.</a:t>
            </a:r>
          </a:p>
          <a:p>
            <a:r>
              <a:rPr lang="en-US" sz="2800" dirty="0">
                <a:solidFill>
                  <a:schemeClr val="accent5">
                    <a:lumMod val="50000"/>
                  </a:schemeClr>
                </a:solidFill>
                <a:latin typeface="Century Gothic" panose="020B0502020202020204" pitchFamily="34" charset="0"/>
                <a:cs typeface="Times New Roman" panose="02020603050405020304" pitchFamily="18" charset="0"/>
              </a:rPr>
              <a:t>Accessed February 22, 2023.</a:t>
            </a:r>
          </a:p>
          <a:p>
            <a:r>
              <a:rPr lang="en-US" sz="2800" dirty="0">
                <a:solidFill>
                  <a:schemeClr val="accent5">
                    <a:lumMod val="50000"/>
                  </a:schemeClr>
                </a:solidFill>
                <a:latin typeface="Century Gothic" panose="020B0502020202020204" pitchFamily="34" charset="0"/>
                <a:cs typeface="Times New Roman" panose="02020603050405020304" pitchFamily="18" charset="0"/>
                <a:hlinkClick r:id="rId11"/>
              </a:rPr>
              <a:t>https://www.teacherspayteachers.com/Product/2nd-Grade-Math-Centers-Covers-ALL-2nd-Grade-Math-Standards-1682227</a:t>
            </a:r>
            <a:endParaRPr lang="en-US" sz="2800" dirty="0">
              <a:solidFill>
                <a:schemeClr val="accent5">
                  <a:lumMod val="50000"/>
                </a:schemeClr>
              </a:solidFill>
              <a:latin typeface="Century Gothic" panose="020B0502020202020204" pitchFamily="34" charset="0"/>
              <a:cs typeface="Times New Roman" panose="02020603050405020304" pitchFamily="18" charset="0"/>
            </a:endParaRPr>
          </a:p>
          <a:p>
            <a:endParaRPr lang="en-US" sz="2800" dirty="0">
              <a:solidFill>
                <a:schemeClr val="accent5">
                  <a:lumMod val="50000"/>
                </a:schemeClr>
              </a:solidFill>
              <a:latin typeface="Century Gothic" panose="020B0502020202020204" pitchFamily="34" charset="0"/>
              <a:cs typeface="Times New Roman" panose="02020603050405020304" pitchFamily="18" charset="0"/>
            </a:endParaRPr>
          </a:p>
          <a:p>
            <a:pPr algn="ctr"/>
            <a:endParaRPr lang="en-US" sz="2800" b="1" dirty="0">
              <a:solidFill>
                <a:schemeClr val="accent5">
                  <a:lumMod val="50000"/>
                </a:schemeClr>
              </a:solidFill>
              <a:latin typeface="Century Gothic" panose="020B0502020202020204" pitchFamily="34" charset="0"/>
              <a:cs typeface="Times New Roman" panose="02020603050405020304" pitchFamily="18" charset="0"/>
            </a:endParaRPr>
          </a:p>
        </p:txBody>
      </p:sp>
      <p:pic>
        <p:nvPicPr>
          <p:cNvPr id="35" name="Emma Suleski">
            <a:hlinkClick r:id="" action="ppaction://media"/>
            <a:extLst>
              <a:ext uri="{FF2B5EF4-FFF2-40B4-BE49-F238E27FC236}">
                <a16:creationId xmlns:a16="http://schemas.microsoft.com/office/drawing/2014/main" id="{ADF281C6-A8A9-4C4F-8D1D-E905D6E6FBB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7266009" y="547389"/>
            <a:ext cx="2405217" cy="2405217"/>
          </a:xfrm>
          <a:prstGeom prst="rect">
            <a:avLst/>
          </a:prstGeom>
        </p:spPr>
      </p:pic>
    </p:spTree>
    <p:extLst>
      <p:ext uri="{BB962C8B-B14F-4D97-AF65-F5344CB8AC3E}">
        <p14:creationId xmlns:p14="http://schemas.microsoft.com/office/powerpoint/2010/main" val="27219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27"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5"/>
                </p:tgtEl>
              </p:cMediaNode>
            </p:audio>
          </p:childTnLst>
        </p:cTn>
      </p:par>
    </p:tnLst>
  </p:timing>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7291</TotalTime>
  <Words>620</Words>
  <Application>Microsoft Office PowerPoint</Application>
  <PresentationFormat>Custom</PresentationFormat>
  <Paragraphs>62</Paragraphs>
  <Slides>1</Slides>
  <Notes>0</Notes>
  <HiddenSlides>0</HiddenSlides>
  <MMClips>1</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KAREN SULESKI</cp:lastModifiedBy>
  <cp:revision>44</cp:revision>
  <dcterms:created xsi:type="dcterms:W3CDTF">2012-02-04T00:31:01Z</dcterms:created>
  <dcterms:modified xsi:type="dcterms:W3CDTF">2023-04-05T15:45:31Z</dcterms:modified>
  <cp:category>Research poster templates </cp:category>
</cp:coreProperties>
</file>