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604020202020204" pitchFamily="34" charset="0"/>
      <p:bold r:id="rId4"/>
    </p:embeddedFont>
    <p:embeddedFont>
      <p:font typeface="Arial Narrow" panose="020B0604020202020204" pitchFamily="34" charset="0"/>
      <p:regular r:id="rId5"/>
      <p:bold r:id="rId6"/>
      <p:italic r:id="rId7"/>
      <p:boldItalic r:id="rId8"/>
    </p:embeddedFont>
    <p:embeddedFont>
      <p:font typeface="Candara" panose="020E050203030302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Oswal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na Rosano" initials="" lastIdx="1" clrIdx="0"/>
  <p:cmAuthor id="1" name="Laura Phillip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0EDC11-B0DF-4C7B-9737-5F575E5B3963}">
  <a:tblStyle styleId="{210EDC11-B0DF-4C7B-9737-5F575E5B39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07"/>
  </p:normalViewPr>
  <p:slideViewPr>
    <p:cSldViewPr snapToGrid="0" snapToObjects="1">
      <p:cViewPr varScale="1">
        <p:scale>
          <a:sx n="22" d="100"/>
          <a:sy n="22" d="100"/>
        </p:scale>
        <p:origin x="1960" y="30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409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20881254" y="18274355"/>
            <a:ext cx="2129208" cy="676041"/>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grpSp>
      <p:sp>
        <p:nvSpPr>
          <p:cNvPr id="18" name="Shape 18"/>
          <p:cNvSpPr txBox="1">
            <a:spLocks noGrp="1"/>
          </p:cNvSpPr>
          <p:nvPr>
            <p:ph type="ctrTitle"/>
          </p:nvPr>
        </p:nvSpPr>
        <p:spPr>
          <a:xfrm>
            <a:off x="3222036" y="6341119"/>
            <a:ext cx="37447200" cy="11072700"/>
          </a:xfrm>
          <a:prstGeom prst="rect">
            <a:avLst/>
          </a:prstGeom>
        </p:spPr>
        <p:txBody>
          <a:bodyPr lIns="487600" tIns="487600" rIns="487600" bIns="487600" anchor="b" anchorCtr="0"/>
          <a:lstStyle>
            <a:lvl1pPr lvl="0" algn="ctr">
              <a:spcBef>
                <a:spcPts val="0"/>
              </a:spcBef>
              <a:buSzPct val="100000"/>
              <a:defRPr sz="25600"/>
            </a:lvl1pPr>
            <a:lvl2pPr lvl="1" algn="ctr">
              <a:spcBef>
                <a:spcPts val="0"/>
              </a:spcBef>
              <a:buSzPct val="100000"/>
              <a:defRPr sz="25600"/>
            </a:lvl2pPr>
            <a:lvl3pPr lvl="2" algn="ctr">
              <a:spcBef>
                <a:spcPts val="0"/>
              </a:spcBef>
              <a:buSzPct val="100000"/>
              <a:defRPr sz="25600"/>
            </a:lvl3pPr>
            <a:lvl4pPr lvl="3" algn="ctr">
              <a:spcBef>
                <a:spcPts val="0"/>
              </a:spcBef>
              <a:buSzPct val="100000"/>
              <a:defRPr sz="25600"/>
            </a:lvl4pPr>
            <a:lvl5pPr lvl="4" algn="ctr">
              <a:spcBef>
                <a:spcPts val="0"/>
              </a:spcBef>
              <a:buSzPct val="100000"/>
              <a:defRPr sz="25600"/>
            </a:lvl5pPr>
            <a:lvl6pPr lvl="5" algn="ctr">
              <a:spcBef>
                <a:spcPts val="0"/>
              </a:spcBef>
              <a:buSzPct val="100000"/>
              <a:defRPr sz="25600"/>
            </a:lvl6pPr>
            <a:lvl7pPr lvl="6" algn="ctr">
              <a:spcBef>
                <a:spcPts val="0"/>
              </a:spcBef>
              <a:buSzPct val="100000"/>
              <a:defRPr sz="25600"/>
            </a:lvl7pPr>
            <a:lvl8pPr lvl="7" algn="ctr">
              <a:spcBef>
                <a:spcPts val="0"/>
              </a:spcBef>
              <a:buSzPct val="100000"/>
              <a:defRPr sz="25600"/>
            </a:lvl8pPr>
            <a:lvl9pPr lvl="8" algn="ctr">
              <a:spcBef>
                <a:spcPts val="0"/>
              </a:spcBef>
              <a:buSzPct val="100000"/>
              <a:defRPr sz="25600"/>
            </a:lvl9pPr>
          </a:lstStyle>
          <a:p>
            <a:endParaRPr/>
          </a:p>
        </p:txBody>
      </p:sp>
      <p:sp>
        <p:nvSpPr>
          <p:cNvPr id="19" name="Shape 19"/>
          <p:cNvSpPr txBox="1">
            <a:spLocks noGrp="1"/>
          </p:cNvSpPr>
          <p:nvPr>
            <p:ph type="subTitle" idx="1"/>
          </p:nvPr>
        </p:nvSpPr>
        <p:spPr>
          <a:xfrm>
            <a:off x="3222000" y="20319205"/>
            <a:ext cx="374472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20" name="Shape 20"/>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96160" y="8033760"/>
            <a:ext cx="40899000" cy="120998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55" name="Shape 55"/>
          <p:cNvSpPr txBox="1">
            <a:spLocks noGrp="1"/>
          </p:cNvSpPr>
          <p:nvPr>
            <p:ph type="body" idx="1"/>
          </p:nvPr>
        </p:nvSpPr>
        <p:spPr>
          <a:xfrm>
            <a:off x="1496160" y="20661920"/>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222000" y="13704000"/>
            <a:ext cx="37690500" cy="5510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23" name="Shape 23"/>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2" name="Shape 3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8" name="Shape 38"/>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9" name="Shape 3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53200" y="3368639"/>
            <a:ext cx="29890200" cy="26181000"/>
          </a:xfrm>
          <a:prstGeom prst="rect">
            <a:avLst/>
          </a:prstGeom>
        </p:spPr>
        <p:txBody>
          <a:bodyPr lIns="487600" tIns="487600" rIns="487600" bIns="487600" anchor="ctr" anchorCtr="0"/>
          <a:lstStyle>
            <a:lvl1pPr lvl="0">
              <a:spcBef>
                <a:spcPts val="0"/>
              </a:spcBef>
              <a:buClr>
                <a:schemeClr val="lt1"/>
              </a:buClr>
              <a:buSzPct val="100000"/>
              <a:defRPr sz="25600">
                <a:solidFill>
                  <a:schemeClr val="lt1"/>
                </a:solidFill>
              </a:defRPr>
            </a:lvl1pPr>
            <a:lvl2pPr lvl="1">
              <a:spcBef>
                <a:spcPts val="0"/>
              </a:spcBef>
              <a:buClr>
                <a:schemeClr val="lt1"/>
              </a:buClr>
              <a:buSzPct val="100000"/>
              <a:defRPr sz="25600">
                <a:solidFill>
                  <a:schemeClr val="lt1"/>
                </a:solidFill>
              </a:defRPr>
            </a:lvl2pPr>
            <a:lvl3pPr lvl="2">
              <a:spcBef>
                <a:spcPts val="0"/>
              </a:spcBef>
              <a:buClr>
                <a:schemeClr val="lt1"/>
              </a:buClr>
              <a:buSzPct val="100000"/>
              <a:defRPr sz="25600">
                <a:solidFill>
                  <a:schemeClr val="lt1"/>
                </a:solidFill>
              </a:defRPr>
            </a:lvl3pPr>
            <a:lvl4pPr lvl="3">
              <a:spcBef>
                <a:spcPts val="0"/>
              </a:spcBef>
              <a:buClr>
                <a:schemeClr val="lt1"/>
              </a:buClr>
              <a:buSzPct val="100000"/>
              <a:defRPr sz="25600">
                <a:solidFill>
                  <a:schemeClr val="lt1"/>
                </a:solidFill>
              </a:defRPr>
            </a:lvl4pPr>
            <a:lvl5pPr lvl="4">
              <a:spcBef>
                <a:spcPts val="0"/>
              </a:spcBef>
              <a:buClr>
                <a:schemeClr val="lt1"/>
              </a:buClr>
              <a:buSzPct val="100000"/>
              <a:defRPr sz="25600">
                <a:solidFill>
                  <a:schemeClr val="lt1"/>
                </a:solidFill>
              </a:defRPr>
            </a:lvl5pPr>
            <a:lvl6pPr lvl="5">
              <a:spcBef>
                <a:spcPts val="0"/>
              </a:spcBef>
              <a:buClr>
                <a:schemeClr val="lt1"/>
              </a:buClr>
              <a:buSzPct val="100000"/>
              <a:defRPr sz="25600">
                <a:solidFill>
                  <a:schemeClr val="lt1"/>
                </a:solidFill>
              </a:defRPr>
            </a:lvl6pPr>
            <a:lvl7pPr lvl="6">
              <a:spcBef>
                <a:spcPts val="0"/>
              </a:spcBef>
              <a:buClr>
                <a:schemeClr val="lt1"/>
              </a:buClr>
              <a:buSzPct val="100000"/>
              <a:defRPr sz="25600">
                <a:solidFill>
                  <a:schemeClr val="lt1"/>
                </a:solidFill>
              </a:defRPr>
            </a:lvl7pPr>
            <a:lvl8pPr lvl="7">
              <a:spcBef>
                <a:spcPts val="0"/>
              </a:spcBef>
              <a:buClr>
                <a:schemeClr val="lt1"/>
              </a:buClr>
              <a:buSzPct val="100000"/>
              <a:defRPr sz="25600">
                <a:solidFill>
                  <a:schemeClr val="lt1"/>
                </a:solidFill>
              </a:defRPr>
            </a:lvl8pPr>
            <a:lvl9pPr lvl="8">
              <a:spcBef>
                <a:spcPts val="0"/>
              </a:spcBef>
              <a:buClr>
                <a:schemeClr val="lt1"/>
              </a:buClr>
              <a:buSzPct val="100000"/>
              <a:defRPr sz="25600">
                <a:solidFill>
                  <a:schemeClr val="lt1"/>
                </a:solidFill>
              </a:defRPr>
            </a:lvl9pPr>
          </a:lstStyle>
          <a:p>
            <a:endParaRPr/>
          </a:p>
        </p:txBody>
      </p:sp>
      <p:sp>
        <p:nvSpPr>
          <p:cNvPr id="42" name="Shape 4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21945600" y="0"/>
            <a:ext cx="21945600" cy="32918400"/>
          </a:xfrm>
          <a:prstGeom prst="rect">
            <a:avLst/>
          </a:prstGeom>
          <a:solidFill>
            <a:schemeClr val="dk1"/>
          </a:solidFill>
          <a:ln>
            <a:noFill/>
          </a:ln>
        </p:spPr>
        <p:txBody>
          <a:bodyPr lIns="487600" tIns="487600" rIns="487600" bIns="487600" anchor="ctr" anchorCtr="0">
            <a:noAutofit/>
          </a:bodyPr>
          <a:lstStyle/>
          <a:p>
            <a:pPr lvl="0">
              <a:spcBef>
                <a:spcPts val="0"/>
              </a:spcBef>
              <a:buNone/>
            </a:pPr>
            <a:endParaRPr/>
          </a:p>
        </p:txBody>
      </p:sp>
      <p:cxnSp>
        <p:nvCxnSpPr>
          <p:cNvPr id="45" name="Shape 45"/>
          <p:cNvCxnSpPr/>
          <p:nvPr/>
        </p:nvCxnSpPr>
        <p:spPr>
          <a:xfrm>
            <a:off x="24142439" y="28771200"/>
            <a:ext cx="22479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1274400" y="6920960"/>
            <a:ext cx="19416900" cy="109458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47" name="Shape 47"/>
          <p:cNvSpPr txBox="1">
            <a:spLocks noGrp="1"/>
          </p:cNvSpPr>
          <p:nvPr>
            <p:ph type="subTitle" idx="1"/>
          </p:nvPr>
        </p:nvSpPr>
        <p:spPr>
          <a:xfrm>
            <a:off x="1274400" y="18209286"/>
            <a:ext cx="19416900" cy="8611199"/>
          </a:xfrm>
          <a:prstGeom prst="rect">
            <a:avLst/>
          </a:prstGeom>
        </p:spPr>
        <p:txBody>
          <a:bodyPr lIns="487600" tIns="487600" rIns="487600" bIns="487600" anchor="t" anchorCtr="0"/>
          <a:lstStyle>
            <a:lvl1pPr lvl="0" algn="ctr">
              <a:lnSpc>
                <a:spcPct val="100000"/>
              </a:lnSpc>
              <a:spcBef>
                <a:spcPts val="0"/>
              </a:spcBef>
              <a:spcAft>
                <a:spcPts val="0"/>
              </a:spcAft>
              <a:buClr>
                <a:schemeClr val="dk1"/>
              </a:buClr>
              <a:buSzPct val="100000"/>
              <a:buNone/>
              <a:defRPr sz="11200">
                <a:solidFill>
                  <a:schemeClr val="dk1"/>
                </a:solidFill>
              </a:defRPr>
            </a:lvl1pPr>
            <a:lvl2pPr lvl="1" algn="ctr">
              <a:lnSpc>
                <a:spcPct val="100000"/>
              </a:lnSpc>
              <a:spcBef>
                <a:spcPts val="0"/>
              </a:spcBef>
              <a:spcAft>
                <a:spcPts val="0"/>
              </a:spcAft>
              <a:buClr>
                <a:schemeClr val="dk1"/>
              </a:buClr>
              <a:buSzPct val="100000"/>
              <a:buNone/>
              <a:defRPr sz="11200">
                <a:solidFill>
                  <a:schemeClr val="dk1"/>
                </a:solidFill>
              </a:defRPr>
            </a:lvl2pPr>
            <a:lvl3pPr lvl="2" algn="ctr">
              <a:lnSpc>
                <a:spcPct val="100000"/>
              </a:lnSpc>
              <a:spcBef>
                <a:spcPts val="0"/>
              </a:spcBef>
              <a:spcAft>
                <a:spcPts val="0"/>
              </a:spcAft>
              <a:buClr>
                <a:schemeClr val="dk1"/>
              </a:buClr>
              <a:buSzPct val="100000"/>
              <a:buNone/>
              <a:defRPr sz="11200">
                <a:solidFill>
                  <a:schemeClr val="dk1"/>
                </a:solidFill>
              </a:defRPr>
            </a:lvl3pPr>
            <a:lvl4pPr lvl="3" algn="ctr">
              <a:lnSpc>
                <a:spcPct val="100000"/>
              </a:lnSpc>
              <a:spcBef>
                <a:spcPts val="0"/>
              </a:spcBef>
              <a:spcAft>
                <a:spcPts val="0"/>
              </a:spcAft>
              <a:buClr>
                <a:schemeClr val="dk1"/>
              </a:buClr>
              <a:buSzPct val="100000"/>
              <a:buNone/>
              <a:defRPr sz="11200">
                <a:solidFill>
                  <a:schemeClr val="dk1"/>
                </a:solidFill>
              </a:defRPr>
            </a:lvl4pPr>
            <a:lvl5pPr lvl="4" algn="ctr">
              <a:lnSpc>
                <a:spcPct val="100000"/>
              </a:lnSpc>
              <a:spcBef>
                <a:spcPts val="0"/>
              </a:spcBef>
              <a:spcAft>
                <a:spcPts val="0"/>
              </a:spcAft>
              <a:buClr>
                <a:schemeClr val="dk1"/>
              </a:buClr>
              <a:buSzPct val="100000"/>
              <a:buNone/>
              <a:defRPr sz="11200">
                <a:solidFill>
                  <a:schemeClr val="dk1"/>
                </a:solidFill>
              </a:defRPr>
            </a:lvl5pPr>
            <a:lvl6pPr lvl="5" algn="ctr">
              <a:lnSpc>
                <a:spcPct val="100000"/>
              </a:lnSpc>
              <a:spcBef>
                <a:spcPts val="0"/>
              </a:spcBef>
              <a:spcAft>
                <a:spcPts val="0"/>
              </a:spcAft>
              <a:buClr>
                <a:schemeClr val="dk1"/>
              </a:buClr>
              <a:buSzPct val="100000"/>
              <a:buNone/>
              <a:defRPr sz="11200">
                <a:solidFill>
                  <a:schemeClr val="dk1"/>
                </a:solidFill>
              </a:defRPr>
            </a:lvl6pPr>
            <a:lvl7pPr lvl="6" algn="ctr">
              <a:lnSpc>
                <a:spcPct val="100000"/>
              </a:lnSpc>
              <a:spcBef>
                <a:spcPts val="0"/>
              </a:spcBef>
              <a:spcAft>
                <a:spcPts val="0"/>
              </a:spcAft>
              <a:buClr>
                <a:schemeClr val="dk1"/>
              </a:buClr>
              <a:buSzPct val="100000"/>
              <a:buNone/>
              <a:defRPr sz="11200">
                <a:solidFill>
                  <a:schemeClr val="dk1"/>
                </a:solidFill>
              </a:defRPr>
            </a:lvl7pPr>
            <a:lvl8pPr lvl="7" algn="ctr">
              <a:lnSpc>
                <a:spcPct val="100000"/>
              </a:lnSpc>
              <a:spcBef>
                <a:spcPts val="0"/>
              </a:spcBef>
              <a:spcAft>
                <a:spcPts val="0"/>
              </a:spcAft>
              <a:buClr>
                <a:schemeClr val="dk1"/>
              </a:buClr>
              <a:buSzPct val="100000"/>
              <a:buNone/>
              <a:defRPr sz="11200">
                <a:solidFill>
                  <a:schemeClr val="dk1"/>
                </a:solidFill>
              </a:defRPr>
            </a:lvl8pPr>
            <a:lvl9pPr lvl="8" algn="ctr">
              <a:lnSpc>
                <a:spcPct val="100000"/>
              </a:lnSpc>
              <a:spcBef>
                <a:spcPts val="0"/>
              </a:spcBef>
              <a:spcAft>
                <a:spcPts val="0"/>
              </a:spcAft>
              <a:buClr>
                <a:schemeClr val="dk1"/>
              </a:buClr>
              <a:buSzPct val="100000"/>
              <a:buNone/>
              <a:defRPr sz="11200">
                <a:solidFill>
                  <a:schemeClr val="dk1"/>
                </a:solidFill>
              </a:defRPr>
            </a:lvl9pPr>
          </a:lstStyle>
          <a:p>
            <a:endParaRPr/>
          </a:p>
        </p:txBody>
      </p:sp>
      <p:sp>
        <p:nvSpPr>
          <p:cNvPr id="48" name="Shape 48"/>
          <p:cNvSpPr txBox="1">
            <a:spLocks noGrp="1"/>
          </p:cNvSpPr>
          <p:nvPr>
            <p:ph type="body" idx="2"/>
          </p:nvPr>
        </p:nvSpPr>
        <p:spPr>
          <a:xfrm>
            <a:off x="23709600" y="4634879"/>
            <a:ext cx="18417600" cy="23648700"/>
          </a:xfrm>
          <a:prstGeom prst="rect">
            <a:avLst/>
          </a:prstGeom>
        </p:spPr>
        <p:txBody>
          <a:bodyPr lIns="487600" tIns="487600" rIns="487600" bIns="48760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Clr>
                <a:schemeClr val="dk1"/>
              </a:buClr>
              <a:buSzPct val="100000"/>
              <a:buFont typeface="Oswald"/>
              <a:buNone/>
              <a:defRPr sz="112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Font typeface="Oswald"/>
              <a:buNone/>
              <a:defRPr sz="16000">
                <a:solidFill>
                  <a:schemeClr val="dk1"/>
                </a:solidFill>
                <a:latin typeface="Oswald"/>
                <a:ea typeface="Oswald"/>
                <a:cs typeface="Oswald"/>
                <a:sym typeface="Oswald"/>
              </a:defRPr>
            </a:lvl1pPr>
            <a:lvl2pPr lvl="1">
              <a:spcBef>
                <a:spcPts val="0"/>
              </a:spcBef>
              <a:buClr>
                <a:schemeClr val="dk1"/>
              </a:buClr>
              <a:buSzPct val="100000"/>
              <a:buFont typeface="Oswald"/>
              <a:buNone/>
              <a:defRPr sz="16000">
                <a:solidFill>
                  <a:schemeClr val="dk1"/>
                </a:solidFill>
                <a:latin typeface="Oswald"/>
                <a:ea typeface="Oswald"/>
                <a:cs typeface="Oswald"/>
                <a:sym typeface="Oswald"/>
              </a:defRPr>
            </a:lvl2pPr>
            <a:lvl3pPr lvl="2">
              <a:spcBef>
                <a:spcPts val="0"/>
              </a:spcBef>
              <a:buClr>
                <a:schemeClr val="dk1"/>
              </a:buClr>
              <a:buSzPct val="100000"/>
              <a:buFont typeface="Oswald"/>
              <a:buNone/>
              <a:defRPr sz="16000">
                <a:solidFill>
                  <a:schemeClr val="dk1"/>
                </a:solidFill>
                <a:latin typeface="Oswald"/>
                <a:ea typeface="Oswald"/>
                <a:cs typeface="Oswald"/>
                <a:sym typeface="Oswald"/>
              </a:defRPr>
            </a:lvl3pPr>
            <a:lvl4pPr lvl="3">
              <a:spcBef>
                <a:spcPts val="0"/>
              </a:spcBef>
              <a:buClr>
                <a:schemeClr val="dk1"/>
              </a:buClr>
              <a:buSzPct val="100000"/>
              <a:buFont typeface="Oswald"/>
              <a:buNone/>
              <a:defRPr sz="16000">
                <a:solidFill>
                  <a:schemeClr val="dk1"/>
                </a:solidFill>
                <a:latin typeface="Oswald"/>
                <a:ea typeface="Oswald"/>
                <a:cs typeface="Oswald"/>
                <a:sym typeface="Oswald"/>
              </a:defRPr>
            </a:lvl4pPr>
            <a:lvl5pPr lvl="4">
              <a:spcBef>
                <a:spcPts val="0"/>
              </a:spcBef>
              <a:buClr>
                <a:schemeClr val="dk1"/>
              </a:buClr>
              <a:buSzPct val="100000"/>
              <a:buFont typeface="Oswald"/>
              <a:buNone/>
              <a:defRPr sz="16000">
                <a:solidFill>
                  <a:schemeClr val="dk1"/>
                </a:solidFill>
                <a:latin typeface="Oswald"/>
                <a:ea typeface="Oswald"/>
                <a:cs typeface="Oswald"/>
                <a:sym typeface="Oswald"/>
              </a:defRPr>
            </a:lvl5pPr>
            <a:lvl6pPr lvl="5">
              <a:spcBef>
                <a:spcPts val="0"/>
              </a:spcBef>
              <a:buClr>
                <a:schemeClr val="dk1"/>
              </a:buClr>
              <a:buSzPct val="100000"/>
              <a:buFont typeface="Oswald"/>
              <a:buNone/>
              <a:defRPr sz="16000">
                <a:solidFill>
                  <a:schemeClr val="dk1"/>
                </a:solidFill>
                <a:latin typeface="Oswald"/>
                <a:ea typeface="Oswald"/>
                <a:cs typeface="Oswald"/>
                <a:sym typeface="Oswald"/>
              </a:defRPr>
            </a:lvl6pPr>
            <a:lvl7pPr lvl="6">
              <a:spcBef>
                <a:spcPts val="0"/>
              </a:spcBef>
              <a:buClr>
                <a:schemeClr val="dk1"/>
              </a:buClr>
              <a:buSzPct val="100000"/>
              <a:buFont typeface="Oswald"/>
              <a:buNone/>
              <a:defRPr sz="16000">
                <a:solidFill>
                  <a:schemeClr val="dk1"/>
                </a:solidFill>
                <a:latin typeface="Oswald"/>
                <a:ea typeface="Oswald"/>
                <a:cs typeface="Oswald"/>
                <a:sym typeface="Oswald"/>
              </a:defRPr>
            </a:lvl7pPr>
            <a:lvl8pPr lvl="7">
              <a:spcBef>
                <a:spcPts val="0"/>
              </a:spcBef>
              <a:buClr>
                <a:schemeClr val="dk1"/>
              </a:buClr>
              <a:buSzPct val="100000"/>
              <a:buFont typeface="Oswald"/>
              <a:buNone/>
              <a:defRPr sz="16000">
                <a:solidFill>
                  <a:schemeClr val="dk1"/>
                </a:solidFill>
                <a:latin typeface="Oswald"/>
                <a:ea typeface="Oswald"/>
                <a:cs typeface="Oswald"/>
                <a:sym typeface="Oswald"/>
              </a:defRPr>
            </a:lvl8pPr>
            <a:lvl9pPr lvl="8">
              <a:spcBef>
                <a:spcPts val="0"/>
              </a:spcBef>
              <a:buClr>
                <a:schemeClr val="dk1"/>
              </a:buClr>
              <a:buSzPct val="100000"/>
              <a:buFont typeface="Oswald"/>
              <a:buNone/>
              <a:defRPr sz="16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accent3"/>
              </a:buClr>
              <a:buSzPct val="100000"/>
              <a:buFont typeface="Average"/>
              <a:defRPr sz="9600">
                <a:solidFill>
                  <a:schemeClr val="accent3"/>
                </a:solidFill>
                <a:latin typeface="Average"/>
                <a:ea typeface="Average"/>
                <a:cs typeface="Average"/>
                <a:sym typeface="Average"/>
              </a:defRPr>
            </a:lvl1pPr>
            <a:lvl2pPr lvl="1">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2pPr>
            <a:lvl3pPr lvl="2">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3pPr>
            <a:lvl4pPr lvl="3">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4pPr>
            <a:lvl5pPr lvl="4">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5pPr>
            <a:lvl6pPr lvl="5">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6pPr>
            <a:lvl7pPr lvl="6">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7pPr>
            <a:lvl8pPr lvl="7">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8pPr>
            <a:lvl9pPr lvl="8">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40753200" y="29958459"/>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US" sz="5300">
                <a:solidFill>
                  <a:schemeClr val="accent3"/>
                </a:solidFill>
                <a:latin typeface="Average"/>
                <a:ea typeface="Average"/>
                <a:cs typeface="Average"/>
                <a:sym typeface="Average"/>
              </a:rPr>
              <a:t>‹#›</a:t>
            </a:fld>
            <a:endParaRPr lang="en-US" sz="53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notesSlide" Target="../notesSlides/notesSlide1.xml"/><Relationship Id="rId9" Type="http://schemas.openxmlformats.org/officeDocument/2006/relationships/image" Target="../media/image5.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Shape 64"/>
          <p:cNvSpPr txBox="1"/>
          <p:nvPr/>
        </p:nvSpPr>
        <p:spPr>
          <a:xfrm>
            <a:off x="4640312" y="642725"/>
            <a:ext cx="34770900" cy="5078400"/>
          </a:xfrm>
          <a:prstGeom prst="rect">
            <a:avLst/>
          </a:prstGeom>
          <a:noFill/>
          <a:ln>
            <a:noFill/>
          </a:ln>
        </p:spPr>
        <p:txBody>
          <a:bodyPr lIns="91225" tIns="45600" rIns="91225" bIns="45600" anchor="t" anchorCtr="0">
            <a:noAutofit/>
          </a:bodyPr>
          <a:lstStyle/>
          <a:p>
            <a:pPr lvl="0" rtl="0">
              <a:spcBef>
                <a:spcPts val="0"/>
              </a:spcBef>
              <a:buClr>
                <a:schemeClr val="dk1"/>
              </a:buClr>
              <a:buFont typeface="Arial"/>
              <a:buNone/>
            </a:pPr>
            <a:endParaRPr sz="1100" b="1"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FFFFFF"/>
              </a:buClr>
              <a:buSzPct val="25000"/>
              <a:buFont typeface="Arial Black"/>
              <a:buNone/>
            </a:pPr>
            <a:r>
              <a:rPr lang="en-US" sz="8000" b="1" dirty="0">
                <a:solidFill>
                  <a:srgbClr val="073763"/>
                </a:solidFill>
                <a:latin typeface="Century Gothic"/>
                <a:ea typeface="Century Gothic"/>
                <a:cs typeface="Century Gothic"/>
                <a:sym typeface="Century Gothic"/>
              </a:rPr>
              <a:t>Exploring the effectiveness of Semantic Feature Analysis compared to Verb Network Strengthening Treatment in clients with Broca’s aphasia</a:t>
            </a:r>
          </a:p>
          <a:p>
            <a:pPr marL="0" marR="0" lvl="0" indent="0" algn="ctr" rtl="0">
              <a:lnSpc>
                <a:spcPct val="100000"/>
              </a:lnSpc>
              <a:spcBef>
                <a:spcPts val="0"/>
              </a:spcBef>
              <a:spcAft>
                <a:spcPts val="0"/>
              </a:spcAft>
              <a:buClr>
                <a:srgbClr val="FFFFFF"/>
              </a:buClr>
              <a:buSzPct val="25000"/>
              <a:buFont typeface="Arial Black"/>
              <a:buNone/>
            </a:pPr>
            <a:r>
              <a:rPr lang="en-US" sz="4800" b="1" dirty="0" err="1">
                <a:solidFill>
                  <a:srgbClr val="073763"/>
                </a:solidFill>
                <a:latin typeface="Century Gothic"/>
                <a:ea typeface="Century Gothic"/>
                <a:cs typeface="Century Gothic"/>
                <a:sym typeface="Century Gothic"/>
              </a:rPr>
              <a:t>Caryssa</a:t>
            </a:r>
            <a:r>
              <a:rPr lang="en-US" sz="4800" b="1" dirty="0">
                <a:solidFill>
                  <a:srgbClr val="073763"/>
                </a:solidFill>
                <a:latin typeface="Century Gothic"/>
                <a:ea typeface="Century Gothic"/>
                <a:cs typeface="Century Gothic"/>
                <a:sym typeface="Century Gothic"/>
              </a:rPr>
              <a:t> Guerra, Chelsea Oliveira Ramos, Gabriella Verzolini</a:t>
            </a:r>
            <a:br>
              <a:rPr lang="en-US" sz="4800" b="1" i="0" u="none" dirty="0">
                <a:solidFill>
                  <a:srgbClr val="073763"/>
                </a:solidFill>
                <a:latin typeface="Century Gothic"/>
                <a:ea typeface="Century Gothic"/>
                <a:cs typeface="Century Gothic"/>
                <a:sym typeface="Century Gothic"/>
              </a:rPr>
            </a:br>
            <a:r>
              <a:rPr lang="en-US" sz="6000" b="1" i="0" u="none" dirty="0">
                <a:solidFill>
                  <a:srgbClr val="073763"/>
                </a:solidFill>
                <a:latin typeface="Century Gothic"/>
                <a:ea typeface="Century Gothic"/>
                <a:cs typeface="Century Gothic"/>
                <a:sym typeface="Century Gothic"/>
              </a:rPr>
              <a:t>Monmouth Universit</a:t>
            </a:r>
            <a:r>
              <a:rPr lang="en-US" sz="6000" b="1" dirty="0">
                <a:solidFill>
                  <a:srgbClr val="073763"/>
                </a:solidFill>
                <a:latin typeface="Century Gothic"/>
                <a:ea typeface="Century Gothic"/>
                <a:cs typeface="Century Gothic"/>
                <a:sym typeface="Century Gothic"/>
              </a:rPr>
              <a:t>y Graduate Students</a:t>
            </a:r>
          </a:p>
          <a:p>
            <a:pPr marL="0" marR="0" lvl="0" indent="0" algn="ctr" rtl="0">
              <a:lnSpc>
                <a:spcPct val="100000"/>
              </a:lnSpc>
              <a:spcBef>
                <a:spcPts val="0"/>
              </a:spcBef>
              <a:spcAft>
                <a:spcPts val="0"/>
              </a:spcAft>
              <a:buClr>
                <a:srgbClr val="FFFFFF"/>
              </a:buClr>
              <a:buSzPct val="25000"/>
              <a:buFont typeface="Arial Black"/>
              <a:buNone/>
            </a:pPr>
            <a:r>
              <a:rPr lang="en-US" sz="6000" b="1" dirty="0">
                <a:solidFill>
                  <a:srgbClr val="073763"/>
                </a:solidFill>
                <a:latin typeface="Century Gothic"/>
                <a:ea typeface="Century Gothic"/>
                <a:cs typeface="Century Gothic"/>
                <a:sym typeface="Century Gothic"/>
              </a:rPr>
              <a:t>School of Education</a:t>
            </a:r>
          </a:p>
        </p:txBody>
      </p:sp>
      <p:sp>
        <p:nvSpPr>
          <p:cNvPr id="65" name="Shape 65"/>
          <p:cNvSpPr txBox="1"/>
          <p:nvPr/>
        </p:nvSpPr>
        <p:spPr>
          <a:xfrm>
            <a:off x="761025" y="22826149"/>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Purpose</a:t>
            </a:r>
            <a:r>
              <a:rPr lang="en-US" sz="7200" b="1">
                <a:solidFill>
                  <a:srgbClr val="073763"/>
                </a:solidFill>
                <a:latin typeface="Century Gothic"/>
                <a:ea typeface="Century Gothic"/>
                <a:cs typeface="Century Gothic"/>
                <a:sym typeface="Century Gothic"/>
              </a:rPr>
              <a:t> </a:t>
            </a:r>
          </a:p>
        </p:txBody>
      </p:sp>
      <p:sp>
        <p:nvSpPr>
          <p:cNvPr id="66" name="Shape 66"/>
          <p:cNvSpPr txBox="1"/>
          <p:nvPr/>
        </p:nvSpPr>
        <p:spPr>
          <a:xfrm>
            <a:off x="761025" y="24302450"/>
            <a:ext cx="9982200" cy="4131300"/>
          </a:xfrm>
          <a:prstGeom prst="rect">
            <a:avLst/>
          </a:prstGeom>
          <a:solidFill>
            <a:srgbClr val="FFFFFF"/>
          </a:solidFill>
          <a:ln>
            <a:noFill/>
          </a:ln>
        </p:spPr>
        <p:txBody>
          <a:bodyPr lIns="457200" tIns="457200" rIns="457200" bIns="457200" anchor="t" anchorCtr="0">
            <a:noAutofit/>
          </a:bodyPr>
          <a:lstStyle/>
          <a:p>
            <a:pPr marL="0" marR="0" lvl="0" indent="0" rtl="0">
              <a:lnSpc>
                <a:spcPct val="100000"/>
              </a:lnSpc>
              <a:spcBef>
                <a:spcPts val="0"/>
              </a:spcBef>
              <a:spcAft>
                <a:spcPts val="0"/>
              </a:spcAft>
              <a:buClr>
                <a:schemeClr val="dk1"/>
              </a:buClr>
              <a:buSzPct val="25000"/>
              <a:buFont typeface="Arial Narrow"/>
              <a:buNone/>
            </a:pPr>
            <a:r>
              <a:rPr lang="en-US" sz="3000" dirty="0">
                <a:solidFill>
                  <a:srgbClr val="073763"/>
                </a:solidFill>
                <a:latin typeface="Century Gothic"/>
                <a:ea typeface="Century Gothic"/>
                <a:cs typeface="Century Gothic"/>
                <a:sym typeface="Century Gothic"/>
              </a:rPr>
              <a:t>This single-subject study is designed to investigate the effectiveness of Semantic Feature Analysis (SFA) compared to Verb Network Strengthening Treatment (</a:t>
            </a:r>
            <a:r>
              <a:rPr lang="en-US" sz="3000" dirty="0" err="1">
                <a:solidFill>
                  <a:srgbClr val="073763"/>
                </a:solidFill>
                <a:latin typeface="Century Gothic"/>
                <a:ea typeface="Century Gothic"/>
                <a:cs typeface="Century Gothic"/>
                <a:sym typeface="Century Gothic"/>
              </a:rPr>
              <a:t>VNeST</a:t>
            </a:r>
            <a:r>
              <a:rPr lang="en-US" sz="3000" dirty="0">
                <a:solidFill>
                  <a:srgbClr val="073763"/>
                </a:solidFill>
                <a:latin typeface="Century Gothic"/>
                <a:ea typeface="Century Gothic"/>
                <a:cs typeface="Century Gothic"/>
                <a:sym typeface="Century Gothic"/>
              </a:rPr>
              <a:t>) in a 50-year-old adult diagnosed with Broca’s Aphasia and anomia after a left-cerebral vascular accident (CVA). </a:t>
            </a:r>
          </a:p>
        </p:txBody>
      </p:sp>
      <p:pic>
        <p:nvPicPr>
          <p:cNvPr id="67" name="Shape 67" descr="MonBird.png"/>
          <p:cNvPicPr preferRelativeResize="0"/>
          <p:nvPr/>
        </p:nvPicPr>
        <p:blipFill>
          <a:blip r:embed="rId5">
            <a:alphaModFix/>
          </a:blip>
          <a:stretch>
            <a:fillRect/>
          </a:stretch>
        </p:blipFill>
        <p:spPr>
          <a:xfrm>
            <a:off x="36183525" y="940959"/>
            <a:ext cx="7265524" cy="3665489"/>
          </a:xfrm>
          <a:prstGeom prst="rect">
            <a:avLst/>
          </a:prstGeom>
          <a:noFill/>
          <a:ln>
            <a:noFill/>
          </a:ln>
        </p:spPr>
      </p:pic>
      <p:sp>
        <p:nvSpPr>
          <p:cNvPr id="68" name="Shape 68"/>
          <p:cNvSpPr txBox="1"/>
          <p:nvPr/>
        </p:nvSpPr>
        <p:spPr>
          <a:xfrm>
            <a:off x="761175" y="6241600"/>
            <a:ext cx="9908400" cy="139364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Aphasia, SFA, &amp; </a:t>
            </a:r>
            <a:r>
              <a:rPr lang="en-US" sz="6000" b="1" dirty="0" err="1">
                <a:solidFill>
                  <a:srgbClr val="073763"/>
                </a:solidFill>
                <a:latin typeface="Century Gothic"/>
                <a:ea typeface="Century Gothic"/>
                <a:cs typeface="Century Gothic"/>
                <a:sym typeface="Century Gothic"/>
              </a:rPr>
              <a:t>VnEST</a:t>
            </a:r>
            <a:endParaRPr lang="en-US" sz="6000" b="1" dirty="0">
              <a:solidFill>
                <a:srgbClr val="073763"/>
              </a:solidFill>
              <a:latin typeface="Century Gothic"/>
              <a:ea typeface="Century Gothic"/>
              <a:cs typeface="Century Gothic"/>
              <a:sym typeface="Century Gothic"/>
            </a:endParaRPr>
          </a:p>
        </p:txBody>
      </p:sp>
      <p:pic>
        <p:nvPicPr>
          <p:cNvPr id="69" name="Shape 69" descr="Monmouth Logo.png"/>
          <p:cNvPicPr preferRelativeResize="0"/>
          <p:nvPr/>
        </p:nvPicPr>
        <p:blipFill>
          <a:blip r:embed="rId6">
            <a:alphaModFix/>
          </a:blip>
          <a:stretch>
            <a:fillRect/>
          </a:stretch>
        </p:blipFill>
        <p:spPr>
          <a:xfrm>
            <a:off x="1237150" y="940950"/>
            <a:ext cx="3665499" cy="3665499"/>
          </a:xfrm>
          <a:prstGeom prst="rect">
            <a:avLst/>
          </a:prstGeom>
          <a:noFill/>
          <a:ln>
            <a:noFill/>
          </a:ln>
        </p:spPr>
      </p:pic>
      <p:sp>
        <p:nvSpPr>
          <p:cNvPr id="70" name="Shape 70"/>
          <p:cNvSpPr txBox="1"/>
          <p:nvPr/>
        </p:nvSpPr>
        <p:spPr>
          <a:xfrm>
            <a:off x="761175" y="7635240"/>
            <a:ext cx="9908400" cy="11653860"/>
          </a:xfrm>
          <a:prstGeom prst="rect">
            <a:avLst/>
          </a:prstGeom>
          <a:solidFill>
            <a:srgbClr val="FFFFFF"/>
          </a:solidFill>
          <a:ln>
            <a:noFill/>
          </a:ln>
        </p:spPr>
        <p:txBody>
          <a:bodyPr lIns="457200" tIns="457200" rIns="457200" bIns="457200" anchor="t" anchorCtr="0">
            <a:noAutofit/>
          </a:bodyPr>
          <a:lstStyle/>
          <a:p>
            <a:pPr lvl="0" rtl="0">
              <a:spcBef>
                <a:spcPts val="0"/>
              </a:spcBef>
              <a:buClr>
                <a:schemeClr val="dk1"/>
              </a:buClr>
              <a:buSzPct val="25000"/>
              <a:buFont typeface="Arial Narrow"/>
              <a:buNone/>
            </a:pPr>
            <a:r>
              <a:rPr lang="en-US" sz="2900" dirty="0">
                <a:solidFill>
                  <a:srgbClr val="073763"/>
                </a:solidFill>
                <a:latin typeface="Century Gothic"/>
                <a:ea typeface="Century Gothic"/>
                <a:cs typeface="Century Gothic"/>
                <a:sym typeface="Century Gothic"/>
              </a:rPr>
              <a:t>Aphasia is a language disorder that occurs from brain damage, which results in an impairment in comprehension and/or formulation of language. Aphasia can affect both spoken and written language of an individual. </a:t>
            </a:r>
          </a:p>
          <a:p>
            <a:pPr lvl="0" rtl="0">
              <a:spcBef>
                <a:spcPts val="0"/>
              </a:spcBef>
              <a:buClr>
                <a:schemeClr val="dk1"/>
              </a:buClr>
              <a:buSzPct val="25000"/>
              <a:buFont typeface="Arial Narrow"/>
              <a:buNone/>
            </a:pPr>
            <a:endParaRPr lang="en-US" sz="2900" dirty="0">
              <a:solidFill>
                <a:srgbClr val="073763"/>
              </a:solidFill>
              <a:latin typeface="Century Gothic"/>
              <a:ea typeface="Century Gothic"/>
              <a:cs typeface="Century Gothic"/>
              <a:sym typeface="Century Gothic"/>
            </a:endParaRPr>
          </a:p>
          <a:p>
            <a:pPr marL="0" lvl="0" indent="0" rtl="0">
              <a:spcBef>
                <a:spcPts val="0"/>
              </a:spcBef>
              <a:buNone/>
            </a:pPr>
            <a:r>
              <a:rPr lang="en-US" sz="2900" dirty="0">
                <a:solidFill>
                  <a:srgbClr val="073763"/>
                </a:solidFill>
                <a:latin typeface="Century Gothic"/>
                <a:ea typeface="Century Gothic"/>
                <a:cs typeface="Century Gothic"/>
                <a:sym typeface="Century Gothic"/>
              </a:rPr>
              <a:t>Semantic Feature Analysis (SFA) is a treatment that encourages a verbal approach to find a target word. The treatment of SFA was developed to treat aphasia and the related conditions of anomia (difficulty with word finding) SFA improves word retrieval by accessing features related to concepts that activate networks of the semantic system. SFA uses a step-by-step procedure.</a:t>
            </a:r>
          </a:p>
          <a:p>
            <a:pPr marL="0" lvl="0" indent="0" rtl="0">
              <a:spcBef>
                <a:spcPts val="0"/>
              </a:spcBef>
              <a:buNone/>
            </a:pPr>
            <a:endParaRPr lang="en-US" sz="2900" dirty="0">
              <a:solidFill>
                <a:srgbClr val="073763"/>
              </a:solidFill>
              <a:latin typeface="Century Gothic"/>
              <a:ea typeface="Century Gothic"/>
              <a:cs typeface="Century Gothic"/>
              <a:sym typeface="Century Gothic"/>
            </a:endParaRPr>
          </a:p>
          <a:p>
            <a:pPr marL="0" lvl="0" indent="0" rtl="0">
              <a:spcBef>
                <a:spcPts val="0"/>
              </a:spcBef>
              <a:buNone/>
            </a:pPr>
            <a:r>
              <a:rPr lang="en-US" sz="2900" dirty="0">
                <a:solidFill>
                  <a:srgbClr val="073763"/>
                </a:solidFill>
                <a:latin typeface="Century Gothic"/>
                <a:ea typeface="Century Gothic"/>
                <a:cs typeface="Century Gothic"/>
                <a:sym typeface="Century Gothic"/>
              </a:rPr>
              <a:t>Verb Network Strengthening Treatment (</a:t>
            </a:r>
            <a:r>
              <a:rPr lang="en-US" sz="2900" dirty="0" err="1">
                <a:solidFill>
                  <a:srgbClr val="073763"/>
                </a:solidFill>
                <a:latin typeface="Century Gothic"/>
                <a:ea typeface="Century Gothic"/>
                <a:cs typeface="Century Gothic"/>
                <a:sym typeface="Century Gothic"/>
              </a:rPr>
              <a:t>VnEST</a:t>
            </a:r>
            <a:r>
              <a:rPr lang="en-US" sz="2900" dirty="0">
                <a:solidFill>
                  <a:srgbClr val="073763"/>
                </a:solidFill>
                <a:latin typeface="Century Gothic"/>
                <a:ea typeface="Century Gothic"/>
                <a:cs typeface="Century Gothic"/>
                <a:sym typeface="Century Gothic"/>
              </a:rPr>
              <a:t>) is a semantic treatment approach that aims to improve lexical retrieval of content words in sentences by promoting systematic retrieval of verbs and their roles. In other words, it helps with word-finding in order to produce sentences. Those with aphasia struggle when creating complete sentences; therefore, </a:t>
            </a:r>
            <a:r>
              <a:rPr lang="en-US" sz="2900" dirty="0" err="1">
                <a:solidFill>
                  <a:srgbClr val="073763"/>
                </a:solidFill>
                <a:latin typeface="Century Gothic"/>
                <a:ea typeface="Century Gothic"/>
                <a:cs typeface="Century Gothic"/>
                <a:sym typeface="Century Gothic"/>
              </a:rPr>
              <a:t>VnEST</a:t>
            </a:r>
            <a:r>
              <a:rPr lang="en-US" sz="2900" dirty="0">
                <a:solidFill>
                  <a:srgbClr val="073763"/>
                </a:solidFill>
                <a:latin typeface="Century Gothic"/>
                <a:ea typeface="Century Gothic"/>
                <a:cs typeface="Century Gothic"/>
                <a:sym typeface="Century Gothic"/>
              </a:rPr>
              <a:t> is an effective tool to improve the effectiveness in communication and basic comprehension. </a:t>
            </a:r>
          </a:p>
        </p:txBody>
      </p:sp>
      <p:sp>
        <p:nvSpPr>
          <p:cNvPr id="71" name="Shape 71"/>
          <p:cNvSpPr txBox="1"/>
          <p:nvPr/>
        </p:nvSpPr>
        <p:spPr>
          <a:xfrm>
            <a:off x="761025" y="30077175"/>
            <a:ext cx="9982200" cy="2361900"/>
          </a:xfrm>
          <a:prstGeom prst="rect">
            <a:avLst/>
          </a:prstGeom>
          <a:solidFill>
            <a:srgbClr val="FFFFFF"/>
          </a:solidFill>
          <a:ln>
            <a:noFill/>
          </a:ln>
        </p:spPr>
        <p:txBody>
          <a:bodyPr lIns="457200" tIns="457200" rIns="457200" bIns="4572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3000" dirty="0">
                <a:solidFill>
                  <a:srgbClr val="073763"/>
                </a:solidFill>
                <a:latin typeface="Century Gothic"/>
                <a:ea typeface="Century Gothic"/>
                <a:cs typeface="Century Gothic"/>
                <a:sym typeface="Century Gothic"/>
              </a:rPr>
              <a:t>Is SFA or </a:t>
            </a:r>
            <a:r>
              <a:rPr lang="en-US" sz="3000" dirty="0" err="1">
                <a:solidFill>
                  <a:srgbClr val="073763"/>
                </a:solidFill>
                <a:latin typeface="Century Gothic"/>
                <a:ea typeface="Century Gothic"/>
                <a:cs typeface="Century Gothic"/>
                <a:sym typeface="Century Gothic"/>
              </a:rPr>
              <a:t>VnEST</a:t>
            </a:r>
            <a:r>
              <a:rPr lang="en-US" sz="3000" dirty="0">
                <a:solidFill>
                  <a:srgbClr val="073763"/>
                </a:solidFill>
                <a:latin typeface="Century Gothic"/>
                <a:ea typeface="Century Gothic"/>
                <a:cs typeface="Century Gothic"/>
                <a:sym typeface="Century Gothic"/>
              </a:rPr>
              <a:t> more effective as a treatment method for anomia in an individual with Broca’s Aphasia after a left-cerebral vascular accident (CVA)? </a:t>
            </a:r>
          </a:p>
        </p:txBody>
      </p:sp>
      <p:sp>
        <p:nvSpPr>
          <p:cNvPr id="72" name="Shape 72"/>
          <p:cNvSpPr txBox="1"/>
          <p:nvPr/>
        </p:nvSpPr>
        <p:spPr>
          <a:xfrm>
            <a:off x="32922900" y="6241600"/>
            <a:ext cx="99822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Everyday Objects Included in Procedures:</a:t>
            </a:r>
            <a:endParaRPr sz="6000" b="1" dirty="0">
              <a:solidFill>
                <a:srgbClr val="073763"/>
              </a:solidFill>
              <a:latin typeface="Century Gothic"/>
              <a:ea typeface="Century Gothic"/>
              <a:cs typeface="Century Gothic"/>
              <a:sym typeface="Century Gothic"/>
            </a:endParaRPr>
          </a:p>
        </p:txBody>
      </p:sp>
      <p:sp>
        <p:nvSpPr>
          <p:cNvPr id="73" name="Shape 73"/>
          <p:cNvSpPr txBox="1"/>
          <p:nvPr/>
        </p:nvSpPr>
        <p:spPr>
          <a:xfrm>
            <a:off x="761025" y="286899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Research Question</a:t>
            </a:r>
            <a:r>
              <a:rPr lang="en-US" sz="7200" b="1">
                <a:solidFill>
                  <a:srgbClr val="073763"/>
                </a:solidFill>
                <a:latin typeface="Century Gothic"/>
                <a:ea typeface="Century Gothic"/>
                <a:cs typeface="Century Gothic"/>
                <a:sym typeface="Century Gothic"/>
              </a:rPr>
              <a:t> </a:t>
            </a:r>
          </a:p>
        </p:txBody>
      </p:sp>
      <p:sp>
        <p:nvSpPr>
          <p:cNvPr id="74" name="Shape 74"/>
          <p:cNvSpPr txBox="1"/>
          <p:nvPr/>
        </p:nvSpPr>
        <p:spPr>
          <a:xfrm>
            <a:off x="32844300" y="211974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References </a:t>
            </a:r>
            <a:r>
              <a:rPr lang="en-US" sz="7200" b="1" dirty="0">
                <a:solidFill>
                  <a:srgbClr val="073763"/>
                </a:solidFill>
                <a:latin typeface="Century Gothic"/>
                <a:ea typeface="Century Gothic"/>
                <a:cs typeface="Century Gothic"/>
                <a:sym typeface="Century Gothic"/>
              </a:rPr>
              <a:t> </a:t>
            </a:r>
          </a:p>
        </p:txBody>
      </p:sp>
      <p:sp>
        <p:nvSpPr>
          <p:cNvPr id="75" name="Shape 75"/>
          <p:cNvSpPr txBox="1"/>
          <p:nvPr/>
        </p:nvSpPr>
        <p:spPr>
          <a:xfrm>
            <a:off x="32843175" y="22673750"/>
            <a:ext cx="9982200" cy="9732300"/>
          </a:xfrm>
          <a:prstGeom prst="rect">
            <a:avLst/>
          </a:prstGeom>
          <a:solidFill>
            <a:srgbClr val="FFFFFF"/>
          </a:solidFill>
          <a:ln>
            <a:noFill/>
          </a:ln>
        </p:spPr>
        <p:txBody>
          <a:bodyPr lIns="457200" tIns="457200" rIns="457200" bIns="457200" anchor="t" anchorCtr="0">
            <a:noAutofit/>
          </a:bodyPr>
          <a:lstStyle/>
          <a:p>
            <a:pPr marL="0" lvl="0" indent="-69850" rtl="0">
              <a:lnSpc>
                <a:spcPct val="100000"/>
              </a:lnSpc>
              <a:spcBef>
                <a:spcPts val="0"/>
              </a:spcBef>
              <a:buClr>
                <a:srgbClr val="000000"/>
              </a:buClr>
              <a:buSzPct val="44000"/>
              <a:buFont typeface="Arial"/>
              <a:buNone/>
            </a:pPr>
            <a:r>
              <a:rPr lang="en-US" sz="2500" dirty="0">
                <a:solidFill>
                  <a:srgbClr val="073763"/>
                </a:solidFill>
                <a:latin typeface="Century Gothic"/>
                <a:ea typeface="Century Gothic"/>
                <a:cs typeface="Century Gothic"/>
                <a:sym typeface="Century Gothic"/>
              </a:rPr>
              <a:t>Edmonds, L. A., </a:t>
            </a:r>
            <a:r>
              <a:rPr lang="en-US" sz="2500" dirty="0" err="1">
                <a:solidFill>
                  <a:srgbClr val="073763"/>
                </a:solidFill>
                <a:latin typeface="Century Gothic"/>
                <a:ea typeface="Century Gothic"/>
                <a:cs typeface="Century Gothic"/>
                <a:sym typeface="Century Gothic"/>
              </a:rPr>
              <a:t>Mammino</a:t>
            </a:r>
            <a:r>
              <a:rPr lang="en-US" sz="2500" dirty="0">
                <a:solidFill>
                  <a:srgbClr val="073763"/>
                </a:solidFill>
                <a:latin typeface="Century Gothic"/>
                <a:ea typeface="Century Gothic"/>
                <a:cs typeface="Century Gothic"/>
                <a:sym typeface="Century Gothic"/>
              </a:rPr>
              <a:t>, K., &amp; Ojeda, J. (2014</a:t>
            </a:r>
            <a:r>
              <a:rPr lang="en-US" sz="2500" i="1" dirty="0">
                <a:solidFill>
                  <a:srgbClr val="073763"/>
                </a:solidFill>
                <a:latin typeface="Century Gothic"/>
                <a:ea typeface="Century Gothic"/>
                <a:cs typeface="Century Gothic"/>
                <a:sym typeface="Century Gothic"/>
              </a:rPr>
              <a:t>). </a:t>
            </a:r>
            <a:r>
              <a:rPr lang="en-US" sz="2500" dirty="0">
                <a:solidFill>
                  <a:srgbClr val="073763"/>
                </a:solidFill>
                <a:latin typeface="Century Gothic"/>
                <a:ea typeface="Century Gothic"/>
                <a:cs typeface="Century Gothic"/>
                <a:sym typeface="Century Gothic"/>
              </a:rPr>
              <a:t>Effect of Verb Network Strengthening Treatment (</a:t>
            </a:r>
            <a:r>
              <a:rPr lang="en-US" sz="2500" dirty="0" err="1">
                <a:solidFill>
                  <a:srgbClr val="073763"/>
                </a:solidFill>
                <a:latin typeface="Century Gothic"/>
                <a:ea typeface="Century Gothic"/>
                <a:cs typeface="Century Gothic"/>
                <a:sym typeface="Century Gothic"/>
              </a:rPr>
              <a:t>VNeST</a:t>
            </a:r>
            <a:r>
              <a:rPr lang="en-US" sz="2500" dirty="0">
                <a:solidFill>
                  <a:srgbClr val="073763"/>
                </a:solidFill>
                <a:latin typeface="Century Gothic"/>
                <a:ea typeface="Century Gothic"/>
                <a:cs typeface="Century Gothic"/>
                <a:sym typeface="Century Gothic"/>
              </a:rPr>
              <a:t>) in persons with aphasia: extension and replication of previous findings. </a:t>
            </a:r>
            <a:r>
              <a:rPr lang="en-US" sz="2500" i="1" dirty="0">
                <a:solidFill>
                  <a:srgbClr val="073763"/>
                </a:solidFill>
                <a:latin typeface="Century Gothic"/>
                <a:ea typeface="Century Gothic"/>
                <a:cs typeface="Century Gothic"/>
                <a:sym typeface="Century Gothic"/>
              </a:rPr>
              <a:t>American Journal of Speech-language Pathology</a:t>
            </a:r>
            <a:r>
              <a:rPr lang="en-US" sz="2500" dirty="0">
                <a:solidFill>
                  <a:srgbClr val="073763"/>
                </a:solidFill>
                <a:latin typeface="Century Gothic"/>
                <a:ea typeface="Century Gothic"/>
                <a:cs typeface="Century Gothic"/>
                <a:sym typeface="Century Gothic"/>
              </a:rPr>
              <a:t>, 23(2), S312–S329. https://</a:t>
            </a:r>
            <a:r>
              <a:rPr lang="en-US" sz="2500" dirty="0" err="1">
                <a:solidFill>
                  <a:srgbClr val="073763"/>
                </a:solidFill>
                <a:latin typeface="Century Gothic"/>
                <a:ea typeface="Century Gothic"/>
                <a:cs typeface="Century Gothic"/>
                <a:sym typeface="Century Gothic"/>
              </a:rPr>
              <a:t>doi.org</a:t>
            </a:r>
            <a:r>
              <a:rPr lang="en-US" sz="2500" dirty="0">
                <a:solidFill>
                  <a:srgbClr val="073763"/>
                </a:solidFill>
                <a:latin typeface="Century Gothic"/>
                <a:ea typeface="Century Gothic"/>
                <a:cs typeface="Century Gothic"/>
                <a:sym typeface="Century Gothic"/>
              </a:rPr>
              <a:t>/10.1044/2014_AJSLP-13-0098</a:t>
            </a:r>
          </a:p>
          <a:p>
            <a:pPr marL="0" lvl="0" indent="-69850" rtl="0">
              <a:lnSpc>
                <a:spcPct val="100000"/>
              </a:lnSpc>
              <a:spcBef>
                <a:spcPts val="0"/>
              </a:spcBef>
              <a:buClr>
                <a:srgbClr val="000000"/>
              </a:buClr>
              <a:buSzPct val="44000"/>
              <a:buFont typeface="Arial"/>
              <a:buNone/>
            </a:pPr>
            <a:endParaRPr lang="en-US" sz="2500" dirty="0">
              <a:solidFill>
                <a:srgbClr val="073763"/>
              </a:solidFill>
              <a:latin typeface="Century Gothic"/>
              <a:ea typeface="Century Gothic"/>
              <a:cs typeface="Century Gothic"/>
              <a:sym typeface="Century Gothic"/>
            </a:endParaRPr>
          </a:p>
          <a:p>
            <a:pPr marL="0" lvl="0" indent="-69850" rtl="0">
              <a:lnSpc>
                <a:spcPct val="100000"/>
              </a:lnSpc>
              <a:spcBef>
                <a:spcPts val="0"/>
              </a:spcBef>
              <a:buClr>
                <a:srgbClr val="000000"/>
              </a:buClr>
              <a:buSzPct val="44000"/>
              <a:buFont typeface="Arial"/>
              <a:buNone/>
            </a:pPr>
            <a:endParaRPr lang="en-US" sz="2500" dirty="0">
              <a:solidFill>
                <a:srgbClr val="073763"/>
              </a:solidFill>
              <a:latin typeface="Century Gothic"/>
              <a:ea typeface="Century Gothic"/>
              <a:cs typeface="Century Gothic"/>
              <a:sym typeface="Century Gothic"/>
            </a:endParaRPr>
          </a:p>
          <a:p>
            <a:pPr marL="0" lvl="0" indent="-69850" rtl="0">
              <a:lnSpc>
                <a:spcPct val="100000"/>
              </a:lnSpc>
              <a:spcBef>
                <a:spcPts val="0"/>
              </a:spcBef>
              <a:buClr>
                <a:srgbClr val="000000"/>
              </a:buClr>
              <a:buSzPct val="44000"/>
              <a:buFont typeface="Arial"/>
              <a:buNone/>
            </a:pPr>
            <a:r>
              <a:rPr lang="en-US" sz="2500" dirty="0">
                <a:solidFill>
                  <a:srgbClr val="073763"/>
                </a:solidFill>
                <a:latin typeface="Century Gothic"/>
                <a:ea typeface="Century Gothic"/>
                <a:cs typeface="Century Gothic"/>
                <a:sym typeface="Century Gothic"/>
              </a:rPr>
              <a:t>Deepak, P. (2020). Effectiveness of semantic-based treatment in persons with aphasia. </a:t>
            </a:r>
            <a:r>
              <a:rPr lang="en-US" sz="2500" i="1" dirty="0">
                <a:solidFill>
                  <a:srgbClr val="073763"/>
                </a:solidFill>
                <a:latin typeface="Century Gothic"/>
                <a:ea typeface="Century Gothic"/>
                <a:cs typeface="Century Gothic"/>
                <a:sym typeface="Century Gothic"/>
              </a:rPr>
              <a:t>Annals of Indian Academy of Neurology</a:t>
            </a:r>
            <a:r>
              <a:rPr lang="en-US" sz="2500" dirty="0">
                <a:solidFill>
                  <a:srgbClr val="073763"/>
                </a:solidFill>
                <a:latin typeface="Century Gothic"/>
                <a:ea typeface="Century Gothic"/>
                <a:cs typeface="Century Gothic"/>
                <a:sym typeface="Century Gothic"/>
              </a:rPr>
              <a:t>, 23, 123–129. https://</a:t>
            </a:r>
            <a:r>
              <a:rPr lang="en-US" sz="2500" dirty="0" err="1">
                <a:solidFill>
                  <a:srgbClr val="073763"/>
                </a:solidFill>
                <a:latin typeface="Century Gothic"/>
                <a:ea typeface="Century Gothic"/>
                <a:cs typeface="Century Gothic"/>
                <a:sym typeface="Century Gothic"/>
              </a:rPr>
              <a:t>doi.org</a:t>
            </a:r>
            <a:r>
              <a:rPr lang="en-US" sz="2500" dirty="0">
                <a:solidFill>
                  <a:srgbClr val="073763"/>
                </a:solidFill>
                <a:latin typeface="Century Gothic"/>
                <a:ea typeface="Century Gothic"/>
                <a:cs typeface="Century Gothic"/>
                <a:sym typeface="Century Gothic"/>
              </a:rPr>
              <a:t>/10.4103/aian.AIAN_558_20</a:t>
            </a:r>
          </a:p>
          <a:p>
            <a:pPr marL="0" lvl="0" indent="-69850" rtl="0">
              <a:lnSpc>
                <a:spcPct val="100000"/>
              </a:lnSpc>
              <a:spcBef>
                <a:spcPts val="0"/>
              </a:spcBef>
              <a:buClr>
                <a:srgbClr val="000000"/>
              </a:buClr>
              <a:buSzPct val="44000"/>
              <a:buFont typeface="Arial"/>
              <a:buNone/>
            </a:pPr>
            <a:endParaRPr lang="en-US" sz="2500" dirty="0">
              <a:solidFill>
                <a:srgbClr val="073763"/>
              </a:solidFill>
              <a:latin typeface="Century Gothic"/>
              <a:ea typeface="Century Gothic"/>
              <a:cs typeface="Century Gothic"/>
              <a:sym typeface="Century Gothic"/>
            </a:endParaRPr>
          </a:p>
          <a:p>
            <a:pPr marL="0" lvl="0" indent="-69850" rtl="0">
              <a:lnSpc>
                <a:spcPct val="100000"/>
              </a:lnSpc>
              <a:spcBef>
                <a:spcPts val="0"/>
              </a:spcBef>
              <a:buClr>
                <a:srgbClr val="000000"/>
              </a:buClr>
              <a:buSzPct val="44000"/>
              <a:buFont typeface="Arial"/>
              <a:buNone/>
            </a:pPr>
            <a:endParaRPr lang="en-US" sz="2500" dirty="0">
              <a:solidFill>
                <a:srgbClr val="073763"/>
              </a:solidFill>
              <a:latin typeface="Century Gothic"/>
              <a:ea typeface="Century Gothic"/>
              <a:cs typeface="Century Gothic"/>
              <a:sym typeface="Century Gothic"/>
            </a:endParaRPr>
          </a:p>
          <a:p>
            <a:pPr marL="0" lvl="0" indent="-69850" rtl="0">
              <a:lnSpc>
                <a:spcPct val="100000"/>
              </a:lnSpc>
              <a:spcBef>
                <a:spcPts val="0"/>
              </a:spcBef>
              <a:buClr>
                <a:srgbClr val="000000"/>
              </a:buClr>
              <a:buSzPct val="44000"/>
              <a:buFont typeface="Arial"/>
              <a:buNone/>
            </a:pPr>
            <a:r>
              <a:rPr lang="en-US" sz="2500" dirty="0" err="1">
                <a:solidFill>
                  <a:srgbClr val="073763"/>
                </a:solidFill>
                <a:latin typeface="Century Gothic"/>
                <a:ea typeface="Century Gothic"/>
                <a:cs typeface="Century Gothic"/>
                <a:sym typeface="Century Gothic"/>
              </a:rPr>
              <a:t>Gravier</a:t>
            </a:r>
            <a:r>
              <a:rPr lang="en-US" sz="2500" dirty="0">
                <a:solidFill>
                  <a:srgbClr val="073763"/>
                </a:solidFill>
                <a:latin typeface="Century Gothic"/>
                <a:ea typeface="Century Gothic"/>
                <a:cs typeface="Century Gothic"/>
                <a:sym typeface="Century Gothic"/>
              </a:rPr>
              <a:t>, M. L., Dickey, M. W., Hula, W. D., Evans, W. S., Owens, R. L., </a:t>
            </a:r>
            <a:r>
              <a:rPr lang="en-US" sz="2500" dirty="0" err="1">
                <a:solidFill>
                  <a:srgbClr val="073763"/>
                </a:solidFill>
                <a:latin typeface="Century Gothic"/>
                <a:ea typeface="Century Gothic"/>
                <a:cs typeface="Century Gothic"/>
                <a:sym typeface="Century Gothic"/>
              </a:rPr>
              <a:t>Winans-Mitrik</a:t>
            </a:r>
            <a:r>
              <a:rPr lang="en-US" sz="2500" dirty="0">
                <a:solidFill>
                  <a:srgbClr val="073763"/>
                </a:solidFill>
                <a:latin typeface="Century Gothic"/>
                <a:ea typeface="Century Gothic"/>
                <a:cs typeface="Century Gothic"/>
                <a:sym typeface="Century Gothic"/>
              </a:rPr>
              <a:t>, R. L., &amp; Doyle, P. J. (2018). What matters in semantic feature analysis: practice-related predictors of treatment response in aphasia. </a:t>
            </a:r>
            <a:r>
              <a:rPr lang="en-US" sz="2500" i="1" dirty="0">
                <a:solidFill>
                  <a:srgbClr val="073763"/>
                </a:solidFill>
                <a:latin typeface="Century Gothic"/>
                <a:ea typeface="Century Gothic"/>
                <a:cs typeface="Century Gothic"/>
                <a:sym typeface="Century Gothic"/>
              </a:rPr>
              <a:t>American Journal of Speech-language Pathology</a:t>
            </a:r>
            <a:r>
              <a:rPr lang="en-US" sz="2500" dirty="0">
                <a:solidFill>
                  <a:srgbClr val="073763"/>
                </a:solidFill>
                <a:latin typeface="Century Gothic"/>
                <a:ea typeface="Century Gothic"/>
                <a:cs typeface="Century Gothic"/>
                <a:sym typeface="Century Gothic"/>
              </a:rPr>
              <a:t>, 27(1S), 438–453. https://</a:t>
            </a:r>
            <a:r>
              <a:rPr lang="en-US" sz="2500" dirty="0" err="1">
                <a:solidFill>
                  <a:srgbClr val="073763"/>
                </a:solidFill>
                <a:latin typeface="Century Gothic"/>
                <a:ea typeface="Century Gothic"/>
                <a:cs typeface="Century Gothic"/>
                <a:sym typeface="Century Gothic"/>
              </a:rPr>
              <a:t>doi.org</a:t>
            </a:r>
            <a:r>
              <a:rPr lang="en-US" sz="2500" dirty="0">
                <a:solidFill>
                  <a:srgbClr val="073763"/>
                </a:solidFill>
                <a:latin typeface="Century Gothic"/>
                <a:ea typeface="Century Gothic"/>
                <a:cs typeface="Century Gothic"/>
                <a:sym typeface="Century Gothic"/>
              </a:rPr>
              <a:t>/10.1044/2017_AJSLP-16-0196</a:t>
            </a:r>
          </a:p>
          <a:p>
            <a:pPr marL="0" lvl="0" indent="-69850" rtl="0">
              <a:lnSpc>
                <a:spcPct val="100000"/>
              </a:lnSpc>
              <a:spcBef>
                <a:spcPts val="0"/>
              </a:spcBef>
              <a:buClr>
                <a:srgbClr val="000000"/>
              </a:buClr>
              <a:buSzPct val="44000"/>
              <a:buFont typeface="Arial"/>
              <a:buNone/>
            </a:pPr>
            <a:endParaRPr lang="en-US" sz="2500" dirty="0">
              <a:solidFill>
                <a:srgbClr val="073763"/>
              </a:solidFill>
              <a:latin typeface="Century Gothic"/>
              <a:ea typeface="Century Gothic"/>
              <a:cs typeface="Century Gothic"/>
              <a:sym typeface="Century Gothic"/>
            </a:endParaRPr>
          </a:p>
          <a:p>
            <a:pPr marL="457200" lvl="0" indent="-69850" rtl="0">
              <a:lnSpc>
                <a:spcPct val="100000"/>
              </a:lnSpc>
              <a:spcBef>
                <a:spcPts val="0"/>
              </a:spcBef>
              <a:buClr>
                <a:srgbClr val="000000"/>
              </a:buClr>
              <a:buFont typeface="Arial"/>
              <a:buNone/>
            </a:pPr>
            <a:endParaRPr sz="3000" dirty="0">
              <a:solidFill>
                <a:srgbClr val="073763"/>
              </a:solidFill>
              <a:highlight>
                <a:srgbClr val="FFFFFF"/>
              </a:highlight>
              <a:latin typeface="Century Gothic"/>
              <a:ea typeface="Century Gothic"/>
              <a:cs typeface="Century Gothic"/>
              <a:sym typeface="Century Gothic"/>
            </a:endParaRPr>
          </a:p>
          <a:p>
            <a:pPr marL="0" lvl="0" indent="-69850" rtl="0">
              <a:lnSpc>
                <a:spcPct val="200000"/>
              </a:lnSpc>
              <a:spcBef>
                <a:spcPts val="0"/>
              </a:spcBef>
              <a:buClr>
                <a:srgbClr val="000000"/>
              </a:buClr>
              <a:buFont typeface="Arial"/>
              <a:buNone/>
            </a:pPr>
            <a:endParaRPr sz="1200" dirty="0">
              <a:solidFill>
                <a:srgbClr val="073763"/>
              </a:solidFill>
              <a:highlight>
                <a:srgbClr val="FFFFFF"/>
              </a:highlight>
              <a:latin typeface="Century Gothic"/>
              <a:ea typeface="Century Gothic"/>
              <a:cs typeface="Century Gothic"/>
              <a:sym typeface="Century Gothic"/>
            </a:endParaRPr>
          </a:p>
        </p:txBody>
      </p:sp>
      <p:sp>
        <p:nvSpPr>
          <p:cNvPr id="76" name="Shape 76"/>
          <p:cNvSpPr txBox="1"/>
          <p:nvPr/>
        </p:nvSpPr>
        <p:spPr>
          <a:xfrm>
            <a:off x="11580750" y="6208675"/>
            <a:ext cx="9982200" cy="2988787"/>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Literature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Review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Findings</a:t>
            </a:r>
          </a:p>
        </p:txBody>
      </p:sp>
      <p:graphicFrame>
        <p:nvGraphicFramePr>
          <p:cNvPr id="77" name="Shape 77"/>
          <p:cNvGraphicFramePr/>
          <p:nvPr>
            <p:extLst>
              <p:ext uri="{D42A27DB-BD31-4B8C-83A1-F6EECF244321}">
                <p14:modId xmlns:p14="http://schemas.microsoft.com/office/powerpoint/2010/main" val="3790442668"/>
              </p:ext>
            </p:extLst>
          </p:nvPr>
        </p:nvGraphicFramePr>
        <p:xfrm>
          <a:off x="32922900" y="8347236"/>
          <a:ext cx="9932150" cy="3198529"/>
        </p:xfrm>
        <a:graphic>
          <a:graphicData uri="http://schemas.openxmlformats.org/drawingml/2006/table">
            <a:tbl>
              <a:tblPr>
                <a:noFill/>
                <a:tableStyleId>{210EDC11-B0DF-4C7B-9737-5F575E5B3963}</a:tableStyleId>
              </a:tblPr>
              <a:tblGrid>
                <a:gridCol w="9932150">
                  <a:extLst>
                    <a:ext uri="{9D8B030D-6E8A-4147-A177-3AD203B41FA5}">
                      <a16:colId xmlns:a16="http://schemas.microsoft.com/office/drawing/2014/main" val="20000"/>
                    </a:ext>
                  </a:extLst>
                </a:gridCol>
              </a:tblGrid>
              <a:tr h="3117913">
                <a:tc>
                  <a:txBody>
                    <a:bodyPr/>
                    <a:lstStyle/>
                    <a:p>
                      <a:pPr marL="514350" lvl="0" indent="-514350" rtl="0">
                        <a:lnSpc>
                          <a:spcPct val="115000"/>
                        </a:lnSpc>
                        <a:spcBef>
                          <a:spcPts val="0"/>
                        </a:spcBef>
                        <a:buAutoNum type="arabicPeriod"/>
                      </a:pPr>
                      <a:r>
                        <a:rPr lang="en-US" sz="4400" dirty="0">
                          <a:solidFill>
                            <a:srgbClr val="073763"/>
                          </a:solidFill>
                          <a:highlight>
                            <a:srgbClr val="FFFFFF"/>
                          </a:highlight>
                          <a:latin typeface="Century Gothic"/>
                          <a:ea typeface="Century Gothic"/>
                          <a:cs typeface="Century Gothic"/>
                          <a:sym typeface="Century Gothic"/>
                        </a:rPr>
                        <a:t>Toothbrush</a:t>
                      </a:r>
                    </a:p>
                    <a:p>
                      <a:pPr marL="514350" lvl="0" indent="-514350" rtl="0">
                        <a:lnSpc>
                          <a:spcPct val="115000"/>
                        </a:lnSpc>
                        <a:spcBef>
                          <a:spcPts val="0"/>
                        </a:spcBef>
                        <a:buAutoNum type="arabicPeriod"/>
                      </a:pPr>
                      <a:r>
                        <a:rPr lang="en-US" sz="4400" dirty="0">
                          <a:solidFill>
                            <a:srgbClr val="073763"/>
                          </a:solidFill>
                          <a:highlight>
                            <a:srgbClr val="FFFFFF"/>
                          </a:highlight>
                          <a:latin typeface="Century Gothic"/>
                          <a:ea typeface="Century Gothic"/>
                          <a:cs typeface="Century Gothic"/>
                          <a:sym typeface="Century Gothic"/>
                        </a:rPr>
                        <a:t>Cup</a:t>
                      </a:r>
                    </a:p>
                    <a:p>
                      <a:pPr marL="514350" lvl="0" indent="-514350" rtl="0">
                        <a:lnSpc>
                          <a:spcPct val="115000"/>
                        </a:lnSpc>
                        <a:spcBef>
                          <a:spcPts val="0"/>
                        </a:spcBef>
                        <a:buAutoNum type="arabicPeriod"/>
                      </a:pPr>
                      <a:r>
                        <a:rPr lang="en-US" sz="4400" dirty="0">
                          <a:solidFill>
                            <a:srgbClr val="073763"/>
                          </a:solidFill>
                          <a:highlight>
                            <a:srgbClr val="FFFFFF"/>
                          </a:highlight>
                          <a:latin typeface="Century Gothic"/>
                          <a:ea typeface="Century Gothic"/>
                          <a:cs typeface="Century Gothic"/>
                          <a:sym typeface="Century Gothic"/>
                        </a:rPr>
                        <a:t>Fork</a:t>
                      </a:r>
                    </a:p>
                    <a:p>
                      <a:pPr marL="514350" lvl="0" indent="-514350" rtl="0">
                        <a:lnSpc>
                          <a:spcPct val="115000"/>
                        </a:lnSpc>
                        <a:spcBef>
                          <a:spcPts val="0"/>
                        </a:spcBef>
                        <a:buAutoNum type="arabicPeriod"/>
                      </a:pPr>
                      <a:r>
                        <a:rPr lang="en-US" sz="4400" dirty="0">
                          <a:solidFill>
                            <a:srgbClr val="073763"/>
                          </a:solidFill>
                          <a:highlight>
                            <a:srgbClr val="FFFFFF"/>
                          </a:highlight>
                          <a:latin typeface="Century Gothic"/>
                          <a:ea typeface="Century Gothic"/>
                          <a:cs typeface="Century Gothic"/>
                          <a:sym typeface="Century Gothic"/>
                        </a:rPr>
                        <a:t>Blanket</a:t>
                      </a:r>
                      <a:endParaRPr sz="4400" dirty="0">
                        <a:solidFill>
                          <a:srgbClr val="073763"/>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0"/>
                  </a:ext>
                </a:extLst>
              </a:tr>
            </a:tbl>
          </a:graphicData>
        </a:graphic>
      </p:graphicFrame>
      <p:pic>
        <p:nvPicPr>
          <p:cNvPr id="83" name="Shape 83" descr="BLUE.png"/>
          <p:cNvPicPr preferRelativeResize="0"/>
          <p:nvPr/>
        </p:nvPicPr>
        <p:blipFill>
          <a:blip r:embed="rId7">
            <a:alphaModFix/>
          </a:blip>
          <a:stretch>
            <a:fillRect/>
          </a:stretch>
        </p:blipFill>
        <p:spPr>
          <a:xfrm>
            <a:off x="17175075" y="11838337"/>
            <a:ext cx="7824949" cy="7640824"/>
          </a:xfrm>
          <a:prstGeom prst="rect">
            <a:avLst/>
          </a:prstGeom>
          <a:noFill/>
          <a:ln>
            <a:noFill/>
          </a:ln>
        </p:spPr>
      </p:pic>
      <p:sp>
        <p:nvSpPr>
          <p:cNvPr id="84" name="Shape 84"/>
          <p:cNvSpPr txBox="1"/>
          <p:nvPr/>
        </p:nvSpPr>
        <p:spPr>
          <a:xfrm>
            <a:off x="11580750" y="9197462"/>
            <a:ext cx="9982200" cy="23208712"/>
          </a:xfrm>
          <a:prstGeom prst="rect">
            <a:avLst/>
          </a:prstGeom>
          <a:solidFill>
            <a:srgbClr val="FFFFFF"/>
          </a:solidFill>
          <a:ln>
            <a:noFill/>
          </a:ln>
        </p:spPr>
        <p:txBody>
          <a:bodyPr lIns="457200" tIns="457200" rIns="457200" bIns="457200" anchor="t" anchorCtr="0">
            <a:noAutofit/>
          </a:bodyPr>
          <a:lstStyle/>
          <a:p>
            <a:pPr marL="0" lvl="0" indent="0" rtl="0">
              <a:lnSpc>
                <a:spcPct val="100000"/>
              </a:lnSpc>
              <a:spcBef>
                <a:spcPts val="0"/>
              </a:spcBef>
              <a:buNone/>
            </a:pPr>
            <a:r>
              <a:rPr lang="en-US" sz="2850" dirty="0" err="1">
                <a:solidFill>
                  <a:srgbClr val="073763"/>
                </a:solidFill>
                <a:latin typeface="Century Gothic"/>
                <a:ea typeface="Century Gothic"/>
                <a:cs typeface="Century Gothic"/>
                <a:sym typeface="Century Gothic"/>
              </a:rPr>
              <a:t>Gravier</a:t>
            </a:r>
            <a:r>
              <a:rPr lang="en-US" sz="2850" dirty="0">
                <a:solidFill>
                  <a:srgbClr val="073763"/>
                </a:solidFill>
                <a:latin typeface="Century Gothic"/>
                <a:ea typeface="Century Gothic"/>
                <a:cs typeface="Century Gothic"/>
                <a:sym typeface="Century Gothic"/>
              </a:rPr>
              <a:t> (2018) investigated the impact SFA has on word retrieval of those who have Aphasia. Individualized treatment for participants with chronic aphasia and semantically related probes were generated from items that participants were unable to name consistently during baseline data. The results of the study suggested that the number of features of the object the patients generated predicted how well they would do with SFA. The more features the client can initially name, the better outcome SFA will have. Research provides a methodology for determining the positive impact of SFA on individuals with Aphasia.</a:t>
            </a:r>
          </a:p>
          <a:p>
            <a:pPr marL="0" lvl="0" indent="0" rtl="0">
              <a:lnSpc>
                <a:spcPct val="100000"/>
              </a:lnSpc>
              <a:spcBef>
                <a:spcPts val="0"/>
              </a:spcBef>
              <a:buNone/>
            </a:pPr>
            <a:endParaRPr lang="en-US" sz="2850" dirty="0">
              <a:solidFill>
                <a:srgbClr val="073763"/>
              </a:solidFill>
              <a:latin typeface="Century Gothic"/>
              <a:ea typeface="Century Gothic"/>
              <a:cs typeface="Century Gothic"/>
              <a:sym typeface="Century Gothic"/>
            </a:endParaRPr>
          </a:p>
          <a:p>
            <a:pPr marL="0" lvl="0" indent="0" rtl="0">
              <a:lnSpc>
                <a:spcPct val="100000"/>
              </a:lnSpc>
              <a:spcBef>
                <a:spcPts val="0"/>
              </a:spcBef>
              <a:buNone/>
            </a:pPr>
            <a:r>
              <a:rPr lang="en-US" sz="2850" dirty="0">
                <a:solidFill>
                  <a:srgbClr val="073763"/>
                </a:solidFill>
                <a:latin typeface="Century Gothic"/>
                <a:ea typeface="Century Gothic"/>
                <a:cs typeface="Century Gothic"/>
                <a:sym typeface="Century Gothic"/>
              </a:rPr>
              <a:t>Edmonds, </a:t>
            </a:r>
            <a:r>
              <a:rPr lang="en-US" sz="2850" dirty="0" err="1">
                <a:solidFill>
                  <a:srgbClr val="073763"/>
                </a:solidFill>
                <a:latin typeface="Century Gothic"/>
                <a:ea typeface="Century Gothic"/>
                <a:cs typeface="Century Gothic"/>
                <a:sym typeface="Century Gothic"/>
              </a:rPr>
              <a:t>Mammino</a:t>
            </a:r>
            <a:r>
              <a:rPr lang="en-US" sz="2850" dirty="0">
                <a:solidFill>
                  <a:srgbClr val="073763"/>
                </a:solidFill>
                <a:latin typeface="Century Gothic"/>
                <a:ea typeface="Century Gothic"/>
                <a:cs typeface="Century Gothic"/>
                <a:sym typeface="Century Gothic"/>
              </a:rPr>
              <a:t>, and Ojeda (2014) conducted a study targeting the Verb Network Strengthening Treatment (</a:t>
            </a:r>
            <a:r>
              <a:rPr lang="en-US" sz="2850" dirty="0" err="1">
                <a:solidFill>
                  <a:srgbClr val="073763"/>
                </a:solidFill>
                <a:latin typeface="Century Gothic"/>
                <a:ea typeface="Century Gothic"/>
                <a:cs typeface="Century Gothic"/>
                <a:sym typeface="Century Gothic"/>
              </a:rPr>
              <a:t>VNeST</a:t>
            </a:r>
            <a:r>
              <a:rPr lang="en-US" sz="2850" dirty="0">
                <a:solidFill>
                  <a:srgbClr val="073763"/>
                </a:solidFill>
                <a:latin typeface="Century Gothic"/>
                <a:ea typeface="Century Gothic"/>
                <a:cs typeface="Century Gothic"/>
                <a:sym typeface="Century Gothic"/>
              </a:rPr>
              <a:t>) approach and its effectiveness of communication with people who has aphasia. The study demonstrated a group analysis evaluating the effect of </a:t>
            </a:r>
            <a:r>
              <a:rPr lang="en-US" sz="2850" dirty="0" err="1">
                <a:solidFill>
                  <a:srgbClr val="073763"/>
                </a:solidFill>
                <a:latin typeface="Century Gothic"/>
                <a:ea typeface="Century Gothic"/>
                <a:cs typeface="Century Gothic"/>
                <a:sym typeface="Century Gothic"/>
              </a:rPr>
              <a:t>VNeST</a:t>
            </a:r>
            <a:r>
              <a:rPr lang="en-US" sz="2850" dirty="0">
                <a:solidFill>
                  <a:srgbClr val="073763"/>
                </a:solidFill>
                <a:latin typeface="Century Gothic"/>
                <a:ea typeface="Century Gothic"/>
                <a:cs typeface="Century Gothic"/>
                <a:sym typeface="Century Gothic"/>
              </a:rPr>
              <a:t>. Researchers used 11 participants with aphasia to part take in this experience. Participants all had aphasia due to a stroke and were never treated using the </a:t>
            </a:r>
            <a:r>
              <a:rPr lang="en-US" sz="2850" dirty="0" err="1">
                <a:solidFill>
                  <a:srgbClr val="073763"/>
                </a:solidFill>
                <a:latin typeface="Century Gothic"/>
                <a:ea typeface="Century Gothic"/>
                <a:cs typeface="Century Gothic"/>
                <a:sym typeface="Century Gothic"/>
              </a:rPr>
              <a:t>VNeST</a:t>
            </a:r>
            <a:r>
              <a:rPr lang="en-US" sz="2850" dirty="0">
                <a:solidFill>
                  <a:srgbClr val="073763"/>
                </a:solidFill>
                <a:latin typeface="Century Gothic"/>
                <a:ea typeface="Century Gothic"/>
                <a:cs typeface="Century Gothic"/>
                <a:sym typeface="Century Gothic"/>
              </a:rPr>
              <a:t> approach prior. Overall, based on the results and findings, </a:t>
            </a:r>
            <a:r>
              <a:rPr lang="en-US" sz="2850" dirty="0" err="1">
                <a:solidFill>
                  <a:srgbClr val="073763"/>
                </a:solidFill>
                <a:latin typeface="Century Gothic"/>
                <a:ea typeface="Century Gothic"/>
                <a:cs typeface="Century Gothic"/>
                <a:sym typeface="Century Gothic"/>
              </a:rPr>
              <a:t>VNeST</a:t>
            </a:r>
            <a:r>
              <a:rPr lang="en-US" sz="2850" dirty="0">
                <a:solidFill>
                  <a:srgbClr val="073763"/>
                </a:solidFill>
                <a:latin typeface="Century Gothic"/>
                <a:ea typeface="Century Gothic"/>
                <a:cs typeface="Century Gothic"/>
                <a:sym typeface="Century Gothic"/>
              </a:rPr>
              <a:t> promoted specific and generalized lexical retrieval abilities and affected basic syntax production. This study demonstrates the benefits of the treatment approach and how it potentially can improve communication of those with aphasia. </a:t>
            </a:r>
          </a:p>
          <a:p>
            <a:pPr marL="0" lvl="0" indent="0" rtl="0">
              <a:lnSpc>
                <a:spcPct val="100000"/>
              </a:lnSpc>
              <a:spcBef>
                <a:spcPts val="0"/>
              </a:spcBef>
              <a:buNone/>
            </a:pPr>
            <a:endParaRPr lang="en-US" sz="2850" dirty="0">
              <a:solidFill>
                <a:srgbClr val="073763"/>
              </a:solidFill>
              <a:latin typeface="Century Gothic"/>
              <a:ea typeface="Century Gothic"/>
              <a:cs typeface="Century Gothic"/>
              <a:sym typeface="Century Gothic"/>
            </a:endParaRPr>
          </a:p>
          <a:p>
            <a:pPr marL="0" lvl="0" indent="0" rtl="0">
              <a:lnSpc>
                <a:spcPct val="100000"/>
              </a:lnSpc>
              <a:spcBef>
                <a:spcPts val="0"/>
              </a:spcBef>
              <a:buNone/>
            </a:pPr>
            <a:r>
              <a:rPr lang="en-US" sz="2850" dirty="0">
                <a:solidFill>
                  <a:srgbClr val="073763"/>
                </a:solidFill>
                <a:latin typeface="Century Gothic"/>
                <a:ea typeface="Century Gothic"/>
                <a:cs typeface="Century Gothic"/>
                <a:sym typeface="Century Gothic"/>
              </a:rPr>
              <a:t>Deepak (2020) investigated using a combination of Semantic Feature Analysis and Verb Network Strengthening Treatment, Semantic Cueing of Verbs and its Thematic role (</a:t>
            </a:r>
            <a:r>
              <a:rPr lang="en-US" sz="2850" dirty="0" err="1">
                <a:solidFill>
                  <a:srgbClr val="073763"/>
                </a:solidFill>
                <a:latin typeface="Century Gothic"/>
                <a:ea typeface="Century Gothic"/>
                <a:cs typeface="Century Gothic"/>
                <a:sym typeface="Century Gothic"/>
              </a:rPr>
              <a:t>SCVTr</a:t>
            </a:r>
            <a:r>
              <a:rPr lang="en-US" sz="2850" dirty="0">
                <a:solidFill>
                  <a:srgbClr val="073763"/>
                </a:solidFill>
                <a:latin typeface="Century Gothic"/>
                <a:ea typeface="Century Gothic"/>
                <a:cs typeface="Century Gothic"/>
                <a:sym typeface="Century Gothic"/>
              </a:rPr>
              <a:t>) to address retrieval in aphasia. The study consisted of 3 participants with a diagnosis of Aphasia from a CVA who were originally right-handed. Participants were treated with this combination of approaches and asked to retrieve verbs with semantic cues. Retrieval of verbs was assessed when reading aloud, when answering </a:t>
            </a:r>
            <a:r>
              <a:rPr lang="en-US" sz="2850" dirty="0" err="1">
                <a:solidFill>
                  <a:srgbClr val="073763"/>
                </a:solidFill>
                <a:latin typeface="Century Gothic"/>
                <a:ea typeface="Century Gothic"/>
                <a:cs typeface="Century Gothic"/>
                <a:sym typeface="Century Gothic"/>
              </a:rPr>
              <a:t>wh</a:t>
            </a:r>
            <a:r>
              <a:rPr lang="en-US" sz="2850" dirty="0">
                <a:solidFill>
                  <a:srgbClr val="073763"/>
                </a:solidFill>
                <a:latin typeface="Century Gothic"/>
                <a:ea typeface="Century Gothic"/>
                <a:cs typeface="Century Gothic"/>
                <a:sym typeface="Century Gothic"/>
              </a:rPr>
              <a:t> questions, when given semantic corrections, without or with promoting, and finally with no prompting. Data was collected for trained words that were familiar and untrained words that were not. Overall, there was a large improvement from trained words; however, limitations were stated for the untrained data collected. The results are relevant because the study demonstrates the effectiveness of the combination of popular treatment approaches for Aphasia.</a:t>
            </a:r>
          </a:p>
        </p:txBody>
      </p:sp>
      <p:sp>
        <p:nvSpPr>
          <p:cNvPr id="85" name="Shape 85"/>
          <p:cNvSpPr txBox="1"/>
          <p:nvPr/>
        </p:nvSpPr>
        <p:spPr>
          <a:xfrm>
            <a:off x="22097800" y="6208675"/>
            <a:ext cx="102105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6" name="Shape 86"/>
          <p:cNvSpPr txBox="1"/>
          <p:nvPr/>
        </p:nvSpPr>
        <p:spPr>
          <a:xfrm>
            <a:off x="22137675" y="6241600"/>
            <a:ext cx="102105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7" name="Shape 87"/>
          <p:cNvSpPr txBox="1"/>
          <p:nvPr/>
        </p:nvSpPr>
        <p:spPr>
          <a:xfrm>
            <a:off x="22097825" y="8361999"/>
            <a:ext cx="10250400" cy="23913675"/>
          </a:xfrm>
          <a:prstGeom prst="rect">
            <a:avLst/>
          </a:prstGeom>
          <a:solidFill>
            <a:srgbClr val="FFFFFF"/>
          </a:solidFill>
          <a:ln>
            <a:noFill/>
          </a:ln>
        </p:spPr>
        <p:txBody>
          <a:bodyPr lIns="457200" tIns="457200" rIns="457200" bIns="457200" anchor="t" anchorCtr="0">
            <a:noAutofit/>
          </a:bodyPr>
          <a:lstStyle/>
          <a:p>
            <a:pPr marL="38100" marR="0" lvl="0" algn="l" rtl="0">
              <a:lnSpc>
                <a:spcPct val="100000"/>
              </a:lnSpc>
              <a:spcBef>
                <a:spcPts val="0"/>
              </a:spcBef>
              <a:spcAft>
                <a:spcPts val="0"/>
              </a:spcAft>
              <a:buClr>
                <a:srgbClr val="073763"/>
              </a:buClr>
              <a:buSzPct val="100000"/>
            </a:pPr>
            <a:r>
              <a:rPr lang="en-US" sz="2700" b="1" u="sng" dirty="0">
                <a:solidFill>
                  <a:srgbClr val="073763"/>
                </a:solidFill>
                <a:latin typeface="Century Gothic"/>
                <a:ea typeface="Century Gothic"/>
                <a:cs typeface="Century Gothic"/>
                <a:sym typeface="Century Gothic"/>
              </a:rPr>
              <a:t>Participants:</a:t>
            </a:r>
            <a:r>
              <a:rPr lang="en-US" sz="2700" b="1" dirty="0">
                <a:solidFill>
                  <a:srgbClr val="073763"/>
                </a:solidFill>
                <a:latin typeface="Century Gothic"/>
                <a:ea typeface="Century Gothic"/>
                <a:cs typeface="Century Gothic"/>
                <a:sym typeface="Century Gothic"/>
              </a:rPr>
              <a:t> </a:t>
            </a:r>
            <a:r>
              <a:rPr lang="en-US" sz="2700" dirty="0">
                <a:solidFill>
                  <a:srgbClr val="073763"/>
                </a:solidFill>
                <a:latin typeface="Century Gothic"/>
                <a:ea typeface="Century Gothic"/>
                <a:cs typeface="Century Gothic"/>
                <a:sym typeface="Century Gothic"/>
              </a:rPr>
              <a:t>The study will include one participant who is a 50 year-old adult male who was diagnosed with Broca’s Aphasia and Anomia after a left-cerebral CVA. The participant’s cognitive abilities are within normal limits, he is right hand dominate. He presents with no previous medical history. Before his CVA he was working full time as an electrician, and lives with his wife and adult daughter. </a:t>
            </a:r>
          </a:p>
          <a:p>
            <a:pPr marL="38100" marR="0" lvl="0" algn="l" rtl="0">
              <a:lnSpc>
                <a:spcPct val="100000"/>
              </a:lnSpc>
              <a:spcBef>
                <a:spcPts val="0"/>
              </a:spcBef>
              <a:spcAft>
                <a:spcPts val="0"/>
              </a:spcAft>
              <a:buClr>
                <a:srgbClr val="073763"/>
              </a:buClr>
              <a:buSzPct val="100000"/>
            </a:pPr>
            <a:endParaRPr lang="en-US" sz="2700" b="1" u="sng" dirty="0">
              <a:solidFill>
                <a:srgbClr val="073763"/>
              </a:solidFill>
              <a:latin typeface="Century Gothic"/>
              <a:ea typeface="Century Gothic"/>
              <a:cs typeface="Century Gothic"/>
              <a:sym typeface="Century Gothic"/>
            </a:endParaRPr>
          </a:p>
          <a:p>
            <a:pPr marL="38100" marR="0" lvl="0" algn="l" rtl="0">
              <a:lnSpc>
                <a:spcPct val="100000"/>
              </a:lnSpc>
              <a:spcBef>
                <a:spcPts val="0"/>
              </a:spcBef>
              <a:spcAft>
                <a:spcPts val="0"/>
              </a:spcAft>
              <a:buClr>
                <a:srgbClr val="073763"/>
              </a:buClr>
              <a:buSzPct val="100000"/>
            </a:pPr>
            <a:r>
              <a:rPr lang="en-US" sz="2700" b="1" u="sng" dirty="0">
                <a:solidFill>
                  <a:srgbClr val="073763"/>
                </a:solidFill>
                <a:latin typeface="Century Gothic"/>
                <a:ea typeface="Century Gothic"/>
                <a:cs typeface="Century Gothic"/>
                <a:sym typeface="Century Gothic"/>
              </a:rPr>
              <a:t>Procedure: </a:t>
            </a:r>
            <a:r>
              <a:rPr lang="en-US" sz="2700" dirty="0">
                <a:solidFill>
                  <a:srgbClr val="073763"/>
                </a:solidFill>
                <a:latin typeface="Century Gothic"/>
                <a:ea typeface="Century Gothic"/>
                <a:cs typeface="Century Gothic"/>
                <a:sym typeface="Century Gothic"/>
              </a:rPr>
              <a:t>The participant will be recruited through a random selection from the local hospital, Monmouth Medical Center. The researchers will not participate in or administer the treatment to avoid bias. A Speech-Language Pathologist blind to the study’s hypothesis with at least 5 years’ experience treating aphasia will be trained through training videos to administer both treatments.</a:t>
            </a:r>
          </a:p>
          <a:p>
            <a:pPr marL="38100" marR="0" lvl="0" algn="l" rtl="0">
              <a:lnSpc>
                <a:spcPct val="100000"/>
              </a:lnSpc>
              <a:spcBef>
                <a:spcPts val="0"/>
              </a:spcBef>
              <a:spcAft>
                <a:spcPts val="0"/>
              </a:spcAft>
              <a:buClr>
                <a:srgbClr val="073763"/>
              </a:buClr>
              <a:buSzPct val="100000"/>
            </a:pPr>
            <a:r>
              <a:rPr lang="en-US" sz="2700" dirty="0">
                <a:solidFill>
                  <a:srgbClr val="073763"/>
                </a:solidFill>
                <a:latin typeface="Century Gothic"/>
                <a:ea typeface="Century Gothic"/>
                <a:cs typeface="Century Gothic"/>
                <a:sym typeface="Century Gothic"/>
              </a:rPr>
              <a:t>During all baseline and treatment phases of the study, the patient’s percent of correctly retrieved words in response to pictures of 20 everyday objects will be measured. The participant will be required to verbally retrieve everyday objects such as, toothbrush, cup, fork, and blanket, for baseline and treatment measures. During initial baseline sessions, the participant will not be provided with treatment. During each initial baseline session, participant will name pictures of 20 everyday objects. Initial baseline sessions measures will be conducted for at least three sessions until a stable baseline is obtained.</a:t>
            </a:r>
          </a:p>
          <a:p>
            <a:pPr marL="38100" marR="0" lvl="0" algn="l" rtl="0">
              <a:lnSpc>
                <a:spcPct val="100000"/>
              </a:lnSpc>
              <a:spcBef>
                <a:spcPts val="0"/>
              </a:spcBef>
              <a:spcAft>
                <a:spcPts val="0"/>
              </a:spcAft>
              <a:buClr>
                <a:srgbClr val="073763"/>
              </a:buClr>
              <a:buSzPct val="100000"/>
            </a:pPr>
            <a:r>
              <a:rPr lang="en-US" sz="2700" dirty="0">
                <a:solidFill>
                  <a:srgbClr val="073763"/>
                </a:solidFill>
                <a:latin typeface="Century Gothic"/>
                <a:ea typeface="Century Gothic"/>
                <a:cs typeface="Century Gothic"/>
                <a:sym typeface="Century Gothic"/>
              </a:rPr>
              <a:t>All treatment and return to baseline sessions will be 45 minutes 3 times a week for 4 weeks, totaling 12 sessions.  During treatment phases, the participant will be administered Semantic Feature Analysis (SFA) from a trained SLP who is blind to the study’s hypothesis, after which a return to baseline phase will occur.  The participant will then be administered Verb Network Strengthening Treatment (</a:t>
            </a:r>
            <a:r>
              <a:rPr lang="en-US" sz="2700" dirty="0" err="1">
                <a:solidFill>
                  <a:srgbClr val="073763"/>
                </a:solidFill>
                <a:latin typeface="Century Gothic"/>
                <a:ea typeface="Century Gothic"/>
                <a:cs typeface="Century Gothic"/>
                <a:sym typeface="Century Gothic"/>
              </a:rPr>
              <a:t>VnEST</a:t>
            </a:r>
            <a:r>
              <a:rPr lang="en-US" sz="2700" dirty="0">
                <a:solidFill>
                  <a:srgbClr val="073763"/>
                </a:solidFill>
                <a:latin typeface="Century Gothic"/>
                <a:ea typeface="Century Gothic"/>
                <a:cs typeface="Century Gothic"/>
                <a:sym typeface="Century Gothic"/>
              </a:rPr>
              <a:t>) from the same trained SLP who is blind to the hypothesis, after which a return to baseline phase will again occur. All baseline and treatment sessions will be recorded.  In order to address treatment fidelity, partway through treatment, the investigators will watch recordings to monitor that the SLP is following study procedures. Feedback will be given to adjust treatment if needed. </a:t>
            </a:r>
          </a:p>
          <a:p>
            <a:pPr marL="38100" marR="0" lvl="0" algn="l" rtl="0">
              <a:lnSpc>
                <a:spcPct val="100000"/>
              </a:lnSpc>
              <a:spcBef>
                <a:spcPts val="0"/>
              </a:spcBef>
              <a:spcAft>
                <a:spcPts val="0"/>
              </a:spcAft>
              <a:buClr>
                <a:srgbClr val="073763"/>
              </a:buClr>
              <a:buSzPct val="100000"/>
            </a:pPr>
            <a:r>
              <a:rPr lang="en-US" sz="2700" dirty="0">
                <a:solidFill>
                  <a:srgbClr val="073763"/>
                </a:solidFill>
                <a:latin typeface="Century Gothic"/>
                <a:ea typeface="Century Gothic"/>
                <a:cs typeface="Century Gothic"/>
                <a:sym typeface="Century Gothic"/>
              </a:rPr>
              <a:t>After all baseline and treatment phases are complete, two trained researchers will each watch half of the recordings and determine the patient’s percentage of correctly retrieved words for each session. Two weeks after initial coding each researcher will re-code 20% of their original data and will calculate percentage of agreement vs. disagreement from first to second coding in order to obtain intra-rater reliability. To obtain inter-rater reliability, the researchers will re-code 20% of original data that they did NOT originally code and calculate percentage of agreement vs. disagreement from first to second coding.</a:t>
            </a:r>
          </a:p>
          <a:p>
            <a:pPr marL="457200" marR="0" lvl="0" indent="-419100" algn="l" rtl="0">
              <a:lnSpc>
                <a:spcPct val="100000"/>
              </a:lnSpc>
              <a:spcBef>
                <a:spcPts val="0"/>
              </a:spcBef>
              <a:spcAft>
                <a:spcPts val="0"/>
              </a:spcAft>
              <a:buClr>
                <a:srgbClr val="073763"/>
              </a:buClr>
              <a:buSzPct val="100000"/>
              <a:buFont typeface="Century Gothic"/>
              <a:buChar char="●"/>
            </a:pPr>
            <a:endParaRPr lang="en-US" sz="3000" dirty="0">
              <a:solidFill>
                <a:srgbClr val="073763"/>
              </a:solidFill>
              <a:latin typeface="Century Gothic"/>
              <a:ea typeface="Century Gothic"/>
              <a:cs typeface="Century Gothic"/>
              <a:sym typeface="Century Gothic"/>
            </a:endParaRPr>
          </a:p>
        </p:txBody>
      </p:sp>
      <p:pic>
        <p:nvPicPr>
          <p:cNvPr id="2" name="image2.jpg">
            <a:extLst>
              <a:ext uri="{FF2B5EF4-FFF2-40B4-BE49-F238E27FC236}">
                <a16:creationId xmlns:a16="http://schemas.microsoft.com/office/drawing/2014/main" id="{A3B210C7-1F5F-3EAB-CFFD-B7919D015788}"/>
              </a:ext>
            </a:extLst>
          </p:cNvPr>
          <p:cNvPicPr/>
          <p:nvPr/>
        </p:nvPicPr>
        <p:blipFill>
          <a:blip r:embed="rId8"/>
          <a:srcRect/>
          <a:stretch>
            <a:fillRect/>
          </a:stretch>
        </p:blipFill>
        <p:spPr>
          <a:xfrm>
            <a:off x="761025" y="19479161"/>
            <a:ext cx="4141624" cy="3090788"/>
          </a:xfrm>
          <a:prstGeom prst="rect">
            <a:avLst/>
          </a:prstGeom>
          <a:ln/>
        </p:spPr>
      </p:pic>
      <p:pic>
        <p:nvPicPr>
          <p:cNvPr id="3" name="image3.jpg">
            <a:extLst>
              <a:ext uri="{FF2B5EF4-FFF2-40B4-BE49-F238E27FC236}">
                <a16:creationId xmlns:a16="http://schemas.microsoft.com/office/drawing/2014/main" id="{91EC8A93-1091-B7C9-A2AC-F5237E384EE3}"/>
              </a:ext>
            </a:extLst>
          </p:cNvPr>
          <p:cNvPicPr/>
          <p:nvPr/>
        </p:nvPicPr>
        <p:blipFill>
          <a:blip r:embed="rId9"/>
          <a:srcRect/>
          <a:stretch>
            <a:fillRect/>
          </a:stretch>
        </p:blipFill>
        <p:spPr>
          <a:xfrm>
            <a:off x="5144596" y="19479161"/>
            <a:ext cx="5352378" cy="3111500"/>
          </a:xfrm>
          <a:prstGeom prst="rect">
            <a:avLst/>
          </a:prstGeom>
          <a:ln/>
        </p:spPr>
      </p:pic>
      <p:pic>
        <p:nvPicPr>
          <p:cNvPr id="5" name="image6.jpg">
            <a:extLst>
              <a:ext uri="{FF2B5EF4-FFF2-40B4-BE49-F238E27FC236}">
                <a16:creationId xmlns:a16="http://schemas.microsoft.com/office/drawing/2014/main" id="{2A7FDAE0-4C49-0A67-F1DA-7396E49CD6FE}"/>
              </a:ext>
            </a:extLst>
          </p:cNvPr>
          <p:cNvPicPr/>
          <p:nvPr/>
        </p:nvPicPr>
        <p:blipFill>
          <a:blip r:embed="rId10"/>
          <a:srcRect/>
          <a:stretch>
            <a:fillRect/>
          </a:stretch>
        </p:blipFill>
        <p:spPr>
          <a:xfrm>
            <a:off x="32933780" y="11786813"/>
            <a:ext cx="4653020" cy="3853694"/>
          </a:xfrm>
          <a:prstGeom prst="rect">
            <a:avLst/>
          </a:prstGeom>
          <a:ln/>
        </p:spPr>
      </p:pic>
      <p:pic>
        <p:nvPicPr>
          <p:cNvPr id="6" name="image1.jpg">
            <a:extLst>
              <a:ext uri="{FF2B5EF4-FFF2-40B4-BE49-F238E27FC236}">
                <a16:creationId xmlns:a16="http://schemas.microsoft.com/office/drawing/2014/main" id="{AB2DD5E6-4AAF-2466-FA0E-D7872021D19F}"/>
              </a:ext>
            </a:extLst>
          </p:cNvPr>
          <p:cNvPicPr/>
          <p:nvPr/>
        </p:nvPicPr>
        <p:blipFill>
          <a:blip r:embed="rId11"/>
          <a:srcRect/>
          <a:stretch>
            <a:fillRect/>
          </a:stretch>
        </p:blipFill>
        <p:spPr>
          <a:xfrm>
            <a:off x="38172355" y="11740450"/>
            <a:ext cx="4653020" cy="3923413"/>
          </a:xfrm>
          <a:prstGeom prst="rect">
            <a:avLst/>
          </a:prstGeom>
          <a:ln/>
        </p:spPr>
      </p:pic>
      <p:pic>
        <p:nvPicPr>
          <p:cNvPr id="7" name="image5.jpg">
            <a:extLst>
              <a:ext uri="{FF2B5EF4-FFF2-40B4-BE49-F238E27FC236}">
                <a16:creationId xmlns:a16="http://schemas.microsoft.com/office/drawing/2014/main" id="{CC5FE6FD-1983-E347-E514-621BBAD1E1F9}"/>
              </a:ext>
            </a:extLst>
          </p:cNvPr>
          <p:cNvPicPr/>
          <p:nvPr/>
        </p:nvPicPr>
        <p:blipFill>
          <a:blip r:embed="rId12"/>
          <a:srcRect/>
          <a:stretch>
            <a:fillRect/>
          </a:stretch>
        </p:blipFill>
        <p:spPr>
          <a:xfrm>
            <a:off x="32933780" y="16485749"/>
            <a:ext cx="4653020" cy="3853694"/>
          </a:xfrm>
          <a:prstGeom prst="rect">
            <a:avLst/>
          </a:prstGeom>
          <a:ln/>
        </p:spPr>
      </p:pic>
      <p:pic>
        <p:nvPicPr>
          <p:cNvPr id="8" name="image4.jpg">
            <a:extLst>
              <a:ext uri="{FF2B5EF4-FFF2-40B4-BE49-F238E27FC236}">
                <a16:creationId xmlns:a16="http://schemas.microsoft.com/office/drawing/2014/main" id="{92289884-B4AF-0292-202C-6DF016653BEA}"/>
              </a:ext>
            </a:extLst>
          </p:cNvPr>
          <p:cNvPicPr/>
          <p:nvPr/>
        </p:nvPicPr>
        <p:blipFill>
          <a:blip r:embed="rId13"/>
          <a:srcRect/>
          <a:stretch>
            <a:fillRect/>
          </a:stretch>
        </p:blipFill>
        <p:spPr>
          <a:xfrm>
            <a:off x="38172355" y="16605606"/>
            <a:ext cx="4653020" cy="3853694"/>
          </a:xfrm>
          <a:prstGeom prst="rect">
            <a:avLst/>
          </a:prstGeom>
          <a:ln/>
        </p:spPr>
      </p:pic>
      <p:pic>
        <p:nvPicPr>
          <p:cNvPr id="4" name="Poster Video Recording.m4a">
            <a:hlinkClick r:id="" action="ppaction://media"/>
            <a:extLst>
              <a:ext uri="{FF2B5EF4-FFF2-40B4-BE49-F238E27FC236}">
                <a16:creationId xmlns:a16="http://schemas.microsoft.com/office/drawing/2014/main" id="{C2BD435E-B72F-2579-D5A0-B654733BC17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0919195" y="30630583"/>
            <a:ext cx="1985905" cy="1985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3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1350</Words>
  <Application>Microsoft Macintosh PowerPoint</Application>
  <PresentationFormat>Custom</PresentationFormat>
  <Paragraphs>47</Paragraphs>
  <Slides>1</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Century Gothic</vt:lpstr>
      <vt:lpstr>Arial Narrow</vt:lpstr>
      <vt:lpstr>Arial</vt:lpstr>
      <vt:lpstr>Candara</vt:lpstr>
      <vt:lpstr>Arial Black</vt:lpstr>
      <vt:lpstr>Average</vt:lpstr>
      <vt:lpstr>Oswald</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Kathleen</dc:creator>
  <cp:lastModifiedBy>Gabriella N Verzolini</cp:lastModifiedBy>
  <cp:revision>9</cp:revision>
  <dcterms:modified xsi:type="dcterms:W3CDTF">2023-04-08T18:16:55Z</dcterms:modified>
</cp:coreProperties>
</file>