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media1.m4a"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438912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D1D1D1"/>
          </a:solidFill>
        </a:fill>
      </a:tcStyle>
    </a:wholeTbl>
    <a:band2H>
      <a:tcTxStyle b="def" i="def"/>
      <a:tcStyle>
        <a:tcBdr/>
        <a:fill>
          <a:solidFill>
            <a:srgbClr val="EAEAEA"/>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firstRow>
  </a:tblStyle>
  <a:tblStyle styleId="{C7B018BB-80A7-4F77-B60F-C8B233D01FF8}" styleName="">
    <a:tblBg/>
    <a:wholeTbl>
      <a:tcTxStyle b="off"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ECECEC"/>
          </a:solidFill>
        </a:fill>
      </a:tcStyle>
    </a:wholeTbl>
    <a:band2H>
      <a:tcTxStyle b="def" i="def"/>
      <a:tcStyle>
        <a:tcBdr/>
        <a:fill>
          <a:solidFill>
            <a:schemeClr val="accent6"/>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firstRow>
  </a:tblStyle>
  <a:tblStyle styleId="{EEE7283C-3CF3-47DC-8721-378D4A62B228}" styleName="">
    <a:tblBg/>
    <a:wholeTbl>
      <a:tcTxStyle b="off"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BFBFB"/>
          </a:solidFill>
        </a:fill>
      </a:tcStyle>
    </a:wholeTbl>
    <a:band2H>
      <a:tcTxStyle b="def" i="def"/>
      <a:tcStyle>
        <a:tcBdr/>
        <a:fill>
          <a:solidFill>
            <a:srgbClr val="FDFDFD"/>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firstRow>
  </a:tblStyle>
  <a:tblStyle styleId="{CF821DB8-F4EB-4A41-A1BA-3FCAFE7338EE}" styleName="">
    <a:tblBg/>
    <a:wholeTbl>
      <a:tcTxStyle b="off" i="off">
        <a:fontRef idx="major">
          <a:srgbClr val="37474F"/>
        </a:fontRef>
        <a:srgbClr val="37474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8E8"/>
          </a:solidFill>
        </a:fill>
      </a:tcStyle>
    </a:wholeTbl>
    <a:band2H>
      <a:tcTxStyle b="def" i="def"/>
      <a:tcStyle>
        <a:tcBdr/>
        <a:fill>
          <a:solidFill>
            <a:srgbClr val="37474F"/>
          </a:solidFill>
        </a:fill>
      </a:tcStyle>
    </a:band2H>
    <a:firstCol>
      <a:tcTxStyle b="on" i="off">
        <a:fontRef idx="major">
          <a:srgbClr val="37474F"/>
        </a:fontRef>
        <a:srgbClr val="37474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7474F"/>
        </a:fontRef>
        <a:srgbClr val="37474F"/>
      </a:tcTxStyle>
      <a:tcStyle>
        <a:tcBdr>
          <a:left>
            <a:ln w="12700" cap="flat">
              <a:noFill/>
              <a:miter lim="400000"/>
            </a:ln>
          </a:left>
          <a:right>
            <a:ln w="12700" cap="flat">
              <a:noFill/>
              <a:miter lim="400000"/>
            </a:ln>
          </a:right>
          <a:top>
            <a:ln w="50800" cap="flat">
              <a:solidFill>
                <a:srgbClr val="37474F"/>
              </a:solidFill>
              <a:prstDash val="solid"/>
              <a:round/>
            </a:ln>
          </a:top>
          <a:bottom>
            <a:ln w="25400" cap="flat">
              <a:solidFill>
                <a:srgbClr val="37474F"/>
              </a:solidFill>
              <a:prstDash val="solid"/>
              <a:round/>
            </a:ln>
          </a:bottom>
          <a:insideH>
            <a:ln w="12700" cap="flat">
              <a:noFill/>
              <a:miter lim="400000"/>
            </a:ln>
          </a:insideH>
          <a:insideV>
            <a:ln w="12700" cap="flat">
              <a:noFill/>
              <a:miter lim="400000"/>
            </a:ln>
          </a:insideV>
        </a:tcBdr>
        <a:fill>
          <a:solidFill>
            <a:srgbClr val="37474F"/>
          </a:solidFill>
        </a:fill>
      </a:tcStyle>
    </a:lastRow>
    <a:firstRow>
      <a:tcTxStyle b="on" i="off">
        <a:fontRef idx="major">
          <a:srgbClr val="37474F"/>
        </a:fontRef>
        <a:srgbClr val="37474F"/>
      </a:tcTxStyle>
      <a:tcStyle>
        <a:tcBdr>
          <a:left>
            <a:ln w="12700" cap="flat">
              <a:noFill/>
              <a:miter lim="400000"/>
            </a:ln>
          </a:left>
          <a:right>
            <a:ln w="12700" cap="flat">
              <a:noFill/>
              <a:miter lim="400000"/>
            </a:ln>
          </a:right>
          <a:top>
            <a:ln w="25400" cap="flat">
              <a:solidFill>
                <a:srgbClr val="37474F"/>
              </a:solidFill>
              <a:prstDash val="solid"/>
              <a:round/>
            </a:ln>
          </a:top>
          <a:bottom>
            <a:ln w="25400" cap="flat">
              <a:solidFill>
                <a:srgbClr val="37474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CCCECF"/>
          </a:solidFill>
        </a:fill>
      </a:tcStyle>
    </a:wholeTbl>
    <a:band2H>
      <a:tcTxStyle b="def" i="def"/>
      <a:tcStyle>
        <a:tcBdr/>
        <a:fill>
          <a:solidFill>
            <a:srgbClr val="E7E8E8"/>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37474F"/>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37474F"/>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37474F"/>
          </a:solidFill>
        </a:fill>
      </a:tcStyle>
    </a:firstRow>
  </a:tblStyle>
  <a:tblStyle styleId="{2708684C-4D16-4618-839F-0558EEFCDFE6}" styleName="">
    <a:tblBg/>
    <a:wholeTbl>
      <a:tcTxStyle b="off"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37474F">
              <a:alpha val="20000"/>
            </a:srgbClr>
          </a:solidFill>
        </a:fill>
      </a:tcStyle>
    </a:wholeTbl>
    <a:band2H>
      <a:tcTxStyle b="def" i="def"/>
      <a:tcStyle>
        <a:tcBdr/>
        <a:fill>
          <a:solidFill>
            <a:srgbClr val="FFFFFF"/>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37474F">
              <a:alpha val="20000"/>
            </a:srgbClr>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508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no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254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1" name="Shape 111"/>
          <p:cNvSpPr/>
          <p:nvPr>
            <p:ph type="sldImg"/>
          </p:nvPr>
        </p:nvSpPr>
        <p:spPr>
          <a:xfrm>
            <a:off x="1143000" y="685800"/>
            <a:ext cx="4572000" cy="3429000"/>
          </a:xfrm>
          <a:prstGeom prst="rect">
            <a:avLst/>
          </a:prstGeom>
        </p:spPr>
        <p:txBody>
          <a:bodyPr/>
          <a:lstStyle/>
          <a:p>
            <a:pPr/>
          </a:p>
        </p:txBody>
      </p:sp>
      <p:sp>
        <p:nvSpPr>
          <p:cNvPr id="112" name="Shape 11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Arial"/>
      </a:defRPr>
    </a:lvl1pPr>
    <a:lvl2pPr indent="228600" defTabSz="457200" latinLnBrk="0">
      <a:defRPr sz="1200">
        <a:latin typeface="+mj-lt"/>
        <a:ea typeface="+mj-ea"/>
        <a:cs typeface="+mj-cs"/>
        <a:sym typeface="Arial"/>
      </a:defRPr>
    </a:lvl2pPr>
    <a:lvl3pPr indent="457200" defTabSz="457200" latinLnBrk="0">
      <a:defRPr sz="1200">
        <a:latin typeface="+mj-lt"/>
        <a:ea typeface="+mj-ea"/>
        <a:cs typeface="+mj-cs"/>
        <a:sym typeface="Arial"/>
      </a:defRPr>
    </a:lvl3pPr>
    <a:lvl4pPr indent="685800" defTabSz="457200" latinLnBrk="0">
      <a:defRPr sz="1200">
        <a:latin typeface="+mj-lt"/>
        <a:ea typeface="+mj-ea"/>
        <a:cs typeface="+mj-cs"/>
        <a:sym typeface="Arial"/>
      </a:defRPr>
    </a:lvl4pPr>
    <a:lvl5pPr indent="914400" defTabSz="457200" latinLnBrk="0">
      <a:defRPr sz="1200">
        <a:latin typeface="+mj-lt"/>
        <a:ea typeface="+mj-ea"/>
        <a:cs typeface="+mj-cs"/>
        <a:sym typeface="Arial"/>
      </a:defRPr>
    </a:lvl5pPr>
    <a:lvl6pPr indent="1143000" defTabSz="457200" latinLnBrk="0">
      <a:defRPr sz="1200">
        <a:latin typeface="+mj-lt"/>
        <a:ea typeface="+mj-ea"/>
        <a:cs typeface="+mj-cs"/>
        <a:sym typeface="Arial"/>
      </a:defRPr>
    </a:lvl6pPr>
    <a:lvl7pPr indent="1371600" defTabSz="457200" latinLnBrk="0">
      <a:defRPr sz="1200">
        <a:latin typeface="+mj-lt"/>
        <a:ea typeface="+mj-ea"/>
        <a:cs typeface="+mj-cs"/>
        <a:sym typeface="Arial"/>
      </a:defRPr>
    </a:lvl7pPr>
    <a:lvl8pPr indent="1600200" defTabSz="457200" latinLnBrk="0">
      <a:defRPr sz="1200">
        <a:latin typeface="+mj-lt"/>
        <a:ea typeface="+mj-ea"/>
        <a:cs typeface="+mj-cs"/>
        <a:sym typeface="Arial"/>
      </a:defRPr>
    </a:lvl8pPr>
    <a:lvl9pPr indent="1828800" defTabSz="4572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defRPr sz="1800"/>
            </a:pPr>
            <a:r>
              <a:t>Talking Points:</a:t>
            </a:r>
          </a:p>
          <a:p>
            <a:pPr>
              <a:defRPr sz="1800"/>
            </a:pPr>
            <a:r>
              <a:t>-AAC: apps have increased from 3 apps in 2009 to over 110 in 2011. That is 6 years ago so we can infer that the amount of apps has only increased since then.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grpSp>
        <p:nvGrpSpPr>
          <p:cNvPr id="14" name="Shape 14"/>
          <p:cNvGrpSpPr/>
          <p:nvPr/>
        </p:nvGrpSpPr>
        <p:grpSpPr>
          <a:xfrm>
            <a:off x="20881251" y="18274350"/>
            <a:ext cx="2129218" cy="676055"/>
            <a:chOff x="0" y="-1"/>
            <a:chExt cx="2129216" cy="676053"/>
          </a:xfrm>
        </p:grpSpPr>
        <p:sp>
          <p:nvSpPr>
            <p:cNvPr id="11" name="Shape 15"/>
            <p:cNvSpPr/>
            <p:nvPr/>
          </p:nvSpPr>
          <p:spPr>
            <a:xfrm>
              <a:off x="811040" y="-2"/>
              <a:ext cx="507137" cy="67605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000000"/>
                  </a:solidFill>
                </a:defRPr>
              </a:pPr>
            </a:p>
          </p:txBody>
        </p:sp>
        <p:sp>
          <p:nvSpPr>
            <p:cNvPr id="12" name="Shape 16"/>
            <p:cNvSpPr/>
            <p:nvPr/>
          </p:nvSpPr>
          <p:spPr>
            <a:xfrm>
              <a:off x="1622079" y="-2"/>
              <a:ext cx="507137" cy="67605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000000"/>
                  </a:solidFill>
                </a:defRPr>
              </a:pPr>
            </a:p>
          </p:txBody>
        </p:sp>
        <p:sp>
          <p:nvSpPr>
            <p:cNvPr id="13" name="Shape 17"/>
            <p:cNvSpPr/>
            <p:nvPr/>
          </p:nvSpPr>
          <p:spPr>
            <a:xfrm>
              <a:off x="-1" y="-2"/>
              <a:ext cx="507137" cy="67605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000000"/>
                  </a:solidFill>
                </a:defRPr>
              </a:pPr>
            </a:p>
          </p:txBody>
        </p:sp>
      </p:grpSp>
      <p:sp>
        <p:nvSpPr>
          <p:cNvPr id="15" name="Title Text"/>
          <p:cNvSpPr txBox="1"/>
          <p:nvPr>
            <p:ph type="title"/>
          </p:nvPr>
        </p:nvSpPr>
        <p:spPr>
          <a:xfrm>
            <a:off x="3222036" y="6341119"/>
            <a:ext cx="37447200" cy="11072702"/>
          </a:xfrm>
          <a:prstGeom prst="rect">
            <a:avLst/>
          </a:prstGeom>
        </p:spPr>
        <p:txBody>
          <a:bodyPr anchor="b"/>
          <a:lstStyle>
            <a:lvl1pPr algn="ctr">
              <a:defRPr sz="25600"/>
            </a:lvl1pPr>
          </a:lstStyle>
          <a:p>
            <a:pPr/>
            <a:r>
              <a:t>Title Text</a:t>
            </a:r>
          </a:p>
        </p:txBody>
      </p:sp>
      <p:sp>
        <p:nvSpPr>
          <p:cNvPr id="16" name="Body Level One…"/>
          <p:cNvSpPr txBox="1"/>
          <p:nvPr>
            <p:ph type="body" sz="quarter" idx="1"/>
          </p:nvPr>
        </p:nvSpPr>
        <p:spPr>
          <a:xfrm>
            <a:off x="3222000" y="20319204"/>
            <a:ext cx="37447200" cy="5072704"/>
          </a:xfrm>
          <a:prstGeom prst="rect">
            <a:avLst/>
          </a:prstGeom>
        </p:spPr>
        <p:txBody>
          <a:bodyPr/>
          <a:lstStyle>
            <a:lvl1pPr algn="ctr">
              <a:lnSpc>
                <a:spcPct val="100000"/>
              </a:lnSpc>
              <a:spcBef>
                <a:spcPts val="0"/>
              </a:spcBef>
              <a:defRPr sz="11200"/>
            </a:lvl1pPr>
            <a:lvl2pPr algn="ctr">
              <a:lnSpc>
                <a:spcPct val="100000"/>
              </a:lnSpc>
              <a:spcBef>
                <a:spcPts val="0"/>
              </a:spcBef>
              <a:defRPr sz="11200"/>
            </a:lvl2pPr>
            <a:lvl3pPr algn="ctr">
              <a:lnSpc>
                <a:spcPct val="100000"/>
              </a:lnSpc>
              <a:spcBef>
                <a:spcPts val="0"/>
              </a:spcBef>
              <a:defRPr sz="11200"/>
            </a:lvl3pPr>
            <a:lvl4pPr algn="ctr">
              <a:lnSpc>
                <a:spcPct val="100000"/>
              </a:lnSpc>
              <a:spcBef>
                <a:spcPts val="0"/>
              </a:spcBef>
              <a:defRPr sz="11200"/>
            </a:lvl4pPr>
            <a:lvl5pPr algn="ctr">
              <a:lnSpc>
                <a:spcPct val="100000"/>
              </a:lnSpc>
              <a:spcBef>
                <a:spcPts val="0"/>
              </a:spcBef>
              <a:defRPr sz="11200"/>
            </a:lvl5pPr>
          </a:lstStyle>
          <a:p>
            <a:pPr/>
            <a:r>
              <a:t>Body Level One</a:t>
            </a:r>
          </a:p>
          <a:p>
            <a:pPr lvl="1"/>
            <a:r>
              <a:t>Body Level Two</a:t>
            </a:r>
          </a:p>
          <a:p>
            <a:pPr lvl="2"/>
            <a:r>
              <a:t>Body Level Three</a:t>
            </a:r>
          </a:p>
          <a:p>
            <a:pPr lvl="3"/>
            <a:r>
              <a:t>Body Level Four</a:t>
            </a:r>
          </a:p>
          <a:p>
            <a:pPr lvl="4"/>
            <a:r>
              <a:t>Body Level Five</a:t>
            </a:r>
          </a:p>
        </p:txBody>
      </p:sp>
      <p:sp>
        <p:nvSpPr>
          <p:cNvPr id="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96" name="Title Text"/>
          <p:cNvSpPr txBox="1"/>
          <p:nvPr>
            <p:ph type="title"/>
          </p:nvPr>
        </p:nvSpPr>
        <p:spPr>
          <a:xfrm>
            <a:off x="1496160" y="8033760"/>
            <a:ext cx="40899002" cy="12099899"/>
          </a:xfrm>
          <a:prstGeom prst="rect">
            <a:avLst/>
          </a:prstGeom>
        </p:spPr>
        <p:txBody>
          <a:bodyPr anchor="b"/>
          <a:lstStyle>
            <a:lvl1pPr algn="ctr">
              <a:defRPr sz="64000"/>
            </a:lvl1pPr>
          </a:lstStyle>
          <a:p>
            <a:pPr/>
            <a:r>
              <a:t>Title Text</a:t>
            </a:r>
          </a:p>
        </p:txBody>
      </p:sp>
      <p:sp>
        <p:nvSpPr>
          <p:cNvPr id="97" name="Body Level One…"/>
          <p:cNvSpPr txBox="1"/>
          <p:nvPr>
            <p:ph type="body" sz="half" idx="1"/>
          </p:nvPr>
        </p:nvSpPr>
        <p:spPr>
          <a:xfrm>
            <a:off x="1496160" y="20661920"/>
            <a:ext cx="40899002" cy="8325003"/>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4" name="Title Text"/>
          <p:cNvSpPr txBox="1"/>
          <p:nvPr>
            <p:ph type="title"/>
          </p:nvPr>
        </p:nvSpPr>
        <p:spPr>
          <a:xfrm>
            <a:off x="3222000" y="13704000"/>
            <a:ext cx="37690500" cy="5510404"/>
          </a:xfrm>
          <a:prstGeom prst="rect">
            <a:avLst/>
          </a:prstGeom>
        </p:spPr>
        <p:txBody>
          <a:bodyPr anchor="ctr"/>
          <a:lstStyle>
            <a:lvl1pPr algn="ctr">
              <a:defRPr sz="19200"/>
            </a:lvl1pPr>
          </a:lstStyle>
          <a:p>
            <a:pPr/>
            <a:r>
              <a:t>Title Text</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32" name="Title Text"/>
          <p:cNvSpPr txBox="1"/>
          <p:nvPr>
            <p:ph type="title"/>
          </p:nvPr>
        </p:nvSpPr>
        <p:spPr>
          <a:prstGeom prst="rect">
            <a:avLst/>
          </a:prstGeom>
        </p:spPr>
        <p:txBody>
          <a:bodyPr/>
          <a:lstStyle/>
          <a:p>
            <a:pPr/>
            <a:r>
              <a:t>Title Text</a:t>
            </a:r>
          </a:p>
        </p:txBody>
      </p:sp>
      <p:sp>
        <p:nvSpPr>
          <p:cNvPr id="3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41" name="Title Text"/>
          <p:cNvSpPr txBox="1"/>
          <p:nvPr>
            <p:ph type="title"/>
          </p:nvPr>
        </p:nvSpPr>
        <p:spPr>
          <a:prstGeom prst="rect">
            <a:avLst/>
          </a:prstGeom>
        </p:spPr>
        <p:txBody>
          <a:bodyPr/>
          <a:lstStyle/>
          <a:p>
            <a:pPr/>
            <a:r>
              <a:t>Title Text</a:t>
            </a:r>
          </a:p>
        </p:txBody>
      </p:sp>
      <p:sp>
        <p:nvSpPr>
          <p:cNvPr id="42" name="Body Level One…"/>
          <p:cNvSpPr txBox="1"/>
          <p:nvPr>
            <p:ph type="body" sz="half" idx="1"/>
          </p:nvPr>
        </p:nvSpPr>
        <p:spPr>
          <a:xfrm>
            <a:off x="1496160" y="7375838"/>
            <a:ext cx="19199402" cy="21864903"/>
          </a:xfrm>
          <a:prstGeom prst="rect">
            <a:avLst/>
          </a:prstGeom>
        </p:spPr>
        <p:txBody>
          <a:bodyPr/>
          <a:lstStyle>
            <a:lvl1pPr>
              <a:defRPr sz="7500"/>
            </a:lvl1pPr>
            <a:lvl2pPr>
              <a:defRPr sz="7500"/>
            </a:lvl2pPr>
            <a:lvl3pPr>
              <a:defRPr sz="7500"/>
            </a:lvl3pPr>
            <a:lvl4pPr>
              <a:defRPr sz="7500"/>
            </a:lvl4pPr>
            <a:lvl5pPr>
              <a:defRPr sz="7500"/>
            </a:lvl5pPr>
          </a:lstStyle>
          <a:p>
            <a:pPr/>
            <a:r>
              <a:t>Body Level One</a:t>
            </a:r>
          </a:p>
          <a:p>
            <a:pPr lvl="1"/>
            <a:r>
              <a:t>Body Level Two</a:t>
            </a:r>
          </a:p>
          <a:p>
            <a:pPr lvl="2"/>
            <a:r>
              <a:t>Body Level Three</a:t>
            </a:r>
          </a:p>
          <a:p>
            <a:pPr lvl="3"/>
            <a:r>
              <a:t>Body Level Four</a:t>
            </a:r>
          </a:p>
          <a:p>
            <a:pPr lvl="4"/>
            <a:r>
              <a:t>Body Level Five</a:t>
            </a:r>
          </a:p>
        </p:txBody>
      </p:sp>
      <p:sp>
        <p:nvSpPr>
          <p:cNvPr id="43" name="Shape 31"/>
          <p:cNvSpPr txBox="1"/>
          <p:nvPr>
            <p:ph type="body" sz="half" idx="21"/>
          </p:nvPr>
        </p:nvSpPr>
        <p:spPr>
          <a:xfrm>
            <a:off x="23195520" y="7375837"/>
            <a:ext cx="19199406" cy="21864905"/>
          </a:xfrm>
          <a:prstGeom prst="rect">
            <a:avLst/>
          </a:prstGeom>
        </p:spPr>
        <p:txBody>
          <a:bodyPr/>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1" name="Title Text"/>
          <p:cNvSpPr txBox="1"/>
          <p:nvPr>
            <p:ph type="title"/>
          </p:nvPr>
        </p:nvSpPr>
        <p:spPr>
          <a:prstGeom prst="rect">
            <a:avLst/>
          </a:prstGeom>
        </p:spPr>
        <p:txBody>
          <a:bodyPr/>
          <a:lstStyle/>
          <a:p>
            <a:pPr/>
            <a:r>
              <a:t>Title Text</a:t>
            </a:r>
          </a:p>
        </p:txBody>
      </p:sp>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59" name="Title Text"/>
          <p:cNvSpPr txBox="1"/>
          <p:nvPr>
            <p:ph type="title"/>
          </p:nvPr>
        </p:nvSpPr>
        <p:spPr>
          <a:xfrm>
            <a:off x="1496160" y="3555839"/>
            <a:ext cx="13478401" cy="4836603"/>
          </a:xfrm>
          <a:prstGeom prst="rect">
            <a:avLst/>
          </a:prstGeom>
        </p:spPr>
        <p:txBody>
          <a:bodyPr anchor="b"/>
          <a:lstStyle>
            <a:lvl1pPr>
              <a:defRPr sz="12800"/>
            </a:lvl1pPr>
          </a:lstStyle>
          <a:p>
            <a:pPr/>
            <a:r>
              <a:t>Title Text</a:t>
            </a:r>
          </a:p>
        </p:txBody>
      </p:sp>
      <p:sp>
        <p:nvSpPr>
          <p:cNvPr id="60" name="Body Level One…"/>
          <p:cNvSpPr txBox="1"/>
          <p:nvPr>
            <p:ph type="body" sz="quarter" idx="1"/>
          </p:nvPr>
        </p:nvSpPr>
        <p:spPr>
          <a:xfrm>
            <a:off x="1496160" y="8893439"/>
            <a:ext cx="13478401" cy="20348101"/>
          </a:xfrm>
          <a:prstGeom prst="rect">
            <a:avLst/>
          </a:prstGeom>
        </p:spPr>
        <p:txBody>
          <a:bodyPr/>
          <a:lstStyle>
            <a:lvl1pPr>
              <a:defRPr sz="6400"/>
            </a:lvl1pPr>
            <a:lvl2pPr>
              <a:defRPr sz="6400"/>
            </a:lvl2pPr>
            <a:lvl3pPr>
              <a:defRPr sz="6400"/>
            </a:lvl3pPr>
            <a:lvl4pPr>
              <a:defRPr sz="6400"/>
            </a:lvl4pPr>
            <a:lvl5pPr>
              <a:defRPr sz="6400"/>
            </a:lvl5pPr>
          </a:lstStyle>
          <a:p>
            <a:pPr/>
            <a:r>
              <a:t>Body Level One</a:t>
            </a:r>
          </a:p>
          <a:p>
            <a:pPr lvl="1"/>
            <a:r>
              <a:t>Body Level Two</a:t>
            </a:r>
          </a:p>
          <a:p>
            <a:pPr lvl="2"/>
            <a:r>
              <a:t>Body Level Three</a:t>
            </a:r>
          </a:p>
          <a:p>
            <a:pPr lvl="3"/>
            <a:r>
              <a:t>Body Level Four</a:t>
            </a:r>
          </a:p>
          <a:p>
            <a:pPr lvl="4"/>
            <a:r>
              <a:t>Body Level Five</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bg>
      <p:bgPr>
        <a:solidFill>
          <a:srgbClr val="E0E0E0"/>
        </a:solidFill>
      </p:bgPr>
    </p:bg>
    <p:spTree>
      <p:nvGrpSpPr>
        <p:cNvPr id="1" name=""/>
        <p:cNvGrpSpPr/>
        <p:nvPr/>
      </p:nvGrpSpPr>
      <p:grpSpPr>
        <a:xfrm>
          <a:off x="0" y="0"/>
          <a:ext cx="0" cy="0"/>
          <a:chOff x="0" y="0"/>
          <a:chExt cx="0" cy="0"/>
        </a:xfrm>
      </p:grpSpPr>
      <p:sp>
        <p:nvSpPr>
          <p:cNvPr id="68" name="Title Text"/>
          <p:cNvSpPr txBox="1"/>
          <p:nvPr>
            <p:ph type="title"/>
          </p:nvPr>
        </p:nvSpPr>
        <p:spPr>
          <a:xfrm>
            <a:off x="2353198" y="3368638"/>
            <a:ext cx="29890207" cy="26181004"/>
          </a:xfrm>
          <a:prstGeom prst="rect">
            <a:avLst/>
          </a:prstGeom>
        </p:spPr>
        <p:txBody>
          <a:bodyPr anchor="ctr"/>
          <a:lstStyle>
            <a:lvl1pPr>
              <a:defRPr sz="25600">
                <a:solidFill>
                  <a:srgbClr val="37474F"/>
                </a:solidFill>
              </a:defRPr>
            </a:lvl1pPr>
          </a:lstStyle>
          <a:p>
            <a:pPr/>
            <a:r>
              <a:t>Title Text</a:t>
            </a:r>
          </a:p>
        </p:txBody>
      </p:sp>
      <p:sp>
        <p:nvSpPr>
          <p:cNvPr id="69" name="Slide Number"/>
          <p:cNvSpPr txBox="1"/>
          <p:nvPr>
            <p:ph type="sldNum" sz="quarter" idx="2"/>
          </p:nvPr>
        </p:nvSpPr>
        <p:spPr>
          <a:prstGeom prst="rect">
            <a:avLst/>
          </a:prstGeom>
        </p:spPr>
        <p:txBody>
          <a:bodyPr/>
          <a:lstStyle>
            <a:lvl1pPr>
              <a:defRPr>
                <a:solidFill>
                  <a:srgbClr val="37474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76" name="Shape 44"/>
          <p:cNvSpPr/>
          <p:nvPr/>
        </p:nvSpPr>
        <p:spPr>
          <a:xfrm>
            <a:off x="21945600" y="0"/>
            <a:ext cx="21945600" cy="32918400"/>
          </a:xfrm>
          <a:prstGeom prst="rect">
            <a:avLst/>
          </a:prstGeom>
          <a:solidFill>
            <a:srgbClr val="FFFFFF"/>
          </a:solidFill>
          <a:ln w="12700">
            <a:miter lim="400000"/>
          </a:ln>
        </p:spPr>
        <p:txBody>
          <a:bodyPr lIns="45718" tIns="45718" rIns="45718" bIns="45718" anchor="ctr"/>
          <a:lstStyle/>
          <a:p>
            <a:pPr>
              <a:defRPr>
                <a:solidFill>
                  <a:srgbClr val="000000"/>
                </a:solidFill>
              </a:defRPr>
            </a:pPr>
          </a:p>
        </p:txBody>
      </p:sp>
      <p:sp>
        <p:nvSpPr>
          <p:cNvPr id="77" name="Shape 45"/>
          <p:cNvSpPr/>
          <p:nvPr/>
        </p:nvSpPr>
        <p:spPr>
          <a:xfrm>
            <a:off x="24142439" y="28771197"/>
            <a:ext cx="2247904" cy="4"/>
          </a:xfrm>
          <a:prstGeom prst="line">
            <a:avLst/>
          </a:prstGeom>
          <a:ln w="19050">
            <a:solidFill>
              <a:srgbClr val="37474F"/>
            </a:solidFill>
          </a:ln>
        </p:spPr>
        <p:txBody>
          <a:bodyPr lIns="45718" tIns="45718" rIns="45718" bIns="45718"/>
          <a:lstStyle/>
          <a:p>
            <a:pPr/>
          </a:p>
        </p:txBody>
      </p:sp>
      <p:sp>
        <p:nvSpPr>
          <p:cNvPr id="78" name="Title Text"/>
          <p:cNvSpPr txBox="1"/>
          <p:nvPr>
            <p:ph type="title"/>
          </p:nvPr>
        </p:nvSpPr>
        <p:spPr>
          <a:xfrm>
            <a:off x="1274400" y="6920958"/>
            <a:ext cx="19416902" cy="10945802"/>
          </a:xfrm>
          <a:prstGeom prst="rect">
            <a:avLst/>
          </a:prstGeom>
        </p:spPr>
        <p:txBody>
          <a:bodyPr anchor="b"/>
          <a:lstStyle>
            <a:lvl1pPr algn="ctr">
              <a:defRPr sz="22400"/>
            </a:lvl1pPr>
          </a:lstStyle>
          <a:p>
            <a:pPr/>
            <a:r>
              <a:t>Title Text</a:t>
            </a:r>
          </a:p>
        </p:txBody>
      </p:sp>
      <p:sp>
        <p:nvSpPr>
          <p:cNvPr id="79" name="Body Level One…"/>
          <p:cNvSpPr txBox="1"/>
          <p:nvPr>
            <p:ph type="body" sz="quarter" idx="1"/>
          </p:nvPr>
        </p:nvSpPr>
        <p:spPr>
          <a:xfrm>
            <a:off x="1274400" y="18209285"/>
            <a:ext cx="19416902" cy="8611203"/>
          </a:xfrm>
          <a:prstGeom prst="rect">
            <a:avLst/>
          </a:prstGeom>
        </p:spPr>
        <p:txBody>
          <a:bodyPr/>
          <a:lstStyle>
            <a:lvl1pPr algn="ctr">
              <a:lnSpc>
                <a:spcPct val="100000"/>
              </a:lnSpc>
              <a:spcBef>
                <a:spcPts val="0"/>
              </a:spcBef>
              <a:defRPr sz="11200">
                <a:solidFill>
                  <a:srgbClr val="FFFFFF"/>
                </a:solidFill>
              </a:defRPr>
            </a:lvl1pPr>
            <a:lvl2pPr algn="ctr">
              <a:lnSpc>
                <a:spcPct val="100000"/>
              </a:lnSpc>
              <a:spcBef>
                <a:spcPts val="0"/>
              </a:spcBef>
              <a:defRPr sz="11200">
                <a:solidFill>
                  <a:srgbClr val="FFFFFF"/>
                </a:solidFill>
              </a:defRPr>
            </a:lvl2pPr>
            <a:lvl3pPr algn="ctr">
              <a:lnSpc>
                <a:spcPct val="100000"/>
              </a:lnSpc>
              <a:spcBef>
                <a:spcPts val="0"/>
              </a:spcBef>
              <a:defRPr sz="11200">
                <a:solidFill>
                  <a:srgbClr val="FFFFFF"/>
                </a:solidFill>
              </a:defRPr>
            </a:lvl3pPr>
            <a:lvl4pPr algn="ctr">
              <a:lnSpc>
                <a:spcPct val="100000"/>
              </a:lnSpc>
              <a:spcBef>
                <a:spcPts val="0"/>
              </a:spcBef>
              <a:defRPr sz="11200">
                <a:solidFill>
                  <a:srgbClr val="FFFFFF"/>
                </a:solidFill>
              </a:defRPr>
            </a:lvl4pPr>
            <a:lvl5pPr algn="ctr">
              <a:lnSpc>
                <a:spcPct val="100000"/>
              </a:lnSpc>
              <a:spcBef>
                <a:spcPts val="0"/>
              </a:spcBef>
              <a:defRPr sz="11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80" name="Shape 48"/>
          <p:cNvSpPr txBox="1"/>
          <p:nvPr>
            <p:ph type="body" sz="half" idx="21"/>
          </p:nvPr>
        </p:nvSpPr>
        <p:spPr>
          <a:xfrm>
            <a:off x="23709600" y="4634876"/>
            <a:ext cx="18417601" cy="23648708"/>
          </a:xfrm>
          <a:prstGeom prst="rect">
            <a:avLst/>
          </a:prstGeom>
        </p:spPr>
        <p:txBody>
          <a:bodyPr anchor="ctr"/>
          <a:lstStyle/>
          <a:p>
            <a:pPr/>
          </a:p>
        </p:txBody>
      </p:sp>
      <p:sp>
        <p:nvSpPr>
          <p:cNvPr id="81" name="Slide Number"/>
          <p:cNvSpPr txBox="1"/>
          <p:nvPr>
            <p:ph type="sldNum" sz="quarter" idx="2"/>
          </p:nvPr>
        </p:nvSpPr>
        <p:spPr>
          <a:prstGeom prst="rect">
            <a:avLst/>
          </a:prstGeom>
        </p:spPr>
        <p:txBody>
          <a:bodyPr/>
          <a:lstStyle>
            <a:lvl1pPr>
              <a:defRPr>
                <a:solidFill>
                  <a:srgbClr val="37474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88" name="Body Level One…"/>
          <p:cNvSpPr txBox="1"/>
          <p:nvPr>
            <p:ph type="body" sz="quarter" idx="1"/>
          </p:nvPr>
        </p:nvSpPr>
        <p:spPr>
          <a:xfrm>
            <a:off x="1496160" y="27075680"/>
            <a:ext cx="28794302" cy="3872704"/>
          </a:xfrm>
          <a:prstGeom prst="rect">
            <a:avLst/>
          </a:prstGeom>
        </p:spPr>
        <p:txBody>
          <a:bodyPr anchor="ctr"/>
          <a:lstStyle>
            <a:lvl1pPr>
              <a:lnSpc>
                <a:spcPct val="100000"/>
              </a:lnSpc>
              <a:spcBef>
                <a:spcPts val="0"/>
              </a:spcBef>
              <a:defRPr sz="11200">
                <a:solidFill>
                  <a:srgbClr val="FFFFFF"/>
                </a:solidFill>
                <a:latin typeface="Oswald"/>
                <a:ea typeface="Oswald"/>
                <a:cs typeface="Oswald"/>
                <a:sym typeface="Oswald"/>
              </a:defRPr>
            </a:lvl1pPr>
            <a:lvl2pPr>
              <a:lnSpc>
                <a:spcPct val="100000"/>
              </a:lnSpc>
              <a:spcBef>
                <a:spcPts val="0"/>
              </a:spcBef>
              <a:defRPr sz="11200">
                <a:solidFill>
                  <a:srgbClr val="FFFFFF"/>
                </a:solidFill>
                <a:latin typeface="Oswald"/>
                <a:ea typeface="Oswald"/>
                <a:cs typeface="Oswald"/>
                <a:sym typeface="Oswald"/>
              </a:defRPr>
            </a:lvl2pPr>
            <a:lvl3pPr>
              <a:lnSpc>
                <a:spcPct val="100000"/>
              </a:lnSpc>
              <a:spcBef>
                <a:spcPts val="0"/>
              </a:spcBef>
              <a:defRPr sz="11200">
                <a:solidFill>
                  <a:srgbClr val="FFFFFF"/>
                </a:solidFill>
                <a:latin typeface="Oswald"/>
                <a:ea typeface="Oswald"/>
                <a:cs typeface="Oswald"/>
                <a:sym typeface="Oswald"/>
              </a:defRPr>
            </a:lvl3pPr>
            <a:lvl4pPr>
              <a:lnSpc>
                <a:spcPct val="100000"/>
              </a:lnSpc>
              <a:spcBef>
                <a:spcPts val="0"/>
              </a:spcBef>
              <a:defRPr sz="11200">
                <a:solidFill>
                  <a:srgbClr val="FFFFFF"/>
                </a:solidFill>
                <a:latin typeface="Oswald"/>
                <a:ea typeface="Oswald"/>
                <a:cs typeface="Oswald"/>
                <a:sym typeface="Oswald"/>
              </a:defRPr>
            </a:lvl4pPr>
            <a:lvl5pPr>
              <a:lnSpc>
                <a:spcPct val="100000"/>
              </a:lnSpc>
              <a:spcBef>
                <a:spcPts val="0"/>
              </a:spcBef>
              <a:defRPr sz="11200">
                <a:solidFill>
                  <a:srgbClr val="FFFFFF"/>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37474F"/>
        </a:solidFill>
      </p:bgPr>
    </p:bg>
    <p:spTree>
      <p:nvGrpSpPr>
        <p:cNvPr id="1" name=""/>
        <p:cNvGrpSpPr/>
        <p:nvPr/>
      </p:nvGrpSpPr>
      <p:grpSpPr>
        <a:xfrm>
          <a:off x="0" y="0"/>
          <a:ext cx="0" cy="0"/>
          <a:chOff x="0" y="0"/>
          <a:chExt cx="0" cy="0"/>
        </a:xfrm>
      </p:grpSpPr>
      <p:sp>
        <p:nvSpPr>
          <p:cNvPr id="2" name="Title Text"/>
          <p:cNvSpPr txBox="1"/>
          <p:nvPr>
            <p:ph type="title"/>
          </p:nvPr>
        </p:nvSpPr>
        <p:spPr>
          <a:xfrm>
            <a:off x="1496160" y="2848160"/>
            <a:ext cx="40899002" cy="3665400"/>
          </a:xfrm>
          <a:prstGeom prst="rect">
            <a:avLst/>
          </a:prstGeom>
          <a:ln w="12700">
            <a:miter lim="400000"/>
          </a:ln>
          <a:extLst>
            <a:ext uri="{C572A759-6A51-4108-AA02-DFA0A04FC94B}">
              <ma14:wrappingTextBoxFlag xmlns:ma14="http://schemas.microsoft.com/office/mac/drawingml/2011/main" val="1"/>
            </a:ext>
          </a:extLst>
        </p:spPr>
        <p:txBody>
          <a:bodyPr lIns="487599" tIns="487599" rIns="487599" bIns="487599">
            <a:normAutofit fontScale="100000" lnSpcReduction="0"/>
          </a:bodyPr>
          <a:lstStyle/>
          <a:p>
            <a:pPr/>
            <a:r>
              <a:t>Title Text</a:t>
            </a:r>
          </a:p>
        </p:txBody>
      </p:sp>
      <p:sp>
        <p:nvSpPr>
          <p:cNvPr id="3" name="Body Level One…"/>
          <p:cNvSpPr txBox="1"/>
          <p:nvPr>
            <p:ph type="body" idx="1"/>
          </p:nvPr>
        </p:nvSpPr>
        <p:spPr>
          <a:xfrm>
            <a:off x="1496160" y="7375838"/>
            <a:ext cx="40899002" cy="21864903"/>
          </a:xfrm>
          <a:prstGeom prst="rect">
            <a:avLst/>
          </a:prstGeom>
          <a:ln w="12700">
            <a:miter lim="400000"/>
          </a:ln>
          <a:extLst>
            <a:ext uri="{C572A759-6A51-4108-AA02-DFA0A04FC94B}">
              <ma14:wrappingTextBoxFlag xmlns:ma14="http://schemas.microsoft.com/office/mac/drawingml/2011/main" val="1"/>
            </a:ext>
          </a:extLst>
        </p:spPr>
        <p:txBody>
          <a:bodyPr lIns="487599" tIns="487599" rIns="487599" bIns="48759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1650308" y="30324008"/>
            <a:ext cx="1736591" cy="1787999"/>
          </a:xfrm>
          <a:prstGeom prst="rect">
            <a:avLst/>
          </a:prstGeom>
          <a:ln w="12700">
            <a:miter lim="400000"/>
          </a:ln>
        </p:spPr>
        <p:txBody>
          <a:bodyPr wrap="none" lIns="487599" tIns="487599" rIns="487599" bIns="487599" anchor="ctr">
            <a:spAutoFit/>
          </a:bodyPr>
          <a:lstStyle>
            <a:lvl1pPr algn="r">
              <a:defRPr sz="5300">
                <a:solidFill>
                  <a:schemeClr val="accent3"/>
                </a:solidFill>
                <a:latin typeface="Average"/>
                <a:ea typeface="Average"/>
                <a:cs typeface="Average"/>
                <a:sym typeface="Averag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6000" u="none">
          <a:solidFill>
            <a:srgbClr val="FFFFFF"/>
          </a:solidFill>
          <a:uFillTx/>
          <a:latin typeface="Oswald"/>
          <a:ea typeface="Oswald"/>
          <a:cs typeface="Oswald"/>
          <a:sym typeface="Oswald"/>
        </a:defRPr>
      </a:lvl1pPr>
      <a:lvl2pPr marL="0" marR="0" indent="0" algn="l" defTabSz="914400" rtl="0" latinLnBrk="0">
        <a:lnSpc>
          <a:spcPct val="100000"/>
        </a:lnSpc>
        <a:spcBef>
          <a:spcPts val="0"/>
        </a:spcBef>
        <a:spcAft>
          <a:spcPts val="0"/>
        </a:spcAft>
        <a:buClrTx/>
        <a:buSzTx/>
        <a:buFontTx/>
        <a:buNone/>
        <a:tabLst/>
        <a:defRPr b="0" baseline="0" cap="none" i="0" spc="0" strike="noStrike" sz="16000" u="none">
          <a:solidFill>
            <a:srgbClr val="FFFFFF"/>
          </a:solidFill>
          <a:uFillTx/>
          <a:latin typeface="Oswald"/>
          <a:ea typeface="Oswald"/>
          <a:cs typeface="Oswald"/>
          <a:sym typeface="Oswald"/>
        </a:defRPr>
      </a:lvl2pPr>
      <a:lvl3pPr marL="0" marR="0" indent="0" algn="l" defTabSz="914400" rtl="0" latinLnBrk="0">
        <a:lnSpc>
          <a:spcPct val="100000"/>
        </a:lnSpc>
        <a:spcBef>
          <a:spcPts val="0"/>
        </a:spcBef>
        <a:spcAft>
          <a:spcPts val="0"/>
        </a:spcAft>
        <a:buClrTx/>
        <a:buSzTx/>
        <a:buFontTx/>
        <a:buNone/>
        <a:tabLst/>
        <a:defRPr b="0" baseline="0" cap="none" i="0" spc="0" strike="noStrike" sz="16000" u="none">
          <a:solidFill>
            <a:srgbClr val="FFFFFF"/>
          </a:solidFill>
          <a:uFillTx/>
          <a:latin typeface="Oswald"/>
          <a:ea typeface="Oswald"/>
          <a:cs typeface="Oswald"/>
          <a:sym typeface="Oswald"/>
        </a:defRPr>
      </a:lvl3pPr>
      <a:lvl4pPr marL="0" marR="0" indent="0" algn="l" defTabSz="914400" rtl="0" latinLnBrk="0">
        <a:lnSpc>
          <a:spcPct val="100000"/>
        </a:lnSpc>
        <a:spcBef>
          <a:spcPts val="0"/>
        </a:spcBef>
        <a:spcAft>
          <a:spcPts val="0"/>
        </a:spcAft>
        <a:buClrTx/>
        <a:buSzTx/>
        <a:buFontTx/>
        <a:buNone/>
        <a:tabLst/>
        <a:defRPr b="0" baseline="0" cap="none" i="0" spc="0" strike="noStrike" sz="16000" u="none">
          <a:solidFill>
            <a:srgbClr val="FFFFFF"/>
          </a:solidFill>
          <a:uFillTx/>
          <a:latin typeface="Oswald"/>
          <a:ea typeface="Oswald"/>
          <a:cs typeface="Oswald"/>
          <a:sym typeface="Oswald"/>
        </a:defRPr>
      </a:lvl4pPr>
      <a:lvl5pPr marL="0" marR="0" indent="0" algn="l" defTabSz="914400" rtl="0" latinLnBrk="0">
        <a:lnSpc>
          <a:spcPct val="100000"/>
        </a:lnSpc>
        <a:spcBef>
          <a:spcPts val="0"/>
        </a:spcBef>
        <a:spcAft>
          <a:spcPts val="0"/>
        </a:spcAft>
        <a:buClrTx/>
        <a:buSzTx/>
        <a:buFontTx/>
        <a:buNone/>
        <a:tabLst/>
        <a:defRPr b="0" baseline="0" cap="none" i="0" spc="0" strike="noStrike" sz="16000" u="none">
          <a:solidFill>
            <a:srgbClr val="FFFFFF"/>
          </a:solidFill>
          <a:uFillTx/>
          <a:latin typeface="Oswald"/>
          <a:ea typeface="Oswald"/>
          <a:cs typeface="Oswald"/>
          <a:sym typeface="Oswald"/>
        </a:defRPr>
      </a:lvl5pPr>
      <a:lvl6pPr marL="0" marR="0" indent="0" algn="l" defTabSz="914400" rtl="0" latinLnBrk="0">
        <a:lnSpc>
          <a:spcPct val="100000"/>
        </a:lnSpc>
        <a:spcBef>
          <a:spcPts val="0"/>
        </a:spcBef>
        <a:spcAft>
          <a:spcPts val="0"/>
        </a:spcAft>
        <a:buClrTx/>
        <a:buSzTx/>
        <a:buFontTx/>
        <a:buNone/>
        <a:tabLst/>
        <a:defRPr b="0" baseline="0" cap="none" i="0" spc="0" strike="noStrike" sz="16000" u="none">
          <a:solidFill>
            <a:srgbClr val="FFFFFF"/>
          </a:solidFill>
          <a:uFillTx/>
          <a:latin typeface="Oswald"/>
          <a:ea typeface="Oswald"/>
          <a:cs typeface="Oswald"/>
          <a:sym typeface="Oswald"/>
        </a:defRPr>
      </a:lvl6pPr>
      <a:lvl7pPr marL="0" marR="0" indent="0" algn="l" defTabSz="914400" rtl="0" latinLnBrk="0">
        <a:lnSpc>
          <a:spcPct val="100000"/>
        </a:lnSpc>
        <a:spcBef>
          <a:spcPts val="0"/>
        </a:spcBef>
        <a:spcAft>
          <a:spcPts val="0"/>
        </a:spcAft>
        <a:buClrTx/>
        <a:buSzTx/>
        <a:buFontTx/>
        <a:buNone/>
        <a:tabLst/>
        <a:defRPr b="0" baseline="0" cap="none" i="0" spc="0" strike="noStrike" sz="16000" u="none">
          <a:solidFill>
            <a:srgbClr val="FFFFFF"/>
          </a:solidFill>
          <a:uFillTx/>
          <a:latin typeface="Oswald"/>
          <a:ea typeface="Oswald"/>
          <a:cs typeface="Oswald"/>
          <a:sym typeface="Oswald"/>
        </a:defRPr>
      </a:lvl7pPr>
      <a:lvl8pPr marL="0" marR="0" indent="0" algn="l" defTabSz="914400" rtl="0" latinLnBrk="0">
        <a:lnSpc>
          <a:spcPct val="100000"/>
        </a:lnSpc>
        <a:spcBef>
          <a:spcPts val="0"/>
        </a:spcBef>
        <a:spcAft>
          <a:spcPts val="0"/>
        </a:spcAft>
        <a:buClrTx/>
        <a:buSzTx/>
        <a:buFontTx/>
        <a:buNone/>
        <a:tabLst/>
        <a:defRPr b="0" baseline="0" cap="none" i="0" spc="0" strike="noStrike" sz="16000" u="none">
          <a:solidFill>
            <a:srgbClr val="FFFFFF"/>
          </a:solidFill>
          <a:uFillTx/>
          <a:latin typeface="Oswald"/>
          <a:ea typeface="Oswald"/>
          <a:cs typeface="Oswald"/>
          <a:sym typeface="Oswald"/>
        </a:defRPr>
      </a:lvl8pPr>
      <a:lvl9pPr marL="0" marR="0" indent="0" algn="l" defTabSz="914400" rtl="0" latinLnBrk="0">
        <a:lnSpc>
          <a:spcPct val="100000"/>
        </a:lnSpc>
        <a:spcBef>
          <a:spcPts val="0"/>
        </a:spcBef>
        <a:spcAft>
          <a:spcPts val="0"/>
        </a:spcAft>
        <a:buClrTx/>
        <a:buSzTx/>
        <a:buFontTx/>
        <a:buNone/>
        <a:tabLst/>
        <a:defRPr b="0" baseline="0" cap="none" i="0" spc="0" strike="noStrike" sz="16000" u="none">
          <a:solidFill>
            <a:srgbClr val="FFFFFF"/>
          </a:solidFill>
          <a:uFillTx/>
          <a:latin typeface="Oswald"/>
          <a:ea typeface="Oswald"/>
          <a:cs typeface="Oswald"/>
          <a:sym typeface="Oswald"/>
        </a:defRPr>
      </a:lvl9pPr>
    </p:titleStyle>
    <p:bodyStyle>
      <a:lvl1pPr marL="0" marR="0" indent="0" algn="l" defTabSz="914400" rtl="0" latinLnBrk="0">
        <a:lnSpc>
          <a:spcPct val="115000"/>
        </a:lnSpc>
        <a:spcBef>
          <a:spcPts val="8500"/>
        </a:spcBef>
        <a:spcAft>
          <a:spcPts val="0"/>
        </a:spcAft>
        <a:buClrTx/>
        <a:buSzTx/>
        <a:buFontTx/>
        <a:buNone/>
        <a:tabLst/>
        <a:defRPr b="0" baseline="0" cap="none" i="0" spc="0" strike="noStrike" sz="9600" u="none">
          <a:solidFill>
            <a:schemeClr val="accent3"/>
          </a:solidFill>
          <a:uFillTx/>
          <a:latin typeface="Average"/>
          <a:ea typeface="Average"/>
          <a:cs typeface="Average"/>
          <a:sym typeface="Average"/>
        </a:defRPr>
      </a:lvl1pPr>
      <a:lvl2pPr marL="0" marR="0" indent="0" algn="l" defTabSz="914400" rtl="0" latinLnBrk="0">
        <a:lnSpc>
          <a:spcPct val="115000"/>
        </a:lnSpc>
        <a:spcBef>
          <a:spcPts val="8500"/>
        </a:spcBef>
        <a:spcAft>
          <a:spcPts val="0"/>
        </a:spcAft>
        <a:buClrTx/>
        <a:buSzTx/>
        <a:buFontTx/>
        <a:buNone/>
        <a:tabLst/>
        <a:defRPr b="0" baseline="0" cap="none" i="0" spc="0" strike="noStrike" sz="9600" u="none">
          <a:solidFill>
            <a:schemeClr val="accent3"/>
          </a:solidFill>
          <a:uFillTx/>
          <a:latin typeface="Average"/>
          <a:ea typeface="Average"/>
          <a:cs typeface="Average"/>
          <a:sym typeface="Average"/>
        </a:defRPr>
      </a:lvl2pPr>
      <a:lvl3pPr marL="0" marR="0" indent="0" algn="l" defTabSz="914400" rtl="0" latinLnBrk="0">
        <a:lnSpc>
          <a:spcPct val="115000"/>
        </a:lnSpc>
        <a:spcBef>
          <a:spcPts val="8500"/>
        </a:spcBef>
        <a:spcAft>
          <a:spcPts val="0"/>
        </a:spcAft>
        <a:buClrTx/>
        <a:buSzTx/>
        <a:buFontTx/>
        <a:buNone/>
        <a:tabLst/>
        <a:defRPr b="0" baseline="0" cap="none" i="0" spc="0" strike="noStrike" sz="9600" u="none">
          <a:solidFill>
            <a:schemeClr val="accent3"/>
          </a:solidFill>
          <a:uFillTx/>
          <a:latin typeface="Average"/>
          <a:ea typeface="Average"/>
          <a:cs typeface="Average"/>
          <a:sym typeface="Average"/>
        </a:defRPr>
      </a:lvl3pPr>
      <a:lvl4pPr marL="0" marR="0" indent="0" algn="l" defTabSz="914400" rtl="0" latinLnBrk="0">
        <a:lnSpc>
          <a:spcPct val="115000"/>
        </a:lnSpc>
        <a:spcBef>
          <a:spcPts val="8500"/>
        </a:spcBef>
        <a:spcAft>
          <a:spcPts val="0"/>
        </a:spcAft>
        <a:buClrTx/>
        <a:buSzTx/>
        <a:buFontTx/>
        <a:buNone/>
        <a:tabLst/>
        <a:defRPr b="0" baseline="0" cap="none" i="0" spc="0" strike="noStrike" sz="9600" u="none">
          <a:solidFill>
            <a:schemeClr val="accent3"/>
          </a:solidFill>
          <a:uFillTx/>
          <a:latin typeface="Average"/>
          <a:ea typeface="Average"/>
          <a:cs typeface="Average"/>
          <a:sym typeface="Average"/>
        </a:defRPr>
      </a:lvl4pPr>
      <a:lvl5pPr marL="0" marR="0" indent="0" algn="l" defTabSz="914400" rtl="0" latinLnBrk="0">
        <a:lnSpc>
          <a:spcPct val="115000"/>
        </a:lnSpc>
        <a:spcBef>
          <a:spcPts val="8500"/>
        </a:spcBef>
        <a:spcAft>
          <a:spcPts val="0"/>
        </a:spcAft>
        <a:buClrTx/>
        <a:buSzTx/>
        <a:buFontTx/>
        <a:buNone/>
        <a:tabLst/>
        <a:defRPr b="0" baseline="0" cap="none" i="0" spc="0" strike="noStrike" sz="9600" u="none">
          <a:solidFill>
            <a:schemeClr val="accent3"/>
          </a:solidFill>
          <a:uFillTx/>
          <a:latin typeface="Average"/>
          <a:ea typeface="Average"/>
          <a:cs typeface="Average"/>
          <a:sym typeface="Average"/>
        </a:defRPr>
      </a:lvl5pPr>
      <a:lvl6pPr marL="0" marR="0" indent="0" algn="l" defTabSz="914400" rtl="0" latinLnBrk="0">
        <a:lnSpc>
          <a:spcPct val="115000"/>
        </a:lnSpc>
        <a:spcBef>
          <a:spcPts val="8500"/>
        </a:spcBef>
        <a:spcAft>
          <a:spcPts val="0"/>
        </a:spcAft>
        <a:buClrTx/>
        <a:buSzTx/>
        <a:buFontTx/>
        <a:buNone/>
        <a:tabLst/>
        <a:defRPr b="0" baseline="0" cap="none" i="0" spc="0" strike="noStrike" sz="9600" u="none">
          <a:solidFill>
            <a:schemeClr val="accent3"/>
          </a:solidFill>
          <a:uFillTx/>
          <a:latin typeface="Average"/>
          <a:ea typeface="Average"/>
          <a:cs typeface="Average"/>
          <a:sym typeface="Average"/>
        </a:defRPr>
      </a:lvl6pPr>
      <a:lvl7pPr marL="0" marR="0" indent="0" algn="l" defTabSz="914400" rtl="0" latinLnBrk="0">
        <a:lnSpc>
          <a:spcPct val="115000"/>
        </a:lnSpc>
        <a:spcBef>
          <a:spcPts val="8500"/>
        </a:spcBef>
        <a:spcAft>
          <a:spcPts val="0"/>
        </a:spcAft>
        <a:buClrTx/>
        <a:buSzTx/>
        <a:buFontTx/>
        <a:buNone/>
        <a:tabLst/>
        <a:defRPr b="0" baseline="0" cap="none" i="0" spc="0" strike="noStrike" sz="9600" u="none">
          <a:solidFill>
            <a:schemeClr val="accent3"/>
          </a:solidFill>
          <a:uFillTx/>
          <a:latin typeface="Average"/>
          <a:ea typeface="Average"/>
          <a:cs typeface="Average"/>
          <a:sym typeface="Average"/>
        </a:defRPr>
      </a:lvl7pPr>
      <a:lvl8pPr marL="0" marR="0" indent="0" algn="l" defTabSz="914400" rtl="0" latinLnBrk="0">
        <a:lnSpc>
          <a:spcPct val="115000"/>
        </a:lnSpc>
        <a:spcBef>
          <a:spcPts val="8500"/>
        </a:spcBef>
        <a:spcAft>
          <a:spcPts val="0"/>
        </a:spcAft>
        <a:buClrTx/>
        <a:buSzTx/>
        <a:buFontTx/>
        <a:buNone/>
        <a:tabLst/>
        <a:defRPr b="0" baseline="0" cap="none" i="0" spc="0" strike="noStrike" sz="9600" u="none">
          <a:solidFill>
            <a:schemeClr val="accent3"/>
          </a:solidFill>
          <a:uFillTx/>
          <a:latin typeface="Average"/>
          <a:ea typeface="Average"/>
          <a:cs typeface="Average"/>
          <a:sym typeface="Average"/>
        </a:defRPr>
      </a:lvl8pPr>
      <a:lvl9pPr marL="0" marR="0" indent="0" algn="l" defTabSz="914400" rtl="0" latinLnBrk="0">
        <a:lnSpc>
          <a:spcPct val="115000"/>
        </a:lnSpc>
        <a:spcBef>
          <a:spcPts val="8500"/>
        </a:spcBef>
        <a:spcAft>
          <a:spcPts val="0"/>
        </a:spcAft>
        <a:buClrTx/>
        <a:buSzTx/>
        <a:buFontTx/>
        <a:buNone/>
        <a:tabLst/>
        <a:defRPr b="0" baseline="0" cap="none" i="0" spc="0" strike="noStrike" sz="9600" u="none">
          <a:solidFill>
            <a:schemeClr val="accent3"/>
          </a:solidFill>
          <a:uFillTx/>
          <a:latin typeface="Average"/>
          <a:ea typeface="Average"/>
          <a:cs typeface="Average"/>
          <a:sym typeface="Average"/>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5300" u="none">
          <a:solidFill>
            <a:schemeClr val="tx1"/>
          </a:solidFill>
          <a:uFillTx/>
          <a:latin typeface="+mn-lt"/>
          <a:ea typeface="+mn-ea"/>
          <a:cs typeface="+mn-cs"/>
          <a:sym typeface="Average"/>
        </a:defRPr>
      </a:lvl1pPr>
      <a:lvl2pPr marL="0" marR="0" indent="0" algn="r" defTabSz="914400" rtl="0" latinLnBrk="0">
        <a:lnSpc>
          <a:spcPct val="100000"/>
        </a:lnSpc>
        <a:spcBef>
          <a:spcPts val="0"/>
        </a:spcBef>
        <a:spcAft>
          <a:spcPts val="0"/>
        </a:spcAft>
        <a:buClrTx/>
        <a:buSzTx/>
        <a:buFontTx/>
        <a:buNone/>
        <a:tabLst/>
        <a:defRPr b="0" baseline="0" cap="none" i="0" spc="0" strike="noStrike" sz="5300" u="none">
          <a:solidFill>
            <a:schemeClr val="tx1"/>
          </a:solidFill>
          <a:uFillTx/>
          <a:latin typeface="+mn-lt"/>
          <a:ea typeface="+mn-ea"/>
          <a:cs typeface="+mn-cs"/>
          <a:sym typeface="Average"/>
        </a:defRPr>
      </a:lvl2pPr>
      <a:lvl3pPr marL="0" marR="0" indent="0" algn="r" defTabSz="914400" rtl="0" latinLnBrk="0">
        <a:lnSpc>
          <a:spcPct val="100000"/>
        </a:lnSpc>
        <a:spcBef>
          <a:spcPts val="0"/>
        </a:spcBef>
        <a:spcAft>
          <a:spcPts val="0"/>
        </a:spcAft>
        <a:buClrTx/>
        <a:buSzTx/>
        <a:buFontTx/>
        <a:buNone/>
        <a:tabLst/>
        <a:defRPr b="0" baseline="0" cap="none" i="0" spc="0" strike="noStrike" sz="5300" u="none">
          <a:solidFill>
            <a:schemeClr val="tx1"/>
          </a:solidFill>
          <a:uFillTx/>
          <a:latin typeface="+mn-lt"/>
          <a:ea typeface="+mn-ea"/>
          <a:cs typeface="+mn-cs"/>
          <a:sym typeface="Average"/>
        </a:defRPr>
      </a:lvl3pPr>
      <a:lvl4pPr marL="0" marR="0" indent="0" algn="r" defTabSz="914400" rtl="0" latinLnBrk="0">
        <a:lnSpc>
          <a:spcPct val="100000"/>
        </a:lnSpc>
        <a:spcBef>
          <a:spcPts val="0"/>
        </a:spcBef>
        <a:spcAft>
          <a:spcPts val="0"/>
        </a:spcAft>
        <a:buClrTx/>
        <a:buSzTx/>
        <a:buFontTx/>
        <a:buNone/>
        <a:tabLst/>
        <a:defRPr b="0" baseline="0" cap="none" i="0" spc="0" strike="noStrike" sz="5300" u="none">
          <a:solidFill>
            <a:schemeClr val="tx1"/>
          </a:solidFill>
          <a:uFillTx/>
          <a:latin typeface="+mn-lt"/>
          <a:ea typeface="+mn-ea"/>
          <a:cs typeface="+mn-cs"/>
          <a:sym typeface="Average"/>
        </a:defRPr>
      </a:lvl4pPr>
      <a:lvl5pPr marL="0" marR="0" indent="0" algn="r" defTabSz="914400" rtl="0" latinLnBrk="0">
        <a:lnSpc>
          <a:spcPct val="100000"/>
        </a:lnSpc>
        <a:spcBef>
          <a:spcPts val="0"/>
        </a:spcBef>
        <a:spcAft>
          <a:spcPts val="0"/>
        </a:spcAft>
        <a:buClrTx/>
        <a:buSzTx/>
        <a:buFontTx/>
        <a:buNone/>
        <a:tabLst/>
        <a:defRPr b="0" baseline="0" cap="none" i="0" spc="0" strike="noStrike" sz="5300" u="none">
          <a:solidFill>
            <a:schemeClr val="tx1"/>
          </a:solidFill>
          <a:uFillTx/>
          <a:latin typeface="+mn-lt"/>
          <a:ea typeface="+mn-ea"/>
          <a:cs typeface="+mn-cs"/>
          <a:sym typeface="Average"/>
        </a:defRPr>
      </a:lvl5pPr>
      <a:lvl6pPr marL="0" marR="0" indent="0" algn="r" defTabSz="914400" rtl="0" latinLnBrk="0">
        <a:lnSpc>
          <a:spcPct val="100000"/>
        </a:lnSpc>
        <a:spcBef>
          <a:spcPts val="0"/>
        </a:spcBef>
        <a:spcAft>
          <a:spcPts val="0"/>
        </a:spcAft>
        <a:buClrTx/>
        <a:buSzTx/>
        <a:buFontTx/>
        <a:buNone/>
        <a:tabLst/>
        <a:defRPr b="0" baseline="0" cap="none" i="0" spc="0" strike="noStrike" sz="5300" u="none">
          <a:solidFill>
            <a:schemeClr val="tx1"/>
          </a:solidFill>
          <a:uFillTx/>
          <a:latin typeface="+mn-lt"/>
          <a:ea typeface="+mn-ea"/>
          <a:cs typeface="+mn-cs"/>
          <a:sym typeface="Average"/>
        </a:defRPr>
      </a:lvl6pPr>
      <a:lvl7pPr marL="0" marR="0" indent="0" algn="r" defTabSz="914400" rtl="0" latinLnBrk="0">
        <a:lnSpc>
          <a:spcPct val="100000"/>
        </a:lnSpc>
        <a:spcBef>
          <a:spcPts val="0"/>
        </a:spcBef>
        <a:spcAft>
          <a:spcPts val="0"/>
        </a:spcAft>
        <a:buClrTx/>
        <a:buSzTx/>
        <a:buFontTx/>
        <a:buNone/>
        <a:tabLst/>
        <a:defRPr b="0" baseline="0" cap="none" i="0" spc="0" strike="noStrike" sz="5300" u="none">
          <a:solidFill>
            <a:schemeClr val="tx1"/>
          </a:solidFill>
          <a:uFillTx/>
          <a:latin typeface="+mn-lt"/>
          <a:ea typeface="+mn-ea"/>
          <a:cs typeface="+mn-cs"/>
          <a:sym typeface="Average"/>
        </a:defRPr>
      </a:lvl7pPr>
      <a:lvl8pPr marL="0" marR="0" indent="0" algn="r" defTabSz="914400" rtl="0" latinLnBrk="0">
        <a:lnSpc>
          <a:spcPct val="100000"/>
        </a:lnSpc>
        <a:spcBef>
          <a:spcPts val="0"/>
        </a:spcBef>
        <a:spcAft>
          <a:spcPts val="0"/>
        </a:spcAft>
        <a:buClrTx/>
        <a:buSzTx/>
        <a:buFontTx/>
        <a:buNone/>
        <a:tabLst/>
        <a:defRPr b="0" baseline="0" cap="none" i="0" spc="0" strike="noStrike" sz="5300" u="none">
          <a:solidFill>
            <a:schemeClr val="tx1"/>
          </a:solidFill>
          <a:uFillTx/>
          <a:latin typeface="+mn-lt"/>
          <a:ea typeface="+mn-ea"/>
          <a:cs typeface="+mn-cs"/>
          <a:sym typeface="Average"/>
        </a:defRPr>
      </a:lvl8pPr>
      <a:lvl9pPr marL="0" marR="0" indent="0" algn="r" defTabSz="914400" rtl="0" latinLnBrk="0">
        <a:lnSpc>
          <a:spcPct val="100000"/>
        </a:lnSpc>
        <a:spcBef>
          <a:spcPts val="0"/>
        </a:spcBef>
        <a:spcAft>
          <a:spcPts val="0"/>
        </a:spcAft>
        <a:buClrTx/>
        <a:buSzTx/>
        <a:buFontTx/>
        <a:buNone/>
        <a:tabLst/>
        <a:defRPr b="0" baseline="0" cap="none" i="0" spc="0" strike="noStrike" sz="5300" u="none">
          <a:solidFill>
            <a:schemeClr val="tx1"/>
          </a:solidFill>
          <a:uFillTx/>
          <a:latin typeface="+mn-lt"/>
          <a:ea typeface="+mn-ea"/>
          <a:cs typeface="+mn-cs"/>
          <a:sym typeface="Averag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 Id="rId11" Type="http://schemas.openxmlformats.org/officeDocument/2006/relationships/image" Target="../media/image6.jpeg"/><Relationship Id="rId12" Type="http://schemas.openxmlformats.org/officeDocument/2006/relationships/image" Target="../media/image7.jpeg"/><Relationship Id="rId13" Type="http://schemas.openxmlformats.org/officeDocument/2006/relationships/audio" Target="../media/media1.m4a"/><Relationship Id="rId14" Type="http://schemas.microsoft.com/office/2007/relationships/media" Target="../media/media1.m4a"/><Relationship Id="rId1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D4E5F5"/>
            </a:gs>
            <a:gs pos="100000">
              <a:srgbClr val="70A4D5"/>
            </a:gs>
          </a:gsLst>
          <a:path path="circle">
            <a:fillToRect l="50000" t="50000" r="50000" b="50000"/>
          </a:path>
        </a:gradFill>
      </p:bgPr>
    </p:bg>
    <p:spTree>
      <p:nvGrpSpPr>
        <p:cNvPr id="1" name=""/>
        <p:cNvGrpSpPr/>
        <p:nvPr/>
      </p:nvGrpSpPr>
      <p:grpSpPr>
        <a:xfrm>
          <a:off x="0" y="0"/>
          <a:ext cx="0" cy="0"/>
          <a:chOff x="0" y="0"/>
          <a:chExt cx="0" cy="0"/>
        </a:xfrm>
      </p:grpSpPr>
      <p:sp>
        <p:nvSpPr>
          <p:cNvPr id="114" name="Shape 64"/>
          <p:cNvSpPr txBox="1"/>
          <p:nvPr/>
        </p:nvSpPr>
        <p:spPr>
          <a:xfrm>
            <a:off x="4685936" y="642721"/>
            <a:ext cx="34679652" cy="5336299"/>
          </a:xfrm>
          <a:prstGeom prst="rect">
            <a:avLst/>
          </a:prstGeom>
          <a:ln w="12700">
            <a:miter lim="400000"/>
          </a:ln>
          <a:extLst>
            <a:ext uri="{C572A759-6A51-4108-AA02-DFA0A04FC94B}">
              <ma14:wrappingTextBoxFlag xmlns:ma14="http://schemas.microsoft.com/office/mac/drawingml/2011/main" val="1"/>
            </a:ext>
          </a:extLst>
        </p:spPr>
        <p:txBody>
          <a:bodyPr lIns="45599" tIns="45599" rIns="45599" bIns="45599">
            <a:spAutoFit/>
          </a:bodyPr>
          <a:lstStyle/>
          <a:p>
            <a:pPr>
              <a:defRPr b="1" sz="1100">
                <a:solidFill>
                  <a:srgbClr val="FFFFFF"/>
                </a:solidFill>
                <a:latin typeface="Candara"/>
                <a:ea typeface="Candara"/>
                <a:cs typeface="Candara"/>
                <a:sym typeface="Candara"/>
              </a:defRPr>
            </a:pPr>
          </a:p>
          <a:p>
            <a:pPr algn="ctr">
              <a:defRPr b="1" sz="8000">
                <a:solidFill>
                  <a:srgbClr val="073763"/>
                </a:solidFill>
                <a:latin typeface="Century Gothic"/>
                <a:ea typeface="Century Gothic"/>
                <a:cs typeface="Century Gothic"/>
                <a:sym typeface="Century Gothic"/>
              </a:defRPr>
            </a:pPr>
            <a:r>
              <a:t>Exploring Motor and Linguistic-Based Treatment Approaches for Childhood Apraxia of Speech</a:t>
            </a:r>
            <a:endParaRPr>
              <a:solidFill>
                <a:srgbClr val="000000"/>
              </a:solidFill>
            </a:endParaRPr>
          </a:p>
          <a:p>
            <a:pPr algn="ctr">
              <a:defRPr b="1" sz="4800">
                <a:solidFill>
                  <a:srgbClr val="073763"/>
                </a:solidFill>
                <a:latin typeface="Century Gothic"/>
                <a:ea typeface="Century Gothic"/>
                <a:cs typeface="Century Gothic"/>
                <a:sym typeface="Century Gothic"/>
              </a:defRPr>
            </a:pPr>
            <a:r>
              <a:t>Edina Cira, Hope D’Addesa, Amanda Russo, Aida Velic </a:t>
            </a:r>
            <a:br/>
            <a:r>
              <a:rPr sz="6000"/>
              <a:t>Monmouth University Graduate Students</a:t>
            </a:r>
            <a:endParaRPr>
              <a:solidFill>
                <a:srgbClr val="000000"/>
              </a:solidFill>
            </a:endParaRPr>
          </a:p>
          <a:p>
            <a:pPr algn="ctr">
              <a:defRPr b="1" sz="6000">
                <a:solidFill>
                  <a:srgbClr val="073763"/>
                </a:solidFill>
                <a:latin typeface="Century Gothic"/>
                <a:ea typeface="Century Gothic"/>
                <a:cs typeface="Century Gothic"/>
                <a:sym typeface="Century Gothic"/>
              </a:defRPr>
            </a:pPr>
            <a:r>
              <a:t>School of Education</a:t>
            </a:r>
          </a:p>
        </p:txBody>
      </p:sp>
      <p:grpSp>
        <p:nvGrpSpPr>
          <p:cNvPr id="117" name="Shape 65"/>
          <p:cNvGrpSpPr/>
          <p:nvPr/>
        </p:nvGrpSpPr>
        <p:grpSpPr>
          <a:xfrm>
            <a:off x="761023" y="22826145"/>
            <a:ext cx="9982205" cy="1476308"/>
            <a:chOff x="0" y="-1"/>
            <a:chExt cx="9982203" cy="1476306"/>
          </a:xfrm>
        </p:grpSpPr>
        <p:sp>
          <p:nvSpPr>
            <p:cNvPr id="115" name="Rectangle"/>
            <p:cNvSpPr/>
            <p:nvPr/>
          </p:nvSpPr>
          <p:spPr>
            <a:xfrm>
              <a:off x="-1" y="-1"/>
              <a:ext cx="9982205" cy="1476307"/>
            </a:xfrm>
            <a:prstGeom prst="rect">
              <a:avLst/>
            </a:prstGeom>
            <a:gradFill flip="none" rotWithShape="1">
              <a:gsLst>
                <a:gs pos="0">
                  <a:srgbClr val="D4E5F5"/>
                </a:gs>
                <a:gs pos="100000">
                  <a:srgbClr val="70A4D5"/>
                </a:gs>
              </a:gsLst>
              <a:lin ang="5400011" scaled="0"/>
            </a:gradFill>
            <a:ln w="12700" cap="flat">
              <a:noFill/>
              <a:miter lim="400000"/>
            </a:ln>
            <a:effectLst/>
          </p:spPr>
          <p:txBody>
            <a:bodyPr wrap="square" lIns="45718" tIns="45718" rIns="45718" bIns="45718" numCol="1" anchor="t">
              <a:noAutofit/>
            </a:bodyPr>
            <a:lstStyle/>
            <a:p>
              <a:pPr algn="ctr">
                <a:defRPr>
                  <a:solidFill>
                    <a:srgbClr val="000000"/>
                  </a:solidFill>
                </a:defRPr>
              </a:pPr>
            </a:p>
          </p:txBody>
        </p:sp>
        <p:sp>
          <p:nvSpPr>
            <p:cNvPr id="116" name="Purpose"/>
            <p:cNvSpPr txBox="1"/>
            <p:nvPr/>
          </p:nvSpPr>
          <p:spPr>
            <a:xfrm>
              <a:off x="45648" y="-2"/>
              <a:ext cx="9890908" cy="12087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599" tIns="45599" rIns="45599" bIns="45599" numCol="1" anchor="t">
              <a:spAutoFit/>
            </a:bodyPr>
            <a:lstStyle/>
            <a:p>
              <a:pPr algn="ctr">
                <a:defRPr b="1" sz="6000">
                  <a:solidFill>
                    <a:srgbClr val="073763"/>
                  </a:solidFill>
                  <a:latin typeface="Century Gothic"/>
                  <a:ea typeface="Century Gothic"/>
                  <a:cs typeface="Century Gothic"/>
                  <a:sym typeface="Century Gothic"/>
                </a:defRPr>
              </a:pPr>
              <a:r>
                <a:t>Purpose</a:t>
              </a:r>
              <a:r>
                <a:rPr sz="7200"/>
                <a:t> </a:t>
              </a:r>
            </a:p>
          </p:txBody>
        </p:sp>
      </p:grpSp>
      <p:grpSp>
        <p:nvGrpSpPr>
          <p:cNvPr id="120" name="Shape 66"/>
          <p:cNvGrpSpPr/>
          <p:nvPr/>
        </p:nvGrpSpPr>
        <p:grpSpPr>
          <a:xfrm>
            <a:off x="761023" y="24302448"/>
            <a:ext cx="9982205" cy="4131306"/>
            <a:chOff x="0" y="0"/>
            <a:chExt cx="9982203" cy="4131305"/>
          </a:xfrm>
        </p:grpSpPr>
        <p:sp>
          <p:nvSpPr>
            <p:cNvPr id="118" name="Rectangle"/>
            <p:cNvSpPr/>
            <p:nvPr/>
          </p:nvSpPr>
          <p:spPr>
            <a:xfrm>
              <a:off x="-1" y="-1"/>
              <a:ext cx="9982205" cy="4131307"/>
            </a:xfrm>
            <a:prstGeom prst="rect">
              <a:avLst/>
            </a:prstGeom>
            <a:solidFill>
              <a:srgbClr val="FFFFFF"/>
            </a:solidFill>
            <a:ln w="12700" cap="flat">
              <a:noFill/>
              <a:miter lim="400000"/>
            </a:ln>
            <a:effectLst/>
          </p:spPr>
          <p:txBody>
            <a:bodyPr wrap="square" lIns="45718" tIns="45718" rIns="45718" bIns="45718" numCol="1" anchor="t">
              <a:noAutofit/>
            </a:bodyPr>
            <a:lstStyle/>
            <a:p>
              <a:pPr>
                <a:defRPr>
                  <a:solidFill>
                    <a:srgbClr val="000000"/>
                  </a:solidFill>
                </a:defRPr>
              </a:pPr>
            </a:p>
          </p:txBody>
        </p:sp>
        <p:sp>
          <p:nvSpPr>
            <p:cNvPr id="119" name="This review investigates the use of motor and linguistic treatment approaches in CAS.…"/>
            <p:cNvSpPr txBox="1"/>
            <p:nvPr/>
          </p:nvSpPr>
          <p:spPr>
            <a:xfrm>
              <a:off x="-1" y="-1"/>
              <a:ext cx="9982205" cy="3962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200" tIns="457200" rIns="457200" bIns="457200" numCol="1" anchor="t">
              <a:spAutoFit/>
            </a:bodyPr>
            <a:lstStyle/>
            <a:p>
              <a:pPr>
                <a:defRPr sz="3300">
                  <a:solidFill>
                    <a:srgbClr val="073763"/>
                  </a:solidFill>
                  <a:latin typeface="Century Gothic"/>
                  <a:ea typeface="Century Gothic"/>
                  <a:cs typeface="Century Gothic"/>
                  <a:sym typeface="Century Gothic"/>
                </a:defRPr>
              </a:pPr>
              <a:r>
                <a:t>This review investigates the use of motor and linguistic treatment approaches in CAS. </a:t>
              </a:r>
            </a:p>
            <a:p>
              <a:pPr>
                <a:defRPr sz="3300">
                  <a:solidFill>
                    <a:srgbClr val="073763"/>
                  </a:solidFill>
                  <a:latin typeface="Century Gothic"/>
                  <a:ea typeface="Century Gothic"/>
                  <a:cs typeface="Century Gothic"/>
                  <a:sym typeface="Century Gothic"/>
                </a:defRPr>
              </a:pPr>
            </a:p>
            <a:p>
              <a:pPr>
                <a:defRPr sz="3300">
                  <a:solidFill>
                    <a:srgbClr val="073763"/>
                  </a:solidFill>
                  <a:latin typeface="Century Gothic"/>
                  <a:ea typeface="Century Gothic"/>
                  <a:cs typeface="Century Gothic"/>
                  <a:sym typeface="Century Gothic"/>
                </a:defRPr>
              </a:pPr>
              <a:r>
                <a:t>The purpose of this proposed study is to see whether the intervention had any long-term effects on the participants. </a:t>
              </a:r>
            </a:p>
          </p:txBody>
        </p:sp>
      </p:grpSp>
      <p:pic>
        <p:nvPicPr>
          <p:cNvPr id="121" name="Shape 67" descr="Shape 67"/>
          <p:cNvPicPr>
            <a:picLocks noChangeAspect="1"/>
          </p:cNvPicPr>
          <p:nvPr/>
        </p:nvPicPr>
        <p:blipFill>
          <a:blip r:embed="rId3">
            <a:extLst/>
          </a:blip>
          <a:stretch>
            <a:fillRect/>
          </a:stretch>
        </p:blipFill>
        <p:spPr>
          <a:xfrm>
            <a:off x="36183524" y="940959"/>
            <a:ext cx="7265529" cy="3665490"/>
          </a:xfrm>
          <a:prstGeom prst="rect">
            <a:avLst/>
          </a:prstGeom>
          <a:ln w="12700">
            <a:miter lim="400000"/>
          </a:ln>
        </p:spPr>
      </p:pic>
      <p:grpSp>
        <p:nvGrpSpPr>
          <p:cNvPr id="124" name="Shape 68"/>
          <p:cNvGrpSpPr/>
          <p:nvPr/>
        </p:nvGrpSpPr>
        <p:grpSpPr>
          <a:xfrm>
            <a:off x="761171" y="6241597"/>
            <a:ext cx="9908407" cy="3199209"/>
            <a:chOff x="-1" y="-1"/>
            <a:chExt cx="9908406" cy="3199208"/>
          </a:xfrm>
        </p:grpSpPr>
        <p:sp>
          <p:nvSpPr>
            <p:cNvPr id="122" name="Rectangle"/>
            <p:cNvSpPr/>
            <p:nvPr/>
          </p:nvSpPr>
          <p:spPr>
            <a:xfrm>
              <a:off x="-2" y="-2"/>
              <a:ext cx="9908407" cy="3199209"/>
            </a:xfrm>
            <a:prstGeom prst="rect">
              <a:avLst/>
            </a:prstGeom>
            <a:gradFill flip="none" rotWithShape="1">
              <a:gsLst>
                <a:gs pos="0">
                  <a:srgbClr val="D4E5F5"/>
                </a:gs>
                <a:gs pos="100000">
                  <a:srgbClr val="70A4D5"/>
                </a:gs>
              </a:gsLst>
              <a:lin ang="5400011" scaled="0"/>
            </a:gradFill>
            <a:ln w="12700" cap="flat">
              <a:noFill/>
              <a:miter lim="400000"/>
            </a:ln>
            <a:effectLst/>
          </p:spPr>
          <p:txBody>
            <a:bodyPr wrap="square" lIns="45718" tIns="45718" rIns="45718" bIns="45718" numCol="1" anchor="t">
              <a:noAutofit/>
            </a:bodyPr>
            <a:lstStyle/>
            <a:p>
              <a:pPr algn="ctr">
                <a:defRPr>
                  <a:solidFill>
                    <a:srgbClr val="000000"/>
                  </a:solidFill>
                </a:defRPr>
              </a:pPr>
            </a:p>
          </p:txBody>
        </p:sp>
        <p:sp>
          <p:nvSpPr>
            <p:cNvPr id="123" name="Childhood Apraxia of Speech (CAS)"/>
            <p:cNvSpPr txBox="1"/>
            <p:nvPr/>
          </p:nvSpPr>
          <p:spPr>
            <a:xfrm>
              <a:off x="45648" y="-1"/>
              <a:ext cx="9817108" cy="2173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599" tIns="45599" rIns="45599" bIns="45599" numCol="1" anchor="t">
              <a:spAutoFit/>
            </a:bodyPr>
            <a:lstStyle>
              <a:lvl1pPr algn="ctr">
                <a:defRPr b="1" sz="6700">
                  <a:solidFill>
                    <a:srgbClr val="073763"/>
                  </a:solidFill>
                  <a:latin typeface="Century Gothic"/>
                  <a:ea typeface="Century Gothic"/>
                  <a:cs typeface="Century Gothic"/>
                  <a:sym typeface="Century Gothic"/>
                </a:defRPr>
              </a:lvl1pPr>
            </a:lstStyle>
            <a:p>
              <a:pPr/>
              <a:r>
                <a:t>Childhood Apraxia of Speech (CAS)</a:t>
              </a:r>
            </a:p>
          </p:txBody>
        </p:sp>
      </p:grpSp>
      <p:pic>
        <p:nvPicPr>
          <p:cNvPr id="125" name="Shape 69" descr="Shape 69"/>
          <p:cNvPicPr>
            <a:picLocks noChangeAspect="1"/>
          </p:cNvPicPr>
          <p:nvPr/>
        </p:nvPicPr>
        <p:blipFill>
          <a:blip r:embed="rId4">
            <a:extLst/>
          </a:blip>
          <a:stretch>
            <a:fillRect/>
          </a:stretch>
        </p:blipFill>
        <p:spPr>
          <a:xfrm>
            <a:off x="1237149" y="940950"/>
            <a:ext cx="3665502" cy="3665500"/>
          </a:xfrm>
          <a:prstGeom prst="rect">
            <a:avLst/>
          </a:prstGeom>
          <a:ln w="12700">
            <a:miter lim="400000"/>
          </a:ln>
        </p:spPr>
      </p:pic>
      <p:grpSp>
        <p:nvGrpSpPr>
          <p:cNvPr id="128" name="Shape 70"/>
          <p:cNvGrpSpPr/>
          <p:nvPr/>
        </p:nvGrpSpPr>
        <p:grpSpPr>
          <a:xfrm>
            <a:off x="761173" y="9234443"/>
            <a:ext cx="9908406" cy="10248901"/>
            <a:chOff x="0" y="0"/>
            <a:chExt cx="9908405" cy="10248900"/>
          </a:xfrm>
        </p:grpSpPr>
        <p:sp>
          <p:nvSpPr>
            <p:cNvPr id="126" name="Rectangle"/>
            <p:cNvSpPr/>
            <p:nvPr/>
          </p:nvSpPr>
          <p:spPr>
            <a:xfrm>
              <a:off x="-1" y="156751"/>
              <a:ext cx="9908406" cy="9897909"/>
            </a:xfrm>
            <a:prstGeom prst="rect">
              <a:avLst/>
            </a:prstGeom>
            <a:solidFill>
              <a:srgbClr val="FFFFFF"/>
            </a:solidFill>
            <a:ln w="12700" cap="flat">
              <a:noFill/>
              <a:miter lim="400000"/>
            </a:ln>
            <a:effectLst/>
          </p:spPr>
          <p:txBody>
            <a:bodyPr wrap="square" lIns="45718" tIns="45718" rIns="45718" bIns="45718" numCol="1" anchor="t">
              <a:noAutofit/>
            </a:bodyPr>
            <a:lstStyle/>
            <a:p>
              <a:pPr>
                <a:defRPr sz="3000">
                  <a:solidFill>
                    <a:srgbClr val="073763"/>
                  </a:solidFill>
                  <a:latin typeface="Century Gothic"/>
                  <a:ea typeface="Century Gothic"/>
                  <a:cs typeface="Century Gothic"/>
                  <a:sym typeface="Century Gothic"/>
                </a:defRPr>
              </a:pPr>
            </a:p>
          </p:txBody>
        </p:sp>
        <p:sp>
          <p:nvSpPr>
            <p:cNvPr id="127" name="Childhood apraxia of speech (CAS) is disruption in the relaying of messages from the brain to the muscles needed for motor planning and overall articulation of various speech sounds. CAS was estimated to occur in 1 to 2 children per 1,000 (0.1%–0.2%; Shr"/>
            <p:cNvSpPr txBox="1"/>
            <p:nvPr/>
          </p:nvSpPr>
          <p:spPr>
            <a:xfrm>
              <a:off x="-1" y="0"/>
              <a:ext cx="9908406" cy="10248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200" tIns="457200" rIns="457200" bIns="457200" numCol="1" anchor="t">
              <a:spAutoFit/>
            </a:bodyPr>
            <a:lstStyle>
              <a:lvl1pPr>
                <a:defRPr sz="2900">
                  <a:solidFill>
                    <a:srgbClr val="073763"/>
                  </a:solidFill>
                  <a:latin typeface="Century Gothic"/>
                  <a:ea typeface="Century Gothic"/>
                  <a:cs typeface="Century Gothic"/>
                  <a:sym typeface="Century Gothic"/>
                </a:defRPr>
              </a:lvl1pPr>
            </a:lstStyle>
            <a:p>
              <a:pPr/>
              <a:r>
                <a:t>Childhood apraxia of speech (CAS) is disruption in the relaying of messages from the brain to the muscles needed for motor planning and overall articulation of various speech sounds. CAS was estimated to occur in 1 to 2 children per 1,000 (0.1%–0.2%; Shriberg et al., 1997). The deficits in CAS are not a result of muscle atrophy, but inability to coordinate movements controlled by neurological functioning. Primary mechanisms involved in the formation of speech that are often impacted by CAS include lips, jaw, and tongue.  Three main speech features present in individuals with CAS include inappropriate prosody, inconsistent errors on consonants and vowels in repeated productions of syllables or words, and lengthened and disrupted coarticulatory transitions between sounds and syllables. Children with CAS were reported to have a higher likelihood of concomitant language, reading, and/or spelling disorders (Lewis et al., 2004; Lewis &amp; Ekelman, 2007).</a:t>
              </a:r>
            </a:p>
          </p:txBody>
        </p:sp>
      </p:grpSp>
      <p:grpSp>
        <p:nvGrpSpPr>
          <p:cNvPr id="131" name="Shape 71"/>
          <p:cNvGrpSpPr/>
          <p:nvPr/>
        </p:nvGrpSpPr>
        <p:grpSpPr>
          <a:xfrm>
            <a:off x="761024" y="30077174"/>
            <a:ext cx="9982205" cy="2361908"/>
            <a:chOff x="0" y="0"/>
            <a:chExt cx="9982203" cy="2361906"/>
          </a:xfrm>
        </p:grpSpPr>
        <p:sp>
          <p:nvSpPr>
            <p:cNvPr id="129" name="Rectangle"/>
            <p:cNvSpPr/>
            <p:nvPr/>
          </p:nvSpPr>
          <p:spPr>
            <a:xfrm>
              <a:off x="0" y="0"/>
              <a:ext cx="9982204" cy="2361907"/>
            </a:xfrm>
            <a:prstGeom prst="rect">
              <a:avLst/>
            </a:prstGeom>
            <a:solidFill>
              <a:srgbClr val="FFFFFF"/>
            </a:solidFill>
            <a:ln w="12700" cap="flat">
              <a:noFill/>
              <a:miter lim="400000"/>
            </a:ln>
            <a:effectLst/>
          </p:spPr>
          <p:txBody>
            <a:bodyPr wrap="square" lIns="45718" tIns="45718" rIns="45718" bIns="45718" numCol="1" anchor="t">
              <a:noAutofit/>
            </a:bodyPr>
            <a:lstStyle/>
            <a:p>
              <a:pPr>
                <a:defRPr>
                  <a:solidFill>
                    <a:srgbClr val="000000"/>
                  </a:solidFill>
                </a:defRPr>
              </a:pPr>
            </a:p>
          </p:txBody>
        </p:sp>
        <p:sp>
          <p:nvSpPr>
            <p:cNvPr id="130" name="Are motor or linguistic-based approaches most efficacious for treating individuals with Childhood Apraxia of Speech?"/>
            <p:cNvSpPr/>
            <p:nvPr/>
          </p:nvSpPr>
          <p:spPr>
            <a:xfrm>
              <a:off x="0" y="0"/>
              <a:ext cx="998220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200" tIns="457200" rIns="457200" bIns="457200" numCol="1" anchor="t">
              <a:spAutoFit/>
            </a:bodyPr>
            <a:lstStyle>
              <a:lvl1pPr>
                <a:defRPr sz="3200">
                  <a:solidFill>
                    <a:srgbClr val="073763"/>
                  </a:solidFill>
                  <a:latin typeface="Century Gothic"/>
                  <a:ea typeface="Century Gothic"/>
                  <a:cs typeface="Century Gothic"/>
                  <a:sym typeface="Century Gothic"/>
                </a:defRPr>
              </a:lvl1pPr>
            </a:lstStyle>
            <a:p>
              <a:pPr/>
              <a:r>
                <a:t>Are motor or linguistic-based approaches most efficacious for treating individuals with Childhood Apraxia of Speech? </a:t>
              </a:r>
            </a:p>
          </p:txBody>
        </p:sp>
      </p:grpSp>
      <p:grpSp>
        <p:nvGrpSpPr>
          <p:cNvPr id="134" name="Shape 72"/>
          <p:cNvGrpSpPr/>
          <p:nvPr/>
        </p:nvGrpSpPr>
        <p:grpSpPr>
          <a:xfrm>
            <a:off x="32922898" y="6241597"/>
            <a:ext cx="9982205" cy="2120405"/>
            <a:chOff x="0" y="0"/>
            <a:chExt cx="9982203" cy="2120404"/>
          </a:xfrm>
        </p:grpSpPr>
        <p:sp>
          <p:nvSpPr>
            <p:cNvPr id="132" name="Rectangle"/>
            <p:cNvSpPr/>
            <p:nvPr/>
          </p:nvSpPr>
          <p:spPr>
            <a:xfrm>
              <a:off x="-1" y="1"/>
              <a:ext cx="9982205" cy="2120403"/>
            </a:xfrm>
            <a:prstGeom prst="rect">
              <a:avLst/>
            </a:prstGeom>
            <a:gradFill flip="none" rotWithShape="1">
              <a:gsLst>
                <a:gs pos="0">
                  <a:srgbClr val="D4E5F5"/>
                </a:gs>
                <a:gs pos="100000">
                  <a:srgbClr val="70A4D5"/>
                </a:gs>
              </a:gsLst>
              <a:lin ang="5400011" scaled="0"/>
            </a:gradFill>
            <a:ln w="12700" cap="flat">
              <a:noFill/>
              <a:miter lim="400000"/>
            </a:ln>
            <a:effectLst/>
          </p:spPr>
          <p:txBody>
            <a:bodyPr wrap="square" lIns="45718" tIns="45718" rIns="45718" bIns="45718" numCol="1" anchor="t">
              <a:noAutofit/>
            </a:bodyPr>
            <a:lstStyle/>
            <a:p>
              <a:pPr algn="ctr">
                <a:defRPr b="1" sz="6000">
                  <a:solidFill>
                    <a:srgbClr val="073763"/>
                  </a:solidFill>
                  <a:latin typeface="Century Gothic"/>
                  <a:ea typeface="Century Gothic"/>
                  <a:cs typeface="Century Gothic"/>
                  <a:sym typeface="Century Gothic"/>
                </a:defRPr>
              </a:pPr>
            </a:p>
          </p:txBody>
        </p:sp>
        <p:sp>
          <p:nvSpPr>
            <p:cNvPr id="133" name="Selected References"/>
            <p:cNvSpPr txBox="1"/>
            <p:nvPr/>
          </p:nvSpPr>
          <p:spPr>
            <a:xfrm>
              <a:off x="45648" y="-1"/>
              <a:ext cx="9890908" cy="10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599" tIns="45599" rIns="45599" bIns="45599" numCol="1" anchor="t">
              <a:spAutoFit/>
            </a:bodyPr>
            <a:lstStyle>
              <a:lvl1pPr algn="ctr">
                <a:defRPr b="1" sz="6000">
                  <a:solidFill>
                    <a:srgbClr val="073763"/>
                  </a:solidFill>
                  <a:latin typeface="Century Gothic"/>
                  <a:ea typeface="Century Gothic"/>
                  <a:cs typeface="Century Gothic"/>
                  <a:sym typeface="Century Gothic"/>
                </a:defRPr>
              </a:lvl1pPr>
            </a:lstStyle>
            <a:p>
              <a:pPr/>
              <a:r>
                <a:t>Selected References</a:t>
              </a:r>
            </a:p>
          </p:txBody>
        </p:sp>
      </p:grpSp>
      <p:grpSp>
        <p:nvGrpSpPr>
          <p:cNvPr id="137" name="Shape 73"/>
          <p:cNvGrpSpPr/>
          <p:nvPr/>
        </p:nvGrpSpPr>
        <p:grpSpPr>
          <a:xfrm>
            <a:off x="761023" y="28689950"/>
            <a:ext cx="9982205" cy="1476308"/>
            <a:chOff x="0" y="-1"/>
            <a:chExt cx="9982203" cy="1476306"/>
          </a:xfrm>
        </p:grpSpPr>
        <p:sp>
          <p:nvSpPr>
            <p:cNvPr id="135" name="Rectangle"/>
            <p:cNvSpPr/>
            <p:nvPr/>
          </p:nvSpPr>
          <p:spPr>
            <a:xfrm>
              <a:off x="-1" y="-1"/>
              <a:ext cx="9982205" cy="1476307"/>
            </a:xfrm>
            <a:prstGeom prst="rect">
              <a:avLst/>
            </a:prstGeom>
            <a:gradFill flip="none" rotWithShape="1">
              <a:gsLst>
                <a:gs pos="0">
                  <a:srgbClr val="D4E5F5"/>
                </a:gs>
                <a:gs pos="100000">
                  <a:srgbClr val="70A4D5"/>
                </a:gs>
              </a:gsLst>
              <a:lin ang="5400011" scaled="0"/>
            </a:gradFill>
            <a:ln w="12700" cap="flat">
              <a:noFill/>
              <a:miter lim="400000"/>
            </a:ln>
            <a:effectLst/>
          </p:spPr>
          <p:txBody>
            <a:bodyPr wrap="square" lIns="45718" tIns="45718" rIns="45718" bIns="45718" numCol="1" anchor="t">
              <a:noAutofit/>
            </a:bodyPr>
            <a:lstStyle/>
            <a:p>
              <a:pPr algn="ctr">
                <a:defRPr>
                  <a:solidFill>
                    <a:srgbClr val="000000"/>
                  </a:solidFill>
                </a:defRPr>
              </a:pPr>
            </a:p>
          </p:txBody>
        </p:sp>
        <p:sp>
          <p:nvSpPr>
            <p:cNvPr id="136" name="Research Question"/>
            <p:cNvSpPr txBox="1"/>
            <p:nvPr/>
          </p:nvSpPr>
          <p:spPr>
            <a:xfrm>
              <a:off x="45648" y="-2"/>
              <a:ext cx="9890908" cy="12087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599" tIns="45599" rIns="45599" bIns="45599" numCol="1" anchor="t">
              <a:spAutoFit/>
            </a:bodyPr>
            <a:lstStyle/>
            <a:p>
              <a:pPr algn="ctr">
                <a:defRPr b="1" sz="6000">
                  <a:solidFill>
                    <a:srgbClr val="073763"/>
                  </a:solidFill>
                  <a:latin typeface="Century Gothic"/>
                  <a:ea typeface="Century Gothic"/>
                  <a:cs typeface="Century Gothic"/>
                  <a:sym typeface="Century Gothic"/>
                </a:defRPr>
              </a:pPr>
              <a:r>
                <a:t>Research Question</a:t>
              </a:r>
              <a:r>
                <a:rPr sz="7200"/>
                <a:t> </a:t>
              </a:r>
            </a:p>
          </p:txBody>
        </p:sp>
      </p:grpSp>
      <p:grpSp>
        <p:nvGrpSpPr>
          <p:cNvPr id="140" name="Shape 75"/>
          <p:cNvGrpSpPr/>
          <p:nvPr/>
        </p:nvGrpSpPr>
        <p:grpSpPr>
          <a:xfrm>
            <a:off x="32922898" y="8624573"/>
            <a:ext cx="9982206" cy="9732308"/>
            <a:chOff x="0" y="-1"/>
            <a:chExt cx="9982205" cy="9732307"/>
          </a:xfrm>
        </p:grpSpPr>
        <p:sp>
          <p:nvSpPr>
            <p:cNvPr id="138" name="Rectangle"/>
            <p:cNvSpPr/>
            <p:nvPr/>
          </p:nvSpPr>
          <p:spPr>
            <a:xfrm>
              <a:off x="-1" y="-2"/>
              <a:ext cx="9982206" cy="9732309"/>
            </a:xfrm>
            <a:prstGeom prst="rect">
              <a:avLst/>
            </a:prstGeom>
            <a:solidFill>
              <a:srgbClr val="FFFFFF"/>
            </a:solidFill>
            <a:ln w="12700" cap="flat">
              <a:noFill/>
              <a:miter lim="400000"/>
            </a:ln>
            <a:effectLst/>
          </p:spPr>
          <p:txBody>
            <a:bodyPr wrap="square" lIns="45718" tIns="45718" rIns="45718" bIns="45718" numCol="1" anchor="t">
              <a:noAutofit/>
            </a:bodyPr>
            <a:lstStyle/>
            <a:p>
              <a:pPr marL="69850" indent="-69850">
                <a:lnSpc>
                  <a:spcPct val="200000"/>
                </a:lnSpc>
                <a:defRPr sz="1200">
                  <a:solidFill>
                    <a:srgbClr val="073763"/>
                  </a:solidFill>
                  <a:latin typeface="Century Gothic"/>
                  <a:ea typeface="Century Gothic"/>
                  <a:cs typeface="Century Gothic"/>
                  <a:sym typeface="Century Gothic"/>
                </a:defRPr>
              </a:pPr>
            </a:p>
          </p:txBody>
        </p:sp>
        <p:sp>
          <p:nvSpPr>
            <p:cNvPr id="139" name="Dale, P. S., &amp; Hayden, D. A. (2013). Treating Speech Subsystems in Childhood Apraxia of Speech With Tactual Input: The PROMPT Approach. American Journal of Speech - Language Pathology, 22(4), 644–661. https://doi.org/10.1044/1058-0360(2013/12-0055)…"/>
            <p:cNvSpPr/>
            <p:nvPr/>
          </p:nvSpPr>
          <p:spPr>
            <a:xfrm>
              <a:off x="-1" y="-1"/>
              <a:ext cx="998220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200" tIns="457200" rIns="457200" bIns="457200" numCol="1" anchor="t">
              <a:spAutoFit/>
            </a:bodyPr>
            <a:lstStyle/>
            <a:p>
              <a:pPr marL="279400" indent="-349250">
                <a:defRPr sz="2300">
                  <a:solidFill>
                    <a:srgbClr val="073763"/>
                  </a:solidFill>
                  <a:latin typeface="Century Gothic"/>
                  <a:ea typeface="Century Gothic"/>
                  <a:cs typeface="Century Gothic"/>
                  <a:sym typeface="Century Gothic"/>
                </a:defRPr>
              </a:pPr>
              <a:r>
                <a:t>Dale, P. S., &amp; Hayden, D. A. (2013). Treating Speech Subsystems in Childhood Apraxia of Speech With Tactual Input: The PROMPT Approach. </a:t>
              </a:r>
              <a:r>
                <a:rPr i="1"/>
                <a:t>American Journal of Speech - Language Pathology, 22</a:t>
              </a:r>
              <a:r>
                <a:t>(4)</a:t>
              </a:r>
              <a:r>
                <a:rPr i="1"/>
                <a:t>, 644–661</a:t>
              </a:r>
              <a:r>
                <a:t>. https://doi.org/10.1044/1058-0360(2013/12-0055)</a:t>
              </a:r>
            </a:p>
            <a:p>
              <a:pPr marL="279400" indent="-349250">
                <a:defRPr sz="2300">
                  <a:solidFill>
                    <a:srgbClr val="073763"/>
                  </a:solidFill>
                  <a:latin typeface="Century Gothic"/>
                  <a:ea typeface="Century Gothic"/>
                  <a:cs typeface="Century Gothic"/>
                  <a:sym typeface="Century Gothic"/>
                </a:defRPr>
              </a:pPr>
            </a:p>
            <a:p>
              <a:pPr marL="279400" indent="-349250">
                <a:defRPr sz="2300">
                  <a:solidFill>
                    <a:srgbClr val="073763"/>
                  </a:solidFill>
                  <a:latin typeface="Century Gothic"/>
                  <a:ea typeface="Century Gothic"/>
                  <a:cs typeface="Century Gothic"/>
                  <a:sym typeface="Century Gothic"/>
                </a:defRPr>
              </a:pPr>
              <a:r>
                <a:t>McNeill, B. C., Gillon, G. T., &amp; Dodd, B. (2010). The longer term effects of an integrated phonological awareness intervention for children with childhood apraxia of speech. </a:t>
              </a:r>
              <a:r>
                <a:rPr i="1"/>
                <a:t>Asia Pacific Journal of Speech, Language and Hearing</a:t>
              </a:r>
              <a:r>
                <a:t>,</a:t>
              </a:r>
              <a:r>
                <a:rPr i="1"/>
                <a:t> 13</a:t>
              </a:r>
              <a:r>
                <a:t>(3)</a:t>
              </a:r>
              <a:r>
                <a:rPr i="1"/>
                <a:t>, 145–161. </a:t>
              </a:r>
              <a:r>
                <a:t>https://doi.org/10.1179/136132810805335074 </a:t>
              </a:r>
            </a:p>
            <a:p>
              <a:pPr marL="279400" indent="-349250">
                <a:defRPr sz="2300">
                  <a:solidFill>
                    <a:srgbClr val="073763"/>
                  </a:solidFill>
                  <a:latin typeface="Century Gothic"/>
                  <a:ea typeface="Century Gothic"/>
                  <a:cs typeface="Century Gothic"/>
                  <a:sym typeface="Century Gothic"/>
                </a:defRPr>
              </a:pPr>
            </a:p>
            <a:p>
              <a:pPr marL="279400" indent="-349250">
                <a:defRPr sz="2300">
                  <a:solidFill>
                    <a:srgbClr val="073763"/>
                  </a:solidFill>
                  <a:latin typeface="Century Gothic"/>
                  <a:ea typeface="Century Gothic"/>
                  <a:cs typeface="Century Gothic"/>
                  <a:sym typeface="Century Gothic"/>
                </a:defRPr>
              </a:pPr>
              <a:r>
                <a:t>Moriarty, B. C., &amp; Gillon, G. T. (2006). Phonological awareness intervention for children with childhood apraxia of speech. </a:t>
              </a:r>
              <a:r>
                <a:rPr i="1"/>
                <a:t>International Journal of Language &amp; Communication Disorders,</a:t>
              </a:r>
              <a:r>
                <a:t> </a:t>
              </a:r>
              <a:r>
                <a:rPr i="1"/>
                <a:t>41</a:t>
              </a:r>
              <a:r>
                <a:t>(6)</a:t>
              </a:r>
              <a:r>
                <a:rPr i="1"/>
                <a:t>, 713–734.</a:t>
              </a:r>
              <a:r>
                <a:t> https://doi.org/10.1080/13682820600623960</a:t>
              </a:r>
            </a:p>
            <a:p>
              <a:pPr marL="279400" indent="-349250">
                <a:defRPr sz="2300">
                  <a:solidFill>
                    <a:srgbClr val="073763"/>
                  </a:solidFill>
                  <a:latin typeface="Century Gothic"/>
                  <a:ea typeface="Century Gothic"/>
                  <a:cs typeface="Century Gothic"/>
                  <a:sym typeface="Century Gothic"/>
                </a:defRPr>
              </a:pPr>
            </a:p>
            <a:p>
              <a:pPr marL="279400" indent="-349250">
                <a:defRPr sz="2300">
                  <a:solidFill>
                    <a:srgbClr val="073763"/>
                  </a:solidFill>
                  <a:latin typeface="Century Gothic"/>
                  <a:ea typeface="Century Gothic"/>
                  <a:cs typeface="Century Gothic"/>
                  <a:sym typeface="Century Gothic"/>
                </a:defRPr>
              </a:pPr>
              <a:r>
                <a:t>Murray, E., McCabe, P., &amp; Ballard, K. J. (2015). A Randomized Controlled Trial for Children With Childhood Apraxia of Speech Comparing Rapid Syllable Transition Treatment and the Nuffield Dyspraxia Programme-Third Edition. </a:t>
              </a:r>
              <a:r>
                <a:rPr i="1"/>
                <a:t>Journal of speech, language, and hearing research : JSLHR, 58</a:t>
              </a:r>
              <a:r>
                <a:t>(3)</a:t>
              </a:r>
              <a:r>
                <a:rPr i="1"/>
                <a:t>, 669–686.</a:t>
              </a:r>
              <a:r>
                <a:t> https://doi.org/10.1044/2015_JSLHR-S-13- 0179</a:t>
              </a:r>
            </a:p>
          </p:txBody>
        </p:sp>
      </p:grpSp>
      <p:grpSp>
        <p:nvGrpSpPr>
          <p:cNvPr id="143" name="Shape 76"/>
          <p:cNvGrpSpPr/>
          <p:nvPr/>
        </p:nvGrpSpPr>
        <p:grpSpPr>
          <a:xfrm>
            <a:off x="11580747" y="6208673"/>
            <a:ext cx="9982207" cy="3199207"/>
            <a:chOff x="0" y="-1"/>
            <a:chExt cx="9982205" cy="3199206"/>
          </a:xfrm>
        </p:grpSpPr>
        <p:sp>
          <p:nvSpPr>
            <p:cNvPr id="141" name="Rectangle"/>
            <p:cNvSpPr/>
            <p:nvPr/>
          </p:nvSpPr>
          <p:spPr>
            <a:xfrm>
              <a:off x="-1" y="-2"/>
              <a:ext cx="9982206" cy="3199208"/>
            </a:xfrm>
            <a:prstGeom prst="rect">
              <a:avLst/>
            </a:prstGeom>
            <a:gradFill flip="none" rotWithShape="1">
              <a:gsLst>
                <a:gs pos="0">
                  <a:srgbClr val="D4E5F5"/>
                </a:gs>
                <a:gs pos="100000">
                  <a:srgbClr val="70A4D5"/>
                </a:gs>
              </a:gsLst>
              <a:lin ang="5400011" scaled="0"/>
            </a:gradFill>
            <a:ln w="12700" cap="flat">
              <a:noFill/>
              <a:miter lim="400000"/>
            </a:ln>
            <a:effectLst/>
          </p:spPr>
          <p:txBody>
            <a:bodyPr wrap="square" lIns="45718" tIns="45718" rIns="45718" bIns="45718" numCol="1" anchor="t">
              <a:noAutofit/>
            </a:bodyPr>
            <a:lstStyle/>
            <a:p>
              <a:pPr algn="ctr">
                <a:defRPr>
                  <a:solidFill>
                    <a:srgbClr val="000000"/>
                  </a:solidFill>
                </a:defRPr>
              </a:pPr>
            </a:p>
          </p:txBody>
        </p:sp>
        <p:sp>
          <p:nvSpPr>
            <p:cNvPr id="142" name="Literature…"/>
            <p:cNvSpPr/>
            <p:nvPr/>
          </p:nvSpPr>
          <p:spPr>
            <a:xfrm>
              <a:off x="45648" y="-1"/>
              <a:ext cx="989090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599" tIns="45599" rIns="45599" bIns="45599" numCol="1" anchor="t">
              <a:spAutoFit/>
            </a:bodyPr>
            <a:lstStyle/>
            <a:p>
              <a:pPr algn="ctr">
                <a:defRPr b="1" sz="6000">
                  <a:solidFill>
                    <a:srgbClr val="073763"/>
                  </a:solidFill>
                  <a:latin typeface="Century Gothic"/>
                  <a:ea typeface="Century Gothic"/>
                  <a:cs typeface="Century Gothic"/>
                  <a:sym typeface="Century Gothic"/>
                </a:defRPr>
              </a:pPr>
              <a:r>
                <a:t>Literature </a:t>
              </a:r>
              <a:endParaRPr>
                <a:solidFill>
                  <a:srgbClr val="000000"/>
                </a:solidFill>
              </a:endParaRPr>
            </a:p>
            <a:p>
              <a:pPr algn="ctr">
                <a:defRPr b="1" sz="6000">
                  <a:solidFill>
                    <a:srgbClr val="073763"/>
                  </a:solidFill>
                  <a:latin typeface="Century Gothic"/>
                  <a:ea typeface="Century Gothic"/>
                  <a:cs typeface="Century Gothic"/>
                  <a:sym typeface="Century Gothic"/>
                </a:defRPr>
              </a:pPr>
              <a:r>
                <a:t>Review </a:t>
              </a:r>
              <a:endParaRPr>
                <a:solidFill>
                  <a:srgbClr val="000000"/>
                </a:solidFill>
              </a:endParaRPr>
            </a:p>
            <a:p>
              <a:pPr algn="ctr">
                <a:defRPr b="1" sz="6000">
                  <a:solidFill>
                    <a:srgbClr val="073763"/>
                  </a:solidFill>
                  <a:latin typeface="Century Gothic"/>
                  <a:ea typeface="Century Gothic"/>
                  <a:cs typeface="Century Gothic"/>
                  <a:sym typeface="Century Gothic"/>
                </a:defRPr>
              </a:pPr>
              <a:r>
                <a:t>Findings</a:t>
              </a:r>
            </a:p>
          </p:txBody>
        </p:sp>
      </p:grpSp>
      <p:pic>
        <p:nvPicPr>
          <p:cNvPr id="144" name="Shape 83" descr="Shape 83"/>
          <p:cNvPicPr>
            <a:picLocks noChangeAspect="1"/>
          </p:cNvPicPr>
          <p:nvPr/>
        </p:nvPicPr>
        <p:blipFill>
          <a:blip r:embed="rId5">
            <a:extLst/>
          </a:blip>
          <a:stretch>
            <a:fillRect/>
          </a:stretch>
        </p:blipFill>
        <p:spPr>
          <a:xfrm>
            <a:off x="17175075" y="11838337"/>
            <a:ext cx="7824953" cy="7640826"/>
          </a:xfrm>
          <a:prstGeom prst="rect">
            <a:avLst/>
          </a:prstGeom>
          <a:ln w="12700">
            <a:miter lim="400000"/>
          </a:ln>
        </p:spPr>
      </p:pic>
      <p:grpSp>
        <p:nvGrpSpPr>
          <p:cNvPr id="147" name="Shape 84"/>
          <p:cNvGrpSpPr/>
          <p:nvPr/>
        </p:nvGrpSpPr>
        <p:grpSpPr>
          <a:xfrm>
            <a:off x="11580747" y="9407872"/>
            <a:ext cx="9982207" cy="23266401"/>
            <a:chOff x="0" y="0"/>
            <a:chExt cx="9982205" cy="23266400"/>
          </a:xfrm>
        </p:grpSpPr>
        <p:sp>
          <p:nvSpPr>
            <p:cNvPr id="145" name="Rectangle"/>
            <p:cNvSpPr/>
            <p:nvPr/>
          </p:nvSpPr>
          <p:spPr>
            <a:xfrm>
              <a:off x="-1" y="-1"/>
              <a:ext cx="9982206" cy="22998309"/>
            </a:xfrm>
            <a:prstGeom prst="rect">
              <a:avLst/>
            </a:prstGeom>
            <a:solidFill>
              <a:srgbClr val="FFFFFF"/>
            </a:solidFill>
            <a:ln w="12700" cap="flat">
              <a:noFill/>
              <a:miter lim="400000"/>
            </a:ln>
            <a:effectLst/>
          </p:spPr>
          <p:txBody>
            <a:bodyPr wrap="square" lIns="45718" tIns="45718" rIns="45718" bIns="45718" numCol="1" anchor="t">
              <a:noAutofit/>
            </a:bodyPr>
            <a:lstStyle/>
            <a:p>
              <a:pPr>
                <a:defRPr>
                  <a:solidFill>
                    <a:srgbClr val="000000"/>
                  </a:solidFill>
                </a:defRPr>
              </a:pPr>
            </a:p>
          </p:txBody>
        </p:sp>
        <p:sp>
          <p:nvSpPr>
            <p:cNvPr id="146" name="Murray et al., (2015) compared the treatment efficacy of Rapid Syllable Transition (ReST) treatment to the Nuffield Dyspraxia Program-Third Edition (NDP3) in twenty-six children with CAS. This is the first peer-review study to analyze the treatment effec"/>
            <p:cNvSpPr txBox="1"/>
            <p:nvPr/>
          </p:nvSpPr>
          <p:spPr>
            <a:xfrm>
              <a:off x="-1" y="0"/>
              <a:ext cx="9982206" cy="2326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200" tIns="457200" rIns="457200" bIns="457200" numCol="1" anchor="t">
              <a:spAutoFit/>
            </a:bodyPr>
            <a:lstStyle/>
            <a:p>
              <a:pPr lvl="2">
                <a:defRPr sz="2600">
                  <a:solidFill>
                    <a:srgbClr val="073763"/>
                  </a:solidFill>
                  <a:latin typeface="Century Gothic"/>
                  <a:ea typeface="Century Gothic"/>
                  <a:cs typeface="Century Gothic"/>
                  <a:sym typeface="Century Gothic"/>
                </a:defRPr>
              </a:pPr>
              <a:r>
                <a:t>               Murray et al., (2015) compared the treatment efficacy of Rapid Syllable Transition (ReST) treatment to the Nuffield Dyspraxia Program-Third Edition (NDP3) in twenty-six children with CAS. This is the first peer-review study to analyze the treatment effects of NDP3. Both treatment approaches yielded positive results and have support for clinical use. </a:t>
              </a:r>
            </a:p>
            <a:p>
              <a:pPr lvl="5">
                <a:defRPr sz="2600">
                  <a:solidFill>
                    <a:srgbClr val="073763"/>
                  </a:solidFill>
                  <a:latin typeface="Century Gothic"/>
                  <a:ea typeface="Century Gothic"/>
                  <a:cs typeface="Century Gothic"/>
                  <a:sym typeface="Century Gothic"/>
                </a:defRPr>
              </a:pPr>
              <a:r>
                <a:t>               In the article “Phonological awareness intervention for children with childhood apraxia of speech”, Moriarty et al. (2006) describe the effectiveness of integrated phonological awareness intervention (IPAI) for children with childhood apraxia of speech (CAS). The purpose of this study was to determine if children with CAS would benefit by receiving IPAI. Three children with CAS received this form of treatment and their performance was recorded throughout the sessions. Results revealed that two out of the three participants  improved their target speech, phonological awareness, and decoding skills. This article suggests that for children with CAS, IPAI is an effective treatment method. </a:t>
              </a:r>
            </a:p>
            <a:p>
              <a:pPr lvl="1">
                <a:defRPr sz="2600">
                  <a:solidFill>
                    <a:srgbClr val="073763"/>
                  </a:solidFill>
                  <a:latin typeface="Century Gothic"/>
                  <a:ea typeface="Century Gothic"/>
                  <a:cs typeface="Century Gothic"/>
                  <a:sym typeface="Century Gothic"/>
                </a:defRPr>
              </a:pPr>
              <a:r>
                <a:t>            Phonological awareness interventions have been created to improve the development of spoken and written language. In the article, “The Longer Term Effects of an Integrated Phonological Awareness Intervention for Children With Childhood Apraxia of Speech'' McNeill et al. (2010) analyzed the long-term effects of participants who participated in an 18-hour integrated phonological awareness intervention. This study reassessed twelve children, ages 4-7, with CAS that have participated in an integrated phonological awareness intervention 6 months prior to this reassessment. The purpose of this study was to see whether the intervention had any long-term effects on the participants. The results revealed that the participants maintained improvements post intervention, although the authors suggested that children with CAS should receive ongoing services and support even after the 18-hour intervention.  </a:t>
              </a:r>
            </a:p>
            <a:p>
              <a:pPr lvl="1">
                <a:defRPr sz="2600">
                  <a:solidFill>
                    <a:srgbClr val="073763"/>
                  </a:solidFill>
                  <a:latin typeface="Century Gothic"/>
                  <a:ea typeface="Century Gothic"/>
                  <a:cs typeface="Century Gothic"/>
                  <a:sym typeface="Century Gothic"/>
                </a:defRPr>
              </a:pPr>
              <a:r>
                <a:t>            Dale et al. (2013) observed the efficacy of PROMPT training with and without TKP (tactile-kinesthetic- proprioceptive) cues when treating Childhood Apraxia of Speech (CAS). Four children, ages 3;6 to 4;8, were divided into two groups, the first group being that of FP (Full Prompt) treatment (8 consecutive weeks) while the other underwent 4 weeks of Prompt Without Tactile Cueing (PWT) and 4 FP. Frequency of treatment was consistent amongst both the control and experimental groups, consisting of twice a week. Results revealed that PROMPT was efficacious in its entirety considering all four participants showed significant improvement in multiple motor-based areas impacted by CAS. However, researchers concluded that the implementation of tactile-kinesthetic-proprioceptive cueing amplified the benefits of PROMPT training.</a:t>
              </a:r>
            </a:p>
          </p:txBody>
        </p:sp>
      </p:grpSp>
      <p:grpSp>
        <p:nvGrpSpPr>
          <p:cNvPr id="150" name="Shape 85"/>
          <p:cNvGrpSpPr/>
          <p:nvPr/>
        </p:nvGrpSpPr>
        <p:grpSpPr>
          <a:xfrm>
            <a:off x="22097794" y="6208669"/>
            <a:ext cx="10210509" cy="3199209"/>
            <a:chOff x="0" y="-1"/>
            <a:chExt cx="10210507" cy="3199208"/>
          </a:xfrm>
        </p:grpSpPr>
        <p:sp>
          <p:nvSpPr>
            <p:cNvPr id="148" name="Rectangle"/>
            <p:cNvSpPr/>
            <p:nvPr/>
          </p:nvSpPr>
          <p:spPr>
            <a:xfrm>
              <a:off x="-1" y="-2"/>
              <a:ext cx="10210508" cy="3199209"/>
            </a:xfrm>
            <a:prstGeom prst="rect">
              <a:avLst/>
            </a:prstGeom>
            <a:gradFill flip="none" rotWithShape="1">
              <a:gsLst>
                <a:gs pos="0">
                  <a:srgbClr val="D4E5F5"/>
                </a:gs>
                <a:gs pos="100000">
                  <a:srgbClr val="70A4D5"/>
                </a:gs>
              </a:gsLst>
              <a:lin ang="5400011" scaled="0"/>
            </a:gradFill>
            <a:ln w="12700" cap="flat">
              <a:noFill/>
              <a:miter lim="400000"/>
            </a:ln>
            <a:effectLst/>
          </p:spPr>
          <p:txBody>
            <a:bodyPr wrap="square" lIns="45718" tIns="45718" rIns="45718" bIns="45718" numCol="1" anchor="t">
              <a:noAutofit/>
            </a:bodyPr>
            <a:lstStyle/>
            <a:p>
              <a:pPr algn="ctr">
                <a:defRPr>
                  <a:solidFill>
                    <a:srgbClr val="000000"/>
                  </a:solidFill>
                </a:defRPr>
              </a:pPr>
            </a:p>
          </p:txBody>
        </p:sp>
        <p:sp>
          <p:nvSpPr>
            <p:cNvPr id="149" name="Proposed…"/>
            <p:cNvSpPr txBox="1"/>
            <p:nvPr/>
          </p:nvSpPr>
          <p:spPr>
            <a:xfrm>
              <a:off x="45649" y="-2"/>
              <a:ext cx="10119208" cy="21358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599" tIns="45599" rIns="45599" bIns="45599" numCol="1" anchor="t">
              <a:spAutoFit/>
            </a:bodyPr>
            <a:lstStyle/>
            <a:p>
              <a:pPr algn="ctr">
                <a:defRPr b="1" sz="6000">
                  <a:solidFill>
                    <a:srgbClr val="073763"/>
                  </a:solidFill>
                  <a:latin typeface="Century Gothic"/>
                  <a:ea typeface="Century Gothic"/>
                  <a:cs typeface="Century Gothic"/>
                  <a:sym typeface="Century Gothic"/>
                </a:defRPr>
              </a:pPr>
              <a:r>
                <a:t>Proposed </a:t>
              </a:r>
              <a:endParaRPr>
                <a:solidFill>
                  <a:srgbClr val="000000"/>
                </a:solidFill>
              </a:endParaRPr>
            </a:p>
            <a:p>
              <a:pPr algn="ctr">
                <a:defRPr b="1" sz="6000">
                  <a:solidFill>
                    <a:srgbClr val="073763"/>
                  </a:solidFill>
                  <a:latin typeface="Century Gothic"/>
                  <a:ea typeface="Century Gothic"/>
                  <a:cs typeface="Century Gothic"/>
                  <a:sym typeface="Century Gothic"/>
                </a:defRPr>
              </a:pPr>
              <a:r>
                <a:t>Methodology</a:t>
              </a:r>
              <a:r>
                <a:rPr sz="7200"/>
                <a:t> </a:t>
              </a:r>
            </a:p>
          </p:txBody>
        </p:sp>
      </p:grpSp>
      <p:grpSp>
        <p:nvGrpSpPr>
          <p:cNvPr id="153" name="Shape 86"/>
          <p:cNvGrpSpPr/>
          <p:nvPr/>
        </p:nvGrpSpPr>
        <p:grpSpPr>
          <a:xfrm>
            <a:off x="22137674" y="6241598"/>
            <a:ext cx="10210507" cy="2135899"/>
            <a:chOff x="0" y="0"/>
            <a:chExt cx="10210506" cy="2135897"/>
          </a:xfrm>
        </p:grpSpPr>
        <p:sp>
          <p:nvSpPr>
            <p:cNvPr id="151" name="Rectangle"/>
            <p:cNvSpPr/>
            <p:nvPr/>
          </p:nvSpPr>
          <p:spPr>
            <a:xfrm>
              <a:off x="-1" y="0"/>
              <a:ext cx="10210507" cy="2120407"/>
            </a:xfrm>
            <a:prstGeom prst="rect">
              <a:avLst/>
            </a:prstGeom>
            <a:gradFill flip="none" rotWithShape="1">
              <a:gsLst>
                <a:gs pos="0">
                  <a:srgbClr val="D4E5F5"/>
                </a:gs>
                <a:gs pos="100000">
                  <a:srgbClr val="70A4D5"/>
                </a:gs>
              </a:gsLst>
              <a:lin ang="5400011" scaled="0"/>
            </a:gradFill>
            <a:ln w="12700" cap="flat">
              <a:noFill/>
              <a:miter lim="400000"/>
            </a:ln>
            <a:effectLst/>
          </p:spPr>
          <p:txBody>
            <a:bodyPr wrap="square" lIns="45718" tIns="45718" rIns="45718" bIns="45718" numCol="1" anchor="t">
              <a:noAutofit/>
            </a:bodyPr>
            <a:lstStyle/>
            <a:p>
              <a:pPr algn="ctr">
                <a:defRPr>
                  <a:solidFill>
                    <a:srgbClr val="000000"/>
                  </a:solidFill>
                </a:defRPr>
              </a:pPr>
            </a:p>
          </p:txBody>
        </p:sp>
        <p:sp>
          <p:nvSpPr>
            <p:cNvPr id="152" name="Proposed…"/>
            <p:cNvSpPr txBox="1"/>
            <p:nvPr/>
          </p:nvSpPr>
          <p:spPr>
            <a:xfrm>
              <a:off x="45648" y="-1"/>
              <a:ext cx="10119208" cy="21358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599" tIns="45599" rIns="45599" bIns="45599" numCol="1" anchor="t">
              <a:spAutoFit/>
            </a:bodyPr>
            <a:lstStyle/>
            <a:p>
              <a:pPr algn="ctr">
                <a:defRPr b="1" sz="6000">
                  <a:solidFill>
                    <a:srgbClr val="073763"/>
                  </a:solidFill>
                  <a:latin typeface="Century Gothic"/>
                  <a:ea typeface="Century Gothic"/>
                  <a:cs typeface="Century Gothic"/>
                  <a:sym typeface="Century Gothic"/>
                </a:defRPr>
              </a:pPr>
              <a:r>
                <a:t>Proposed </a:t>
              </a:r>
              <a:endParaRPr>
                <a:solidFill>
                  <a:srgbClr val="000000"/>
                </a:solidFill>
              </a:endParaRPr>
            </a:p>
            <a:p>
              <a:pPr algn="ctr">
                <a:defRPr b="1" sz="6000">
                  <a:solidFill>
                    <a:srgbClr val="073763"/>
                  </a:solidFill>
                  <a:latin typeface="Century Gothic"/>
                  <a:ea typeface="Century Gothic"/>
                  <a:cs typeface="Century Gothic"/>
                  <a:sym typeface="Century Gothic"/>
                </a:defRPr>
              </a:pPr>
              <a:r>
                <a:t>Methodology</a:t>
              </a:r>
              <a:r>
                <a:rPr sz="7200"/>
                <a:t> </a:t>
              </a:r>
            </a:p>
          </p:txBody>
        </p:sp>
      </p:grpSp>
      <p:grpSp>
        <p:nvGrpSpPr>
          <p:cNvPr id="156" name="Shape 87"/>
          <p:cNvGrpSpPr/>
          <p:nvPr/>
        </p:nvGrpSpPr>
        <p:grpSpPr>
          <a:xfrm>
            <a:off x="22097823" y="8361997"/>
            <a:ext cx="10250407" cy="15875001"/>
            <a:chOff x="0" y="0"/>
            <a:chExt cx="10250406" cy="15875000"/>
          </a:xfrm>
        </p:grpSpPr>
        <p:sp>
          <p:nvSpPr>
            <p:cNvPr id="154" name="Rectangle"/>
            <p:cNvSpPr/>
            <p:nvPr/>
          </p:nvSpPr>
          <p:spPr>
            <a:xfrm>
              <a:off x="0" y="-1"/>
              <a:ext cx="10250407" cy="15438308"/>
            </a:xfrm>
            <a:prstGeom prst="rect">
              <a:avLst/>
            </a:prstGeom>
            <a:solidFill>
              <a:srgbClr val="FFFFFF"/>
            </a:solidFill>
            <a:ln w="12700" cap="flat">
              <a:noFill/>
              <a:miter lim="400000"/>
            </a:ln>
            <a:effectLst/>
          </p:spPr>
          <p:txBody>
            <a:bodyPr wrap="square" lIns="45718" tIns="45718" rIns="45718" bIns="45718" numCol="1" anchor="t">
              <a:noAutofit/>
            </a:bodyPr>
            <a:lstStyle/>
            <a:p>
              <a:pPr>
                <a:defRPr>
                  <a:solidFill>
                    <a:srgbClr val="000000"/>
                  </a:solidFill>
                </a:defRPr>
              </a:pPr>
            </a:p>
          </p:txBody>
        </p:sp>
        <p:sp>
          <p:nvSpPr>
            <p:cNvPr id="155" name="Participants: The participants of the study will range between the ages 5;0 to 12;0 (40 males, 40 females). Each participant must have a diagnosis of Childhood Apraxia of Speech (CAS), as determined by the Diagnostic Evaluation of Articulation and Phonol"/>
            <p:cNvSpPr txBox="1"/>
            <p:nvPr/>
          </p:nvSpPr>
          <p:spPr>
            <a:xfrm>
              <a:off x="0" y="-1"/>
              <a:ext cx="10250407" cy="1587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200" tIns="457200" rIns="457200" bIns="457200" numCol="1" anchor="t">
              <a:spAutoFit/>
            </a:bodyPr>
            <a:lstStyle/>
            <a:p>
              <a:pPr marL="457200" indent="-419100">
                <a:buClr>
                  <a:srgbClr val="073763"/>
                </a:buClr>
                <a:buSzPct val="100000"/>
                <a:buFont typeface="Century Gothic"/>
                <a:buChar char="●"/>
                <a:defRPr sz="2500" u="sng">
                  <a:solidFill>
                    <a:srgbClr val="073763"/>
                  </a:solidFill>
                  <a:latin typeface="Century Gothic"/>
                  <a:ea typeface="Century Gothic"/>
                  <a:cs typeface="Century Gothic"/>
                  <a:sym typeface="Century Gothic"/>
                </a:defRPr>
              </a:pPr>
              <a:r>
                <a:t>Participants</a:t>
              </a:r>
              <a:r>
                <a:rPr b="1"/>
                <a:t>:</a:t>
              </a:r>
              <a:r>
                <a:rPr b="1" u="none"/>
                <a:t> </a:t>
              </a:r>
              <a:r>
                <a:rPr u="none"/>
                <a:t>The participants of the study will range between the ages 5;0 to 12;0 (40 males, 40 females). Each participant must have a diagnosis of Childhood Apraxia of Speech (CAS), as determined by the Diagnostic Evaluation of Articulation and Phonology (DEAP). Participants will have no history of hearing, learning, psychiatric or behavioral disorders. This will be a sample of convenience. Qualifying participants will be randomly assigned to one of four treatment groups. </a:t>
              </a:r>
            </a:p>
            <a:p>
              <a:pPr>
                <a:defRPr sz="2500">
                  <a:solidFill>
                    <a:srgbClr val="073763"/>
                  </a:solidFill>
                  <a:latin typeface="Century Gothic"/>
                  <a:ea typeface="Century Gothic"/>
                  <a:cs typeface="Century Gothic"/>
                  <a:sym typeface="Century Gothic"/>
                </a:defRPr>
              </a:pPr>
            </a:p>
            <a:p>
              <a:pPr marL="457198" indent="-419098">
                <a:buClr>
                  <a:srgbClr val="073763"/>
                </a:buClr>
                <a:buSzPct val="100000"/>
                <a:buFont typeface="Century Gothic"/>
                <a:buChar char="●"/>
                <a:defRPr sz="2500">
                  <a:solidFill>
                    <a:srgbClr val="073763"/>
                  </a:solidFill>
                  <a:latin typeface="Century Gothic"/>
                  <a:ea typeface="Century Gothic"/>
                  <a:cs typeface="Century Gothic"/>
                  <a:sym typeface="Century Gothic"/>
                </a:defRPr>
              </a:pPr>
              <a:r>
                <a:t>Pre-testing and post-testing will assess the accuracy of phoneme production in 20 single words. No treatment will be administered during pre or post testing. During treatment, the following approaches for CAS will be utilized: ReST, NDP3, IAPI, and PROMPT. Participants will undergo treatment over the course of 4 weeks with 3 sessions per week, for 30 minutes each session. All sessions will be recorded for future analysis.</a:t>
              </a:r>
            </a:p>
            <a:p>
              <a:pPr>
                <a:defRPr sz="2500">
                  <a:solidFill>
                    <a:srgbClr val="073763"/>
                  </a:solidFill>
                  <a:latin typeface="Century Gothic"/>
                  <a:ea typeface="Century Gothic"/>
                  <a:cs typeface="Century Gothic"/>
                  <a:sym typeface="Century Gothic"/>
                </a:defRPr>
              </a:pPr>
            </a:p>
            <a:p>
              <a:pPr marL="457198" indent="-419098">
                <a:buClr>
                  <a:srgbClr val="073763"/>
                </a:buClr>
                <a:buSzPct val="100000"/>
                <a:buFont typeface="Century Gothic"/>
                <a:buChar char="●"/>
                <a:defRPr sz="2500">
                  <a:solidFill>
                    <a:srgbClr val="073763"/>
                  </a:solidFill>
                  <a:latin typeface="Century Gothic"/>
                  <a:ea typeface="Century Gothic"/>
                  <a:cs typeface="Century Gothic"/>
                  <a:sym typeface="Century Gothic"/>
                </a:defRPr>
              </a:pPr>
              <a:r>
                <a:t>The treating SLPs will be selected based on experience with CAS. The treating SLPs will be trained by the researchers on the four treatment approaches. The four treating SLPs will have their CCC-SLP and at least 5 years of experience with the four treatment approaches. The investigators will train the treating SLPs on the specific treatment procedures for this study. The treating SLP will be blinded to the researcher’s hypothesis. The treating SLPs will watch a video to learn study procedures. In order to assess treatment fidelity, the investigators will watch recordings of treatment and provide feedback as needed. After all phases of the study are completed, two trained researchers who have no knowledge of the study hypothesis will watch the videos and take data on the dependent variable. Two weeks later, the researchers will swap data and rescore 20% of each other’s data to check for inter-rater reliability. The researchers will also rescore 20% of their own data to check for intra-rater reliability.</a:t>
              </a:r>
            </a:p>
          </p:txBody>
        </p:sp>
      </p:grpSp>
      <p:pic>
        <p:nvPicPr>
          <p:cNvPr id="157" name="childhood-apraxia-of-speech-1.jpg" descr="childhood-apraxia-of-speech-1.jpg"/>
          <p:cNvPicPr>
            <a:picLocks noChangeAspect="1"/>
          </p:cNvPicPr>
          <p:nvPr/>
        </p:nvPicPr>
        <p:blipFill>
          <a:blip r:embed="rId6">
            <a:extLst/>
          </a:blip>
          <a:stretch>
            <a:fillRect/>
          </a:stretch>
        </p:blipFill>
        <p:spPr>
          <a:xfrm>
            <a:off x="5441879" y="19659234"/>
            <a:ext cx="5108355" cy="2873453"/>
          </a:xfrm>
          <a:prstGeom prst="rect">
            <a:avLst/>
          </a:prstGeom>
          <a:ln w="12700">
            <a:miter lim="400000"/>
          </a:ln>
        </p:spPr>
      </p:pic>
      <p:pic>
        <p:nvPicPr>
          <p:cNvPr id="158" name="Child_boy-talking-to-teacher-1024x683.jpg" descr="Child_boy-talking-to-teacher-1024x683.jpg"/>
          <p:cNvPicPr>
            <a:picLocks noChangeAspect="1"/>
          </p:cNvPicPr>
          <p:nvPr/>
        </p:nvPicPr>
        <p:blipFill>
          <a:blip r:embed="rId7">
            <a:extLst/>
          </a:blip>
          <a:stretch>
            <a:fillRect/>
          </a:stretch>
        </p:blipFill>
        <p:spPr>
          <a:xfrm>
            <a:off x="825327" y="19659234"/>
            <a:ext cx="4198519" cy="2800383"/>
          </a:xfrm>
          <a:prstGeom prst="rect">
            <a:avLst/>
          </a:prstGeom>
          <a:ln w="12700">
            <a:miter lim="400000"/>
          </a:ln>
        </p:spPr>
      </p:pic>
      <p:pic>
        <p:nvPicPr>
          <p:cNvPr id="159" name="childhood-apraxia-of-speech-1-1.jpg" descr="childhood-apraxia-of-speech-1-1.jpg"/>
          <p:cNvPicPr>
            <a:picLocks noChangeAspect="1"/>
          </p:cNvPicPr>
          <p:nvPr/>
        </p:nvPicPr>
        <p:blipFill>
          <a:blip r:embed="rId8">
            <a:extLst/>
          </a:blip>
          <a:srcRect l="0" t="17783" r="0" b="11878"/>
          <a:stretch>
            <a:fillRect/>
          </a:stretch>
        </p:blipFill>
        <p:spPr>
          <a:xfrm>
            <a:off x="22097800" y="24230653"/>
            <a:ext cx="5447142" cy="2873518"/>
          </a:xfrm>
          <a:prstGeom prst="rect">
            <a:avLst/>
          </a:prstGeom>
          <a:ln w="12700">
            <a:miter lim="400000"/>
          </a:ln>
        </p:spPr>
      </p:pic>
      <p:pic>
        <p:nvPicPr>
          <p:cNvPr id="160" name="apraxia.jpg" descr="apraxia.jpg"/>
          <p:cNvPicPr>
            <a:picLocks noChangeAspect="1"/>
          </p:cNvPicPr>
          <p:nvPr/>
        </p:nvPicPr>
        <p:blipFill>
          <a:blip r:embed="rId9">
            <a:extLst/>
          </a:blip>
          <a:srcRect l="0" t="0" r="0" b="4376"/>
          <a:stretch>
            <a:fillRect/>
          </a:stretch>
        </p:blipFill>
        <p:spPr>
          <a:xfrm>
            <a:off x="27861995" y="24245901"/>
            <a:ext cx="4393442" cy="2906637"/>
          </a:xfrm>
          <a:prstGeom prst="rect">
            <a:avLst/>
          </a:prstGeom>
          <a:ln w="12700">
            <a:miter lim="400000"/>
          </a:ln>
        </p:spPr>
      </p:pic>
      <p:pic>
        <p:nvPicPr>
          <p:cNvPr id="161" name="peds-Childhood-apraxia-of-speech-0923-1280x500-1.jpg" descr="peds-Childhood-apraxia-of-speech-0923-1280x500-1.jpg"/>
          <p:cNvPicPr>
            <a:picLocks noChangeAspect="1"/>
          </p:cNvPicPr>
          <p:nvPr/>
        </p:nvPicPr>
        <p:blipFill>
          <a:blip r:embed="rId10">
            <a:extLst/>
          </a:blip>
          <a:stretch>
            <a:fillRect/>
          </a:stretch>
        </p:blipFill>
        <p:spPr>
          <a:xfrm>
            <a:off x="21954861" y="27588154"/>
            <a:ext cx="10576132" cy="4131304"/>
          </a:xfrm>
          <a:prstGeom prst="rect">
            <a:avLst/>
          </a:prstGeom>
          <a:ln w="12700">
            <a:miter lim="400000"/>
          </a:ln>
        </p:spPr>
      </p:pic>
      <p:pic>
        <p:nvPicPr>
          <p:cNvPr id="162" name="speech-language-therapy-in-a-clinic-setting-1.jpg" descr="speech-language-therapy-in-a-clinic-setting-1.jpg"/>
          <p:cNvPicPr>
            <a:picLocks noChangeAspect="1"/>
          </p:cNvPicPr>
          <p:nvPr/>
        </p:nvPicPr>
        <p:blipFill>
          <a:blip r:embed="rId11">
            <a:extLst/>
          </a:blip>
          <a:stretch>
            <a:fillRect/>
          </a:stretch>
        </p:blipFill>
        <p:spPr>
          <a:xfrm>
            <a:off x="33016803" y="18991064"/>
            <a:ext cx="9794394" cy="5511573"/>
          </a:xfrm>
          <a:prstGeom prst="rect">
            <a:avLst/>
          </a:prstGeom>
          <a:ln w="12700">
            <a:miter lim="400000"/>
          </a:ln>
        </p:spPr>
      </p:pic>
      <p:pic>
        <p:nvPicPr>
          <p:cNvPr id="163" name="Childhood-Apraxia-of-Speech.jpg" descr="Childhood-Apraxia-of-Speech.jpg"/>
          <p:cNvPicPr>
            <a:picLocks noChangeAspect="1"/>
          </p:cNvPicPr>
          <p:nvPr/>
        </p:nvPicPr>
        <p:blipFill>
          <a:blip r:embed="rId12">
            <a:extLst/>
          </a:blip>
          <a:srcRect l="0" t="0" r="6856" b="0"/>
          <a:stretch>
            <a:fillRect/>
          </a:stretch>
        </p:blipFill>
        <p:spPr>
          <a:xfrm>
            <a:off x="32922898" y="25261413"/>
            <a:ext cx="9982123" cy="6028407"/>
          </a:xfrm>
          <a:prstGeom prst="rect">
            <a:avLst/>
          </a:prstGeom>
          <a:ln w="12700">
            <a:miter lim="400000"/>
          </a:ln>
        </p:spPr>
      </p:pic>
      <p:pic>
        <p:nvPicPr>
          <p:cNvPr id="164" name="Audio Recording.m4a" descr="Audio Recording.m4a"/>
          <p:cNvPicPr>
            <a:picLocks noChangeAspect="0"/>
          </p:cNvPicPr>
          <p:nvPr>
            <a:audioFile r:link="rId13"/>
            <p:extLst>
              <p:ext uri="{DAA4B4D4-6D71-4841-9C94-3DE7FCFB9230}">
                <p14:media xmlns:p14="http://schemas.microsoft.com/office/powerpoint/2010/main" r:embed="rId14"/>
              </p:ext>
            </p:extLst>
          </p:nvPr>
        </p:nvPicPr>
        <p:blipFill>
          <a:blip r:embed="rId15">
            <a:extLst/>
          </a:blip>
          <a:stretch>
            <a:fillRect/>
          </a:stretch>
        </p:blipFill>
        <p:spPr>
          <a:xfrm>
            <a:off x="21945600" y="16464531"/>
            <a:ext cx="571500"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99285" fill="hold"/>
                                        <p:tgtEl>
                                          <p:spTgt spid="16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64"/>
                </p:tgtEl>
              </p:cMediaNode>
            </p:audio>
          </p:childTnLst>
        </p:cTn>
      </p:par>
    </p:tnLst>
  </p:timing>
</p:sld>
</file>

<file path=ppt/theme/theme1.xml><?xml version="1.0" encoding="utf-8"?>
<a:theme xmlns:a="http://schemas.openxmlformats.org/drawingml/2006/main" xmlns:r="http://schemas.openxmlformats.org/officeDocument/2006/relationships" name="slate">
  <a:themeElements>
    <a:clrScheme name="slate">
      <a:dk1>
        <a:srgbClr val="37474F"/>
      </a:dk1>
      <a:lt1>
        <a:srgbClr val="37474F"/>
      </a:lt1>
      <a:dk2>
        <a:srgbClr val="A7A7A7"/>
      </a:dk2>
      <a:lt2>
        <a:srgbClr val="535353"/>
      </a:lt2>
      <a:accent1>
        <a:srgbClr val="616161"/>
      </a:accent1>
      <a:accent2>
        <a:srgbClr val="78909C"/>
      </a:accent2>
      <a:accent3>
        <a:srgbClr val="CACACA"/>
      </a:accent3>
      <a:accent4>
        <a:srgbClr val="64FFDA"/>
      </a:accent4>
      <a:accent5>
        <a:srgbClr val="FFD966"/>
      </a:accent5>
      <a:accent6>
        <a:srgbClr val="F5F5F5"/>
      </a:accent6>
      <a:hlink>
        <a:srgbClr val="0000FF"/>
      </a:hlink>
      <a:folHlink>
        <a:srgbClr val="FF00FF"/>
      </a:folHlink>
    </a:clrScheme>
    <a:fontScheme name="slate">
      <a:majorFont>
        <a:latin typeface="Arial"/>
        <a:ea typeface="Arial"/>
        <a:cs typeface="Arial"/>
      </a:majorFont>
      <a:minorFont>
        <a:latin typeface="Helvetica"/>
        <a:ea typeface="Helvetica"/>
        <a:cs typeface="Helvetica"/>
      </a:minorFont>
    </a:fontScheme>
    <a:fmtScheme name="s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474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ate">
  <a:themeElements>
    <a:clrScheme name="slate">
      <a:dk1>
        <a:srgbClr val="000000"/>
      </a:dk1>
      <a:lt1>
        <a:srgbClr val="FFFFFF"/>
      </a:lt1>
      <a:dk2>
        <a:srgbClr val="A7A7A7"/>
      </a:dk2>
      <a:lt2>
        <a:srgbClr val="535353"/>
      </a:lt2>
      <a:accent1>
        <a:srgbClr val="616161"/>
      </a:accent1>
      <a:accent2>
        <a:srgbClr val="78909C"/>
      </a:accent2>
      <a:accent3>
        <a:srgbClr val="CACACA"/>
      </a:accent3>
      <a:accent4>
        <a:srgbClr val="64FFDA"/>
      </a:accent4>
      <a:accent5>
        <a:srgbClr val="FFD966"/>
      </a:accent5>
      <a:accent6>
        <a:srgbClr val="F5F5F5"/>
      </a:accent6>
      <a:hlink>
        <a:srgbClr val="0000FF"/>
      </a:hlink>
      <a:folHlink>
        <a:srgbClr val="FF00FF"/>
      </a:folHlink>
    </a:clrScheme>
    <a:fontScheme name="slate">
      <a:majorFont>
        <a:latin typeface="Arial"/>
        <a:ea typeface="Arial"/>
        <a:cs typeface="Arial"/>
      </a:majorFont>
      <a:minorFont>
        <a:latin typeface="Helvetica"/>
        <a:ea typeface="Helvetica"/>
        <a:cs typeface="Helvetica"/>
      </a:minorFont>
    </a:fontScheme>
    <a:fmtScheme name="s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474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37474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