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5"/>
  </p:notesMasterIdLst>
  <p:sldIdLst>
    <p:sldId id="256" r:id="rId4"/>
  </p:sldIdLst>
  <p:sldSz cx="43891200" cy="32918400"/>
  <p:notesSz cx="7010400" cy="9296400"/>
  <p:defaultTextStyle>
    <a:defPPr>
      <a:defRPr lang="en-US"/>
    </a:defPPr>
    <a:lvl1pPr algn="l" rtl="0" eaLnBrk="0" fontAlgn="base" hangingPunct="0">
      <a:spcBef>
        <a:spcPct val="0"/>
      </a:spcBef>
      <a:spcAft>
        <a:spcPct val="0"/>
      </a:spcAft>
      <a:defRPr sz="2900" kern="1200">
        <a:solidFill>
          <a:schemeClr val="tx1"/>
        </a:solidFill>
        <a:latin typeface="Arial Narrow"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900" kern="1200">
        <a:solidFill>
          <a:schemeClr val="tx1"/>
        </a:solidFill>
        <a:latin typeface="Arial Narrow"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900" kern="1200">
        <a:solidFill>
          <a:schemeClr val="tx1"/>
        </a:solidFill>
        <a:latin typeface="Arial Narrow"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900" kern="1200">
        <a:solidFill>
          <a:schemeClr val="tx1"/>
        </a:solidFill>
        <a:latin typeface="Arial Narrow"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900" kern="1200">
        <a:solidFill>
          <a:schemeClr val="tx1"/>
        </a:solidFill>
        <a:latin typeface="Arial Narrow" panose="020B0604020202020204" pitchFamily="34" charset="0"/>
        <a:ea typeface="MS PGothic" panose="020B0600070205080204" pitchFamily="34" charset="-128"/>
        <a:cs typeface="+mn-cs"/>
      </a:defRPr>
    </a:lvl5pPr>
    <a:lvl6pPr marL="2286000" algn="l" defTabSz="914400" rtl="0" eaLnBrk="1" latinLnBrk="0" hangingPunct="1">
      <a:defRPr sz="2900" kern="1200">
        <a:solidFill>
          <a:schemeClr val="tx1"/>
        </a:solidFill>
        <a:latin typeface="Arial Narrow" panose="020B0604020202020204" pitchFamily="34" charset="0"/>
        <a:ea typeface="MS PGothic" panose="020B0600070205080204" pitchFamily="34" charset="-128"/>
        <a:cs typeface="+mn-cs"/>
      </a:defRPr>
    </a:lvl6pPr>
    <a:lvl7pPr marL="2743200" algn="l" defTabSz="914400" rtl="0" eaLnBrk="1" latinLnBrk="0" hangingPunct="1">
      <a:defRPr sz="2900" kern="1200">
        <a:solidFill>
          <a:schemeClr val="tx1"/>
        </a:solidFill>
        <a:latin typeface="Arial Narrow" panose="020B0604020202020204" pitchFamily="34" charset="0"/>
        <a:ea typeface="MS PGothic" panose="020B0600070205080204" pitchFamily="34" charset="-128"/>
        <a:cs typeface="+mn-cs"/>
      </a:defRPr>
    </a:lvl7pPr>
    <a:lvl8pPr marL="3200400" algn="l" defTabSz="914400" rtl="0" eaLnBrk="1" latinLnBrk="0" hangingPunct="1">
      <a:defRPr sz="2900" kern="1200">
        <a:solidFill>
          <a:schemeClr val="tx1"/>
        </a:solidFill>
        <a:latin typeface="Arial Narrow" panose="020B0604020202020204" pitchFamily="34" charset="0"/>
        <a:ea typeface="MS PGothic" panose="020B0600070205080204" pitchFamily="34" charset="-128"/>
        <a:cs typeface="+mn-cs"/>
      </a:defRPr>
    </a:lvl8pPr>
    <a:lvl9pPr marL="3657600" algn="l" defTabSz="914400" rtl="0" eaLnBrk="1" latinLnBrk="0" hangingPunct="1">
      <a:defRPr sz="2900" kern="1200">
        <a:solidFill>
          <a:schemeClr val="tx1"/>
        </a:solidFill>
        <a:latin typeface="Arial Narrow"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552">
          <p15:clr>
            <a:srgbClr val="A4A3A4"/>
          </p15:clr>
        </p15:guide>
        <p15:guide id="2" orient="horz" pos="20285">
          <p15:clr>
            <a:srgbClr val="A4A3A4"/>
          </p15:clr>
        </p15:guide>
        <p15:guide id="3" pos="437">
          <p15:clr>
            <a:srgbClr val="A4A3A4"/>
          </p15:clr>
        </p15:guide>
        <p15:guide id="4" pos="6725">
          <p15:clr>
            <a:srgbClr val="A4A3A4"/>
          </p15:clr>
        </p15:guide>
        <p15:guide id="5" pos="7238">
          <p15:clr>
            <a:srgbClr val="A4A3A4"/>
          </p15:clr>
        </p15:guide>
        <p15:guide id="6" pos="13526">
          <p15:clr>
            <a:srgbClr val="A4A3A4"/>
          </p15:clr>
        </p15:guide>
        <p15:guide id="7" pos="14030">
          <p15:clr>
            <a:srgbClr val="A4A3A4"/>
          </p15:clr>
        </p15:guide>
        <p15:guide id="8" pos="20318">
          <p15:clr>
            <a:srgbClr val="A4A3A4"/>
          </p15:clr>
        </p15:guide>
        <p15:guide id="9" pos="20837">
          <p15:clr>
            <a:srgbClr val="A4A3A4"/>
          </p15:clr>
        </p15:guide>
        <p15:guide id="10" pos="27125">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203C7F9-F4E8-99F6-6CAD-0F3A55E93E1E}" name="Sarah M. Casucci" initials="SC" userId="S::s1223962@monmouth.edu::a886537f-0377-4d25-bc5e-02c673389e3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93"/>
    <p:restoredTop sz="94668"/>
  </p:normalViewPr>
  <p:slideViewPr>
    <p:cSldViewPr snapToGrid="0">
      <p:cViewPr varScale="1">
        <p:scale>
          <a:sx n="22" d="100"/>
          <a:sy n="22" d="100"/>
        </p:scale>
        <p:origin x="1496" y="288"/>
      </p:cViewPr>
      <p:guideLst>
        <p:guide orient="horz" pos="3552"/>
        <p:guide orient="horz" pos="20285"/>
        <p:guide pos="437"/>
        <p:guide pos="6725"/>
        <p:guide pos="7238"/>
        <p:guide pos="13526"/>
        <p:guide pos="14030"/>
        <p:guide pos="20318"/>
        <p:guide pos="20837"/>
        <p:guide pos="2712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143BF1AE-F261-05A8-4244-EBFA4E82BC4C}"/>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50531" name="Rectangle 3">
            <a:extLst>
              <a:ext uri="{FF2B5EF4-FFF2-40B4-BE49-F238E27FC236}">
                <a16:creationId xmlns:a16="http://schemas.microsoft.com/office/drawing/2014/main" id="{F0380B1B-5A9F-30CA-2C38-B793143C79BB}"/>
              </a:ext>
            </a:extLst>
          </p:cNvPr>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4100" name="Rectangle 4">
            <a:extLst>
              <a:ext uri="{FF2B5EF4-FFF2-40B4-BE49-F238E27FC236}">
                <a16:creationId xmlns:a16="http://schemas.microsoft.com/office/drawing/2014/main" id="{B609C667-123E-285C-99DE-1E54F6138532}"/>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a:extLst>
              <a:ext uri="{FF2B5EF4-FFF2-40B4-BE49-F238E27FC236}">
                <a16:creationId xmlns:a16="http://schemas.microsoft.com/office/drawing/2014/main" id="{02228C48-EE02-9C65-37F4-016B674AEA65}"/>
              </a:ext>
            </a:extLst>
          </p:cNvPr>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a:extLst>
              <a:ext uri="{FF2B5EF4-FFF2-40B4-BE49-F238E27FC236}">
                <a16:creationId xmlns:a16="http://schemas.microsoft.com/office/drawing/2014/main" id="{723E703A-7F9B-C16D-1F3D-BC804D7125BB}"/>
              </a:ext>
            </a:extLst>
          </p:cNvPr>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50535" name="Rectangle 7">
            <a:extLst>
              <a:ext uri="{FF2B5EF4-FFF2-40B4-BE49-F238E27FC236}">
                <a16:creationId xmlns:a16="http://schemas.microsoft.com/office/drawing/2014/main" id="{3B7D1322-E5F3-BCF5-F1CE-AF4DF42E5A5B}"/>
              </a:ext>
            </a:extLst>
          </p:cNvPr>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panose="020B0604020202020204" pitchFamily="34" charset="0"/>
              </a:defRPr>
            </a:lvl1pPr>
          </a:lstStyle>
          <a:p>
            <a:fld id="{3864BF67-1825-4545-BD04-DCF737DC5E1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B074172-FEDA-954C-AE2D-4825B99646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Arial Narrow" panose="020B0604020202020204" pitchFamily="34" charset="0"/>
                <a:ea typeface="MS PGothic" panose="020B0600070205080204" pitchFamily="34" charset="-128"/>
              </a:defRPr>
            </a:lvl1pPr>
            <a:lvl2pPr marL="742950" indent="-285750">
              <a:defRPr sz="2900">
                <a:solidFill>
                  <a:schemeClr val="tx1"/>
                </a:solidFill>
                <a:latin typeface="Arial Narrow" panose="020B0604020202020204" pitchFamily="34" charset="0"/>
                <a:ea typeface="MS PGothic" panose="020B0600070205080204" pitchFamily="34" charset="-128"/>
              </a:defRPr>
            </a:lvl2pPr>
            <a:lvl3pPr marL="1143000" indent="-228600">
              <a:defRPr sz="2900">
                <a:solidFill>
                  <a:schemeClr val="tx1"/>
                </a:solidFill>
                <a:latin typeface="Arial Narrow" panose="020B0604020202020204" pitchFamily="34" charset="0"/>
                <a:ea typeface="MS PGothic" panose="020B0600070205080204" pitchFamily="34" charset="-128"/>
              </a:defRPr>
            </a:lvl3pPr>
            <a:lvl4pPr marL="1600200" indent="-228600">
              <a:defRPr sz="2900">
                <a:solidFill>
                  <a:schemeClr val="tx1"/>
                </a:solidFill>
                <a:latin typeface="Arial Narrow" panose="020B0604020202020204" pitchFamily="34" charset="0"/>
                <a:ea typeface="MS PGothic" panose="020B0600070205080204" pitchFamily="34" charset="-128"/>
              </a:defRPr>
            </a:lvl4pPr>
            <a:lvl5pPr marL="2057400" indent="-228600">
              <a:defRPr sz="29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9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9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9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900">
                <a:solidFill>
                  <a:schemeClr val="tx1"/>
                </a:solidFill>
                <a:latin typeface="Arial Narrow" panose="020B0604020202020204" pitchFamily="34" charset="0"/>
                <a:ea typeface="MS PGothic" panose="020B0600070205080204" pitchFamily="34" charset="-128"/>
              </a:defRPr>
            </a:lvl9pPr>
          </a:lstStyle>
          <a:p>
            <a:fld id="{02D52B86-9F8D-6045-A292-28422AE40FF3}" type="slidenum">
              <a:rPr lang="en-US" altLang="en-US" sz="1200">
                <a:latin typeface="Arial" panose="020B0604020202020204" pitchFamily="34" charset="0"/>
              </a:rPr>
              <a:pPr/>
              <a:t>1</a:t>
            </a:fld>
            <a:endParaRPr lang="en-US" altLang="en-US" sz="1200">
              <a:latin typeface="Arial" panose="020B0604020202020204" pitchFamily="34" charset="0"/>
            </a:endParaRPr>
          </a:p>
        </p:txBody>
      </p:sp>
      <p:sp>
        <p:nvSpPr>
          <p:cNvPr id="6147" name="Rectangle 2">
            <a:extLst>
              <a:ext uri="{FF2B5EF4-FFF2-40B4-BE49-F238E27FC236}">
                <a16:creationId xmlns:a16="http://schemas.microsoft.com/office/drawing/2014/main" id="{ECE243A1-EE48-4A93-0300-4030418F99C1}"/>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73898A31-C9A1-012F-E1DC-2FA6CD7A58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600116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597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1212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924968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2835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06394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8" y="5638800"/>
            <a:ext cx="491013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56275" y="5638800"/>
            <a:ext cx="4911725"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3899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1483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93931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9042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55031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6119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80835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50593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54447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5905100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47798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79480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8" y="5638800"/>
            <a:ext cx="21018500"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864638" y="5638800"/>
            <a:ext cx="2102008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242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84061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298513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038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0522812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048549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220399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118656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5" y="1273175"/>
            <a:ext cx="10547350" cy="309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1273175"/>
            <a:ext cx="31491237" cy="309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4504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8" y="5638800"/>
            <a:ext cx="4910137"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56275" y="5638800"/>
            <a:ext cx="4911725" cy="26563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7840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8716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64401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5044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4622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29855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6">
            <a:extLst>
              <a:ext uri="{FF2B5EF4-FFF2-40B4-BE49-F238E27FC236}">
                <a16:creationId xmlns:a16="http://schemas.microsoft.com/office/drawing/2014/main" id="{E7D72794-F96E-FF0E-6673-EECCA89EEDB7}"/>
              </a:ext>
            </a:extLst>
          </p:cNvPr>
          <p:cNvSpPr>
            <a:spLocks noChangeArrowheads="1"/>
          </p:cNvSpPr>
          <p:nvPr userDrawn="1"/>
        </p:nvSpPr>
        <p:spPr bwMode="auto">
          <a:xfrm>
            <a:off x="0" y="0"/>
            <a:ext cx="43891200" cy="4800600"/>
          </a:xfrm>
          <a:prstGeom prst="rect">
            <a:avLst/>
          </a:prstGeom>
          <a:solidFill>
            <a:schemeClr val="accent2"/>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
        <p:nvSpPr>
          <p:cNvPr id="1027" name="Rectangle 33">
            <a:extLst>
              <a:ext uri="{FF2B5EF4-FFF2-40B4-BE49-F238E27FC236}">
                <a16:creationId xmlns:a16="http://schemas.microsoft.com/office/drawing/2014/main" id="{F9383C19-E233-14F1-EF0A-19F957F368A2}"/>
              </a:ext>
            </a:extLst>
          </p:cNvPr>
          <p:cNvSpPr>
            <a:spLocks noChangeArrowheads="1"/>
          </p:cNvSpPr>
          <p:nvPr userDrawn="1"/>
        </p:nvSpPr>
        <p:spPr bwMode="auto">
          <a:xfrm>
            <a:off x="693738" y="5638800"/>
            <a:ext cx="9974262" cy="26563638"/>
          </a:xfrm>
          <a:prstGeom prst="rect">
            <a:avLst/>
          </a:prstGeom>
          <a:solidFill>
            <a:srgbClr val="FFFFFF"/>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
        <p:nvSpPr>
          <p:cNvPr id="1028" name="Rectangle 9">
            <a:extLst>
              <a:ext uri="{FF2B5EF4-FFF2-40B4-BE49-F238E27FC236}">
                <a16:creationId xmlns:a16="http://schemas.microsoft.com/office/drawing/2014/main" id="{3AA9F96E-1C72-9D55-8E79-B19DD39CC695}"/>
              </a:ext>
            </a:extLst>
          </p:cNvPr>
          <p:cNvSpPr>
            <a:spLocks noChangeArrowheads="1"/>
          </p:cNvSpPr>
          <p:nvPr userDrawn="1"/>
        </p:nvSpPr>
        <p:spPr bwMode="auto">
          <a:xfrm>
            <a:off x="0" y="4800600"/>
            <a:ext cx="43891200" cy="130175"/>
          </a:xfrm>
          <a:prstGeom prst="rect">
            <a:avLst/>
          </a:prstGeom>
          <a:solidFill>
            <a:srgbClr val="660000"/>
          </a:solidFill>
          <a:ln w="152400">
            <a:solidFill>
              <a:srgbClr val="FF9900"/>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
        <p:nvSpPr>
          <p:cNvPr id="1029" name="Rectangle 15">
            <a:extLst>
              <a:ext uri="{FF2B5EF4-FFF2-40B4-BE49-F238E27FC236}">
                <a16:creationId xmlns:a16="http://schemas.microsoft.com/office/drawing/2014/main" id="{892B2CB6-B838-756F-276B-9A8E119C33B7}"/>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1030" name="Rectangle 16">
            <a:extLst>
              <a:ext uri="{FF2B5EF4-FFF2-40B4-BE49-F238E27FC236}">
                <a16:creationId xmlns:a16="http://schemas.microsoft.com/office/drawing/2014/main" id="{025B1DC2-1ECB-F0DC-7DF3-401C462D71B9}"/>
              </a:ext>
            </a:extLst>
          </p:cNvPr>
          <p:cNvSpPr>
            <a:spLocks noGrp="1" noChangeArrowheads="1"/>
          </p:cNvSpPr>
          <p:nvPr>
            <p:ph type="body" idx="1"/>
          </p:nvPr>
        </p:nvSpPr>
        <p:spPr bwMode="auto">
          <a:xfrm>
            <a:off x="693738" y="5638800"/>
            <a:ext cx="9974262"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a:extLst>
              <a:ext uri="{FF2B5EF4-FFF2-40B4-BE49-F238E27FC236}">
                <a16:creationId xmlns:a16="http://schemas.microsoft.com/office/drawing/2014/main" id="{942873E9-B59D-806A-E128-78FCEF3CEBC9}"/>
              </a:ext>
            </a:extLst>
          </p:cNvPr>
          <p:cNvSpPr>
            <a:spLocks noChangeArrowheads="1"/>
          </p:cNvSpPr>
          <p:nvPr userDrawn="1"/>
        </p:nvSpPr>
        <p:spPr bwMode="auto">
          <a:xfrm>
            <a:off x="0" y="0"/>
            <a:ext cx="43891200" cy="32918400"/>
          </a:xfrm>
          <a:prstGeom prst="rect">
            <a:avLst/>
          </a:prstGeom>
          <a:noFill/>
          <a:ln w="3175">
            <a:solidFill>
              <a:schemeClr val="tx2"/>
            </a:solidFill>
            <a:miter lim="800000"/>
            <a:headEnd/>
            <a:tailEnd/>
          </a:ln>
          <a:extLst>
            <a:ext uri="{909E8E84-426E-40dd-AFC4-6F175D3DCCD1}"/>
          </a:extLst>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
        <p:nvSpPr>
          <p:cNvPr id="1032" name="Rectangle 32">
            <a:extLst>
              <a:ext uri="{FF2B5EF4-FFF2-40B4-BE49-F238E27FC236}">
                <a16:creationId xmlns:a16="http://schemas.microsoft.com/office/drawing/2014/main" id="{D9BFA5E8-133B-4C68-05BF-347431CBDC55}"/>
              </a:ext>
            </a:extLst>
          </p:cNvPr>
          <p:cNvSpPr>
            <a:spLocks noChangeArrowheads="1"/>
          </p:cNvSpPr>
          <p:nvPr userDrawn="1"/>
        </p:nvSpPr>
        <p:spPr bwMode="auto">
          <a:xfrm>
            <a:off x="11490325" y="5638800"/>
            <a:ext cx="9982200" cy="26563638"/>
          </a:xfrm>
          <a:prstGeom prst="rect">
            <a:avLst/>
          </a:prstGeom>
          <a:solidFill>
            <a:srgbClr val="FFFFFF"/>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
        <p:nvSpPr>
          <p:cNvPr id="1033" name="Rectangle 34">
            <a:extLst>
              <a:ext uri="{FF2B5EF4-FFF2-40B4-BE49-F238E27FC236}">
                <a16:creationId xmlns:a16="http://schemas.microsoft.com/office/drawing/2014/main" id="{7C8AD800-5517-7EE2-265A-0D0F7012DEFF}"/>
              </a:ext>
            </a:extLst>
          </p:cNvPr>
          <p:cNvSpPr>
            <a:spLocks noChangeArrowheads="1"/>
          </p:cNvSpPr>
          <p:nvPr userDrawn="1"/>
        </p:nvSpPr>
        <p:spPr bwMode="auto">
          <a:xfrm>
            <a:off x="22272625" y="5638800"/>
            <a:ext cx="9982200" cy="26563638"/>
          </a:xfrm>
          <a:prstGeom prst="rect">
            <a:avLst/>
          </a:prstGeom>
          <a:solidFill>
            <a:srgbClr val="FFFFFF"/>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
        <p:nvSpPr>
          <p:cNvPr id="1034" name="Rectangle 35">
            <a:extLst>
              <a:ext uri="{FF2B5EF4-FFF2-40B4-BE49-F238E27FC236}">
                <a16:creationId xmlns:a16="http://schemas.microsoft.com/office/drawing/2014/main" id="{7C0081F8-4DA5-FF8C-0775-88D1746C6A21}"/>
              </a:ext>
            </a:extLst>
          </p:cNvPr>
          <p:cNvSpPr>
            <a:spLocks noChangeArrowheads="1"/>
          </p:cNvSpPr>
          <p:nvPr userDrawn="1"/>
        </p:nvSpPr>
        <p:spPr bwMode="auto">
          <a:xfrm>
            <a:off x="33078738" y="5638800"/>
            <a:ext cx="9982200" cy="26563638"/>
          </a:xfrm>
          <a:prstGeom prst="rect">
            <a:avLst/>
          </a:prstGeom>
          <a:solidFill>
            <a:srgbClr val="FFFFFF"/>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8600">
          <a:solidFill>
            <a:srgbClr val="FFFFFF"/>
          </a:solidFill>
          <a:latin typeface="+mj-lt"/>
          <a:ea typeface="MS PGothic" panose="020B0600070205080204" pitchFamily="34" charset="-128"/>
          <a:cs typeface="+mj-cs"/>
        </a:defRPr>
      </a:lvl1pPr>
      <a:lvl2pPr algn="ctr" rtl="0" eaLnBrk="0" fontAlgn="base" hangingPunct="0">
        <a:spcBef>
          <a:spcPct val="0"/>
        </a:spcBef>
        <a:spcAft>
          <a:spcPct val="0"/>
        </a:spcAft>
        <a:defRPr sz="8600">
          <a:solidFill>
            <a:srgbClr val="FFFFFF"/>
          </a:solidFill>
          <a:latin typeface="Arial Black" pitchFamily="34" charset="0"/>
          <a:ea typeface="MS PGothic" panose="020B0600070205080204" pitchFamily="34" charset="-128"/>
        </a:defRPr>
      </a:lvl2pPr>
      <a:lvl3pPr algn="ctr" rtl="0" eaLnBrk="0" fontAlgn="base" hangingPunct="0">
        <a:spcBef>
          <a:spcPct val="0"/>
        </a:spcBef>
        <a:spcAft>
          <a:spcPct val="0"/>
        </a:spcAft>
        <a:defRPr sz="8600">
          <a:solidFill>
            <a:srgbClr val="FFFFFF"/>
          </a:solidFill>
          <a:latin typeface="Arial Black" pitchFamily="34" charset="0"/>
          <a:ea typeface="MS PGothic" panose="020B0600070205080204" pitchFamily="34" charset="-128"/>
        </a:defRPr>
      </a:lvl3pPr>
      <a:lvl4pPr algn="ctr" rtl="0" eaLnBrk="0" fontAlgn="base" hangingPunct="0">
        <a:spcBef>
          <a:spcPct val="0"/>
        </a:spcBef>
        <a:spcAft>
          <a:spcPct val="0"/>
        </a:spcAft>
        <a:defRPr sz="8600">
          <a:solidFill>
            <a:srgbClr val="FFFFFF"/>
          </a:solidFill>
          <a:latin typeface="Arial Black" pitchFamily="34" charset="0"/>
          <a:ea typeface="MS PGothic" panose="020B0600070205080204" pitchFamily="34" charset="-128"/>
        </a:defRPr>
      </a:lvl4pPr>
      <a:lvl5pPr algn="ctr" rtl="0" eaLnBrk="0" fontAlgn="base" hangingPunct="0">
        <a:spcBef>
          <a:spcPct val="0"/>
        </a:spcBef>
        <a:spcAft>
          <a:spcPct val="0"/>
        </a:spcAft>
        <a:defRPr sz="8600">
          <a:solidFill>
            <a:srgbClr val="FFFFFF"/>
          </a:solidFill>
          <a:latin typeface="Arial Black" pitchFamily="34" charset="0"/>
          <a:ea typeface="MS PGothic" panose="020B0600070205080204" pitchFamily="34" charset="-128"/>
        </a:defRPr>
      </a:lvl5pPr>
      <a:lvl6pPr marL="457200" algn="ctr" rtl="0" fontAlgn="base">
        <a:spcBef>
          <a:spcPct val="0"/>
        </a:spcBef>
        <a:spcAft>
          <a:spcPct val="0"/>
        </a:spcAft>
        <a:defRPr sz="8600">
          <a:solidFill>
            <a:srgbClr val="FFFFFF"/>
          </a:solidFill>
          <a:latin typeface="Arial Black" pitchFamily="34" charset="0"/>
        </a:defRPr>
      </a:lvl6pPr>
      <a:lvl7pPr marL="914400" algn="ctr" rtl="0" fontAlgn="base">
        <a:spcBef>
          <a:spcPct val="0"/>
        </a:spcBef>
        <a:spcAft>
          <a:spcPct val="0"/>
        </a:spcAft>
        <a:defRPr sz="8600">
          <a:solidFill>
            <a:srgbClr val="FFFFFF"/>
          </a:solidFill>
          <a:latin typeface="Arial Black" pitchFamily="34" charset="0"/>
        </a:defRPr>
      </a:lvl7pPr>
      <a:lvl8pPr marL="1371600" algn="ctr" rtl="0" fontAlgn="base">
        <a:spcBef>
          <a:spcPct val="0"/>
        </a:spcBef>
        <a:spcAft>
          <a:spcPct val="0"/>
        </a:spcAft>
        <a:defRPr sz="8600">
          <a:solidFill>
            <a:srgbClr val="FFFFFF"/>
          </a:solidFill>
          <a:latin typeface="Arial Black" pitchFamily="34" charset="0"/>
        </a:defRPr>
      </a:lvl8pPr>
      <a:lvl9pPr marL="1828800" algn="ctr" rtl="0" fontAlgn="base">
        <a:spcBef>
          <a:spcPct val="0"/>
        </a:spcBef>
        <a:spcAft>
          <a:spcPct val="0"/>
        </a:spcAft>
        <a:defRPr sz="8600">
          <a:solidFill>
            <a:srgbClr val="FFFFFF"/>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S PGothic" panose="020B0600070205080204" pitchFamily="34" charset="-128"/>
          <a:cs typeface="+mn-cs"/>
        </a:defRPr>
      </a:lvl1pPr>
      <a:lvl2pPr marL="739775" indent="-282575" algn="l" rtl="0" eaLnBrk="0" fontAlgn="base" hangingPunct="0">
        <a:spcBef>
          <a:spcPct val="20000"/>
        </a:spcBef>
        <a:spcAft>
          <a:spcPct val="0"/>
        </a:spcAft>
        <a:buChar char="–"/>
        <a:defRPr sz="29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19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19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1E7AF43-E224-6502-F1C9-BCD80F1E5364}"/>
              </a:ext>
            </a:extLst>
          </p:cNvPr>
          <p:cNvSpPr>
            <a:spLocks noChangeArrowheads="1"/>
          </p:cNvSpPr>
          <p:nvPr userDrawn="1"/>
        </p:nvSpPr>
        <p:spPr bwMode="auto">
          <a:xfrm>
            <a:off x="0" y="0"/>
            <a:ext cx="43891200" cy="4800600"/>
          </a:xfrm>
          <a:prstGeom prst="rect">
            <a:avLst/>
          </a:prstGeom>
          <a:solidFill>
            <a:schemeClr val="accent1"/>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
        <p:nvSpPr>
          <p:cNvPr id="2051" name="Rectangle 3">
            <a:extLst>
              <a:ext uri="{FF2B5EF4-FFF2-40B4-BE49-F238E27FC236}">
                <a16:creationId xmlns:a16="http://schemas.microsoft.com/office/drawing/2014/main" id="{6E93BAEE-7D6C-0E32-6C0D-D2BAD9B2246B}"/>
              </a:ext>
            </a:extLst>
          </p:cNvPr>
          <p:cNvSpPr>
            <a:spLocks noChangeArrowheads="1"/>
          </p:cNvSpPr>
          <p:nvPr userDrawn="1"/>
        </p:nvSpPr>
        <p:spPr bwMode="auto">
          <a:xfrm>
            <a:off x="693738" y="5638800"/>
            <a:ext cx="9974262" cy="26563638"/>
          </a:xfrm>
          <a:prstGeom prst="rect">
            <a:avLst/>
          </a:prstGeom>
          <a:solidFill>
            <a:schemeClr val="accent1"/>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
        <p:nvSpPr>
          <p:cNvPr id="2052" name="Rectangle 4">
            <a:extLst>
              <a:ext uri="{FF2B5EF4-FFF2-40B4-BE49-F238E27FC236}">
                <a16:creationId xmlns:a16="http://schemas.microsoft.com/office/drawing/2014/main" id="{DFF70079-D203-9447-2C90-22D8DD526197}"/>
              </a:ext>
            </a:extLst>
          </p:cNvPr>
          <p:cNvSpPr>
            <a:spLocks noChangeArrowheads="1"/>
          </p:cNvSpPr>
          <p:nvPr userDrawn="1"/>
        </p:nvSpPr>
        <p:spPr bwMode="auto">
          <a:xfrm>
            <a:off x="0" y="4800600"/>
            <a:ext cx="43891200" cy="130175"/>
          </a:xfrm>
          <a:prstGeom prst="rect">
            <a:avLst/>
          </a:prstGeom>
          <a:solidFill>
            <a:srgbClr val="660000"/>
          </a:solidFill>
          <a:ln>
            <a:noFill/>
          </a:ln>
          <a:extLst>
            <a:ext uri="{91240B29-F687-4f45-9708-019B960494DF}"/>
          </a:extLst>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
        <p:nvSpPr>
          <p:cNvPr id="2053" name="Rectangle 6">
            <a:extLst>
              <a:ext uri="{FF2B5EF4-FFF2-40B4-BE49-F238E27FC236}">
                <a16:creationId xmlns:a16="http://schemas.microsoft.com/office/drawing/2014/main" id="{8F0EEDC6-BDD5-B5D7-1FAE-65D34CE50DDB}"/>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2054" name="Rectangle 7">
            <a:extLst>
              <a:ext uri="{FF2B5EF4-FFF2-40B4-BE49-F238E27FC236}">
                <a16:creationId xmlns:a16="http://schemas.microsoft.com/office/drawing/2014/main" id="{04C77375-4037-006F-29B9-5281EC101B23}"/>
              </a:ext>
            </a:extLst>
          </p:cNvPr>
          <p:cNvSpPr>
            <a:spLocks noGrp="1" noChangeArrowheads="1"/>
          </p:cNvSpPr>
          <p:nvPr>
            <p:ph type="body" idx="1"/>
          </p:nvPr>
        </p:nvSpPr>
        <p:spPr bwMode="auto">
          <a:xfrm>
            <a:off x="693738" y="5638800"/>
            <a:ext cx="9974262"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2055" name="Rectangle 8">
            <a:extLst>
              <a:ext uri="{FF2B5EF4-FFF2-40B4-BE49-F238E27FC236}">
                <a16:creationId xmlns:a16="http://schemas.microsoft.com/office/drawing/2014/main" id="{20BDD983-4B87-33ED-3B3B-CEED74E0534A}"/>
              </a:ext>
            </a:extLst>
          </p:cNvPr>
          <p:cNvSpPr>
            <a:spLocks noChangeArrowheads="1"/>
          </p:cNvSpPr>
          <p:nvPr userDrawn="1"/>
        </p:nvSpPr>
        <p:spPr bwMode="auto">
          <a:xfrm>
            <a:off x="0" y="0"/>
            <a:ext cx="43891200" cy="32918400"/>
          </a:xfrm>
          <a:prstGeom prst="rect">
            <a:avLst/>
          </a:prstGeom>
          <a:noFill/>
          <a:ln w="3175">
            <a:solidFill>
              <a:schemeClr val="tx2"/>
            </a:solidFill>
            <a:miter lim="800000"/>
            <a:headEnd/>
            <a:tailEnd/>
          </a:ln>
          <a:extLst>
            <a:ext uri="{909E8E84-426E-40dd-AFC4-6F175D3DCCD1}"/>
          </a:extLst>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
        <p:nvSpPr>
          <p:cNvPr id="2056" name="Rectangle 9">
            <a:extLst>
              <a:ext uri="{FF2B5EF4-FFF2-40B4-BE49-F238E27FC236}">
                <a16:creationId xmlns:a16="http://schemas.microsoft.com/office/drawing/2014/main" id="{2FC72345-C49A-40A7-E011-89CF4DB5C053}"/>
              </a:ext>
            </a:extLst>
          </p:cNvPr>
          <p:cNvSpPr>
            <a:spLocks noChangeArrowheads="1"/>
          </p:cNvSpPr>
          <p:nvPr userDrawn="1"/>
        </p:nvSpPr>
        <p:spPr bwMode="auto">
          <a:xfrm>
            <a:off x="11490325" y="5638800"/>
            <a:ext cx="20764500" cy="26563638"/>
          </a:xfrm>
          <a:prstGeom prst="rect">
            <a:avLst/>
          </a:prstGeom>
          <a:solidFill>
            <a:schemeClr val="accent1"/>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
        <p:nvSpPr>
          <p:cNvPr id="2057" name="Rectangle 11">
            <a:extLst>
              <a:ext uri="{FF2B5EF4-FFF2-40B4-BE49-F238E27FC236}">
                <a16:creationId xmlns:a16="http://schemas.microsoft.com/office/drawing/2014/main" id="{FDDC3FCE-3BE0-BD1A-FCFE-763DF2E89CCA}"/>
              </a:ext>
            </a:extLst>
          </p:cNvPr>
          <p:cNvSpPr>
            <a:spLocks noChangeArrowheads="1"/>
          </p:cNvSpPr>
          <p:nvPr userDrawn="1"/>
        </p:nvSpPr>
        <p:spPr bwMode="auto">
          <a:xfrm>
            <a:off x="33078738" y="5638800"/>
            <a:ext cx="9982200" cy="26563638"/>
          </a:xfrm>
          <a:prstGeom prst="rect">
            <a:avLst/>
          </a:prstGeom>
          <a:solidFill>
            <a:schemeClr val="accent1"/>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86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8600">
          <a:solidFill>
            <a:schemeClr val="tx2"/>
          </a:solidFill>
          <a:latin typeface="Arial Black" pitchFamily="34" charset="0"/>
          <a:ea typeface="MS PGothic" panose="020B0600070205080204" pitchFamily="34" charset="-128"/>
        </a:defRPr>
      </a:lvl2pPr>
      <a:lvl3pPr algn="ctr" rtl="0" eaLnBrk="0" fontAlgn="base" hangingPunct="0">
        <a:spcBef>
          <a:spcPct val="0"/>
        </a:spcBef>
        <a:spcAft>
          <a:spcPct val="0"/>
        </a:spcAft>
        <a:defRPr sz="8600">
          <a:solidFill>
            <a:schemeClr val="tx2"/>
          </a:solidFill>
          <a:latin typeface="Arial Black" pitchFamily="34" charset="0"/>
          <a:ea typeface="MS PGothic" panose="020B0600070205080204" pitchFamily="34" charset="-128"/>
        </a:defRPr>
      </a:lvl3pPr>
      <a:lvl4pPr algn="ctr" rtl="0" eaLnBrk="0" fontAlgn="base" hangingPunct="0">
        <a:spcBef>
          <a:spcPct val="0"/>
        </a:spcBef>
        <a:spcAft>
          <a:spcPct val="0"/>
        </a:spcAft>
        <a:defRPr sz="8600">
          <a:solidFill>
            <a:schemeClr val="tx2"/>
          </a:solidFill>
          <a:latin typeface="Arial Black" pitchFamily="34" charset="0"/>
          <a:ea typeface="MS PGothic" panose="020B0600070205080204" pitchFamily="34" charset="-128"/>
        </a:defRPr>
      </a:lvl4pPr>
      <a:lvl5pPr algn="ctr" rtl="0" eaLnBrk="0" fontAlgn="base" hangingPunct="0">
        <a:spcBef>
          <a:spcPct val="0"/>
        </a:spcBef>
        <a:spcAft>
          <a:spcPct val="0"/>
        </a:spcAft>
        <a:defRPr sz="8600">
          <a:solidFill>
            <a:schemeClr val="tx2"/>
          </a:solidFill>
          <a:latin typeface="Arial Black" pitchFamily="34" charset="0"/>
          <a:ea typeface="MS PGothic" panose="020B0600070205080204" pitchFamily="34" charset="-128"/>
        </a:defRPr>
      </a:lvl5pPr>
      <a:lvl6pPr marL="457200" algn="ctr" rtl="0" fontAlgn="base">
        <a:spcBef>
          <a:spcPct val="0"/>
        </a:spcBef>
        <a:spcAft>
          <a:spcPct val="0"/>
        </a:spcAft>
        <a:defRPr sz="8600">
          <a:solidFill>
            <a:schemeClr val="tx2"/>
          </a:solidFill>
          <a:latin typeface="Arial Black" pitchFamily="34" charset="0"/>
        </a:defRPr>
      </a:lvl6pPr>
      <a:lvl7pPr marL="914400" algn="ctr" rtl="0" fontAlgn="base">
        <a:spcBef>
          <a:spcPct val="0"/>
        </a:spcBef>
        <a:spcAft>
          <a:spcPct val="0"/>
        </a:spcAft>
        <a:defRPr sz="8600">
          <a:solidFill>
            <a:schemeClr val="tx2"/>
          </a:solidFill>
          <a:latin typeface="Arial Black" pitchFamily="34" charset="0"/>
        </a:defRPr>
      </a:lvl7pPr>
      <a:lvl8pPr marL="1371600" algn="ctr" rtl="0" fontAlgn="base">
        <a:spcBef>
          <a:spcPct val="0"/>
        </a:spcBef>
        <a:spcAft>
          <a:spcPct val="0"/>
        </a:spcAft>
        <a:defRPr sz="8600">
          <a:solidFill>
            <a:schemeClr val="tx2"/>
          </a:solidFill>
          <a:latin typeface="Arial Black" pitchFamily="34" charset="0"/>
        </a:defRPr>
      </a:lvl8pPr>
      <a:lvl9pPr marL="1828800" algn="ctr" rtl="0" fontAlgn="base">
        <a:spcBef>
          <a:spcPct val="0"/>
        </a:spcBef>
        <a:spcAft>
          <a:spcPct val="0"/>
        </a:spcAft>
        <a:defRPr sz="8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S PGothic" panose="020B0600070205080204" pitchFamily="34" charset="-128"/>
          <a:cs typeface="+mn-cs"/>
        </a:defRPr>
      </a:lvl1pPr>
      <a:lvl2pPr marL="739775" indent="-282575" algn="l" rtl="0" eaLnBrk="0" fontAlgn="base" hangingPunct="0">
        <a:spcBef>
          <a:spcPct val="20000"/>
        </a:spcBef>
        <a:spcAft>
          <a:spcPct val="0"/>
        </a:spcAft>
        <a:buChar char="–"/>
        <a:defRPr sz="29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19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19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936D38F-DD3C-BA1F-6D43-7350E18B1F7A}"/>
              </a:ext>
            </a:extLst>
          </p:cNvPr>
          <p:cNvSpPr>
            <a:spLocks noChangeArrowheads="1"/>
          </p:cNvSpPr>
          <p:nvPr userDrawn="1"/>
        </p:nvSpPr>
        <p:spPr bwMode="auto">
          <a:xfrm>
            <a:off x="0" y="0"/>
            <a:ext cx="43891200" cy="4800600"/>
          </a:xfrm>
          <a:prstGeom prst="rect">
            <a:avLst/>
          </a:prstGeom>
          <a:solidFill>
            <a:schemeClr val="accent1"/>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
        <p:nvSpPr>
          <p:cNvPr id="3075" name="Rectangle 3">
            <a:extLst>
              <a:ext uri="{FF2B5EF4-FFF2-40B4-BE49-F238E27FC236}">
                <a16:creationId xmlns:a16="http://schemas.microsoft.com/office/drawing/2014/main" id="{98B363D8-F2F9-1D84-D2C3-6F60F2A5CAFC}"/>
              </a:ext>
            </a:extLst>
          </p:cNvPr>
          <p:cNvSpPr>
            <a:spLocks noChangeArrowheads="1"/>
          </p:cNvSpPr>
          <p:nvPr userDrawn="1"/>
        </p:nvSpPr>
        <p:spPr bwMode="auto">
          <a:xfrm>
            <a:off x="693738" y="5638800"/>
            <a:ext cx="42367200" cy="26563638"/>
          </a:xfrm>
          <a:prstGeom prst="rect">
            <a:avLst/>
          </a:prstGeom>
          <a:solidFill>
            <a:schemeClr val="accent1"/>
          </a:solidFill>
          <a:ln w="9525">
            <a:solidFill>
              <a:schemeClr val="tx1"/>
            </a:solidFill>
            <a:miter lim="800000"/>
            <a:headEnd/>
            <a:tailEnd/>
          </a:ln>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
        <p:nvSpPr>
          <p:cNvPr id="3076" name="Rectangle 4">
            <a:extLst>
              <a:ext uri="{FF2B5EF4-FFF2-40B4-BE49-F238E27FC236}">
                <a16:creationId xmlns:a16="http://schemas.microsoft.com/office/drawing/2014/main" id="{D227B16B-1D78-DC00-EDDA-D51A9675965B}"/>
              </a:ext>
            </a:extLst>
          </p:cNvPr>
          <p:cNvSpPr>
            <a:spLocks noChangeArrowheads="1"/>
          </p:cNvSpPr>
          <p:nvPr userDrawn="1"/>
        </p:nvSpPr>
        <p:spPr bwMode="auto">
          <a:xfrm>
            <a:off x="0" y="4800600"/>
            <a:ext cx="43891200" cy="130175"/>
          </a:xfrm>
          <a:prstGeom prst="rect">
            <a:avLst/>
          </a:prstGeom>
          <a:solidFill>
            <a:srgbClr val="660000"/>
          </a:solidFill>
          <a:ln>
            <a:noFill/>
          </a:ln>
          <a:extLst>
            <a:ext uri="{91240B29-F687-4f45-9708-019B960494DF}"/>
          </a:extLst>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
        <p:nvSpPr>
          <p:cNvPr id="3077" name="Rectangle 6">
            <a:extLst>
              <a:ext uri="{FF2B5EF4-FFF2-40B4-BE49-F238E27FC236}">
                <a16:creationId xmlns:a16="http://schemas.microsoft.com/office/drawing/2014/main" id="{B84C425C-6BE9-6D5D-33C3-AC93C4977871}"/>
              </a:ext>
            </a:extLst>
          </p:cNvPr>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3078" name="Rectangle 7">
            <a:extLst>
              <a:ext uri="{FF2B5EF4-FFF2-40B4-BE49-F238E27FC236}">
                <a16:creationId xmlns:a16="http://schemas.microsoft.com/office/drawing/2014/main" id="{87BA6709-74CB-A099-98DB-03BCD9B4CA5D}"/>
              </a:ext>
            </a:extLst>
          </p:cNvPr>
          <p:cNvSpPr>
            <a:spLocks noGrp="1" noChangeArrowheads="1"/>
          </p:cNvSpPr>
          <p:nvPr>
            <p:ph type="body" idx="1"/>
          </p:nvPr>
        </p:nvSpPr>
        <p:spPr bwMode="auto">
          <a:xfrm>
            <a:off x="693738" y="5638800"/>
            <a:ext cx="42190987"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3079" name="Rectangle 8">
            <a:extLst>
              <a:ext uri="{FF2B5EF4-FFF2-40B4-BE49-F238E27FC236}">
                <a16:creationId xmlns:a16="http://schemas.microsoft.com/office/drawing/2014/main" id="{3CE05B40-95FE-8AF3-A42E-2ECDF76CD0E3}"/>
              </a:ext>
            </a:extLst>
          </p:cNvPr>
          <p:cNvSpPr>
            <a:spLocks noChangeArrowheads="1"/>
          </p:cNvSpPr>
          <p:nvPr userDrawn="1"/>
        </p:nvSpPr>
        <p:spPr bwMode="auto">
          <a:xfrm>
            <a:off x="0" y="0"/>
            <a:ext cx="43891200" cy="32918400"/>
          </a:xfrm>
          <a:prstGeom prst="rect">
            <a:avLst/>
          </a:prstGeom>
          <a:noFill/>
          <a:ln w="3175">
            <a:solidFill>
              <a:schemeClr val="tx2"/>
            </a:solidFill>
            <a:miter lim="800000"/>
            <a:headEnd/>
            <a:tailEnd/>
          </a:ln>
          <a:extLst>
            <a:ext uri="{909E8E84-426E-40dd-AFC4-6F175D3DCCD1}"/>
          </a:extLst>
        </p:spPr>
        <p:txBody>
          <a:bodyPr wrap="none" anchor="ctr"/>
          <a:lstStyle>
            <a:lvl1pPr eaLnBrk="0" hangingPunct="0">
              <a:defRPr sz="2900">
                <a:solidFill>
                  <a:schemeClr val="tx1"/>
                </a:solidFill>
                <a:latin typeface="Arial Narrow" panose="020B0606020202030204" pitchFamily="34" charset="0"/>
              </a:defRPr>
            </a:lvl1pPr>
            <a:lvl2pPr marL="742950" indent="-285750" eaLnBrk="0" hangingPunct="0">
              <a:defRPr sz="2900">
                <a:solidFill>
                  <a:schemeClr val="tx1"/>
                </a:solidFill>
                <a:latin typeface="Arial Narrow" panose="020B0606020202030204" pitchFamily="34" charset="0"/>
              </a:defRPr>
            </a:lvl2pPr>
            <a:lvl3pPr marL="1143000" indent="-228600" eaLnBrk="0" hangingPunct="0">
              <a:defRPr sz="2900">
                <a:solidFill>
                  <a:schemeClr val="tx1"/>
                </a:solidFill>
                <a:latin typeface="Arial Narrow" panose="020B0606020202030204" pitchFamily="34" charset="0"/>
              </a:defRPr>
            </a:lvl3pPr>
            <a:lvl4pPr marL="1600200" indent="-228600" eaLnBrk="0" hangingPunct="0">
              <a:defRPr sz="2900">
                <a:solidFill>
                  <a:schemeClr val="tx1"/>
                </a:solidFill>
                <a:latin typeface="Arial Narrow" panose="020B0606020202030204" pitchFamily="34" charset="0"/>
              </a:defRPr>
            </a:lvl4pPr>
            <a:lvl5pPr marL="2057400" indent="-228600" eaLnBrk="0" hangingPunct="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ea typeface="+mn-ea"/>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86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8600">
          <a:solidFill>
            <a:schemeClr val="tx2"/>
          </a:solidFill>
          <a:latin typeface="Arial Black" pitchFamily="34" charset="0"/>
          <a:ea typeface="MS PGothic" panose="020B0600070205080204" pitchFamily="34" charset="-128"/>
        </a:defRPr>
      </a:lvl2pPr>
      <a:lvl3pPr algn="ctr" rtl="0" eaLnBrk="0" fontAlgn="base" hangingPunct="0">
        <a:spcBef>
          <a:spcPct val="0"/>
        </a:spcBef>
        <a:spcAft>
          <a:spcPct val="0"/>
        </a:spcAft>
        <a:defRPr sz="8600">
          <a:solidFill>
            <a:schemeClr val="tx2"/>
          </a:solidFill>
          <a:latin typeface="Arial Black" pitchFamily="34" charset="0"/>
          <a:ea typeface="MS PGothic" panose="020B0600070205080204" pitchFamily="34" charset="-128"/>
        </a:defRPr>
      </a:lvl3pPr>
      <a:lvl4pPr algn="ctr" rtl="0" eaLnBrk="0" fontAlgn="base" hangingPunct="0">
        <a:spcBef>
          <a:spcPct val="0"/>
        </a:spcBef>
        <a:spcAft>
          <a:spcPct val="0"/>
        </a:spcAft>
        <a:defRPr sz="8600">
          <a:solidFill>
            <a:schemeClr val="tx2"/>
          </a:solidFill>
          <a:latin typeface="Arial Black" pitchFamily="34" charset="0"/>
          <a:ea typeface="MS PGothic" panose="020B0600070205080204" pitchFamily="34" charset="-128"/>
        </a:defRPr>
      </a:lvl4pPr>
      <a:lvl5pPr algn="ctr" rtl="0" eaLnBrk="0" fontAlgn="base" hangingPunct="0">
        <a:spcBef>
          <a:spcPct val="0"/>
        </a:spcBef>
        <a:spcAft>
          <a:spcPct val="0"/>
        </a:spcAft>
        <a:defRPr sz="8600">
          <a:solidFill>
            <a:schemeClr val="tx2"/>
          </a:solidFill>
          <a:latin typeface="Arial Black" pitchFamily="34" charset="0"/>
          <a:ea typeface="MS PGothic" panose="020B0600070205080204" pitchFamily="34" charset="-128"/>
        </a:defRPr>
      </a:lvl5pPr>
      <a:lvl6pPr marL="457200" algn="ctr" rtl="0" fontAlgn="base">
        <a:spcBef>
          <a:spcPct val="0"/>
        </a:spcBef>
        <a:spcAft>
          <a:spcPct val="0"/>
        </a:spcAft>
        <a:defRPr sz="8600">
          <a:solidFill>
            <a:schemeClr val="tx2"/>
          </a:solidFill>
          <a:latin typeface="Arial Black" pitchFamily="34" charset="0"/>
        </a:defRPr>
      </a:lvl6pPr>
      <a:lvl7pPr marL="914400" algn="ctr" rtl="0" fontAlgn="base">
        <a:spcBef>
          <a:spcPct val="0"/>
        </a:spcBef>
        <a:spcAft>
          <a:spcPct val="0"/>
        </a:spcAft>
        <a:defRPr sz="8600">
          <a:solidFill>
            <a:schemeClr val="tx2"/>
          </a:solidFill>
          <a:latin typeface="Arial Black" pitchFamily="34" charset="0"/>
        </a:defRPr>
      </a:lvl7pPr>
      <a:lvl8pPr marL="1371600" algn="ctr" rtl="0" fontAlgn="base">
        <a:spcBef>
          <a:spcPct val="0"/>
        </a:spcBef>
        <a:spcAft>
          <a:spcPct val="0"/>
        </a:spcAft>
        <a:defRPr sz="8600">
          <a:solidFill>
            <a:schemeClr val="tx2"/>
          </a:solidFill>
          <a:latin typeface="Arial Black" pitchFamily="34" charset="0"/>
        </a:defRPr>
      </a:lvl8pPr>
      <a:lvl9pPr marL="1828800" algn="ctr" rtl="0" fontAlgn="base">
        <a:spcBef>
          <a:spcPct val="0"/>
        </a:spcBef>
        <a:spcAft>
          <a:spcPct val="0"/>
        </a:spcAft>
        <a:defRPr sz="8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S PGothic" panose="020B0600070205080204" pitchFamily="34" charset="-128"/>
          <a:cs typeface="+mn-cs"/>
        </a:defRPr>
      </a:lvl1pPr>
      <a:lvl2pPr marL="739775" indent="-282575" algn="l" rtl="0" eaLnBrk="0" fontAlgn="base" hangingPunct="0">
        <a:spcBef>
          <a:spcPct val="20000"/>
        </a:spcBef>
        <a:spcAft>
          <a:spcPct val="0"/>
        </a:spcAft>
        <a:buChar char="–"/>
        <a:defRPr sz="29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19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19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1900">
          <a:solidFill>
            <a:schemeClr val="tx1"/>
          </a:solidFill>
          <a:latin typeface="+mn-lt"/>
        </a:defRPr>
      </a:lvl6pPr>
      <a:lvl7pPr marL="2971800" indent="-228600" algn="l" rtl="0" fontAlgn="base">
        <a:spcBef>
          <a:spcPct val="20000"/>
        </a:spcBef>
        <a:spcAft>
          <a:spcPct val="0"/>
        </a:spcAft>
        <a:buChar char="»"/>
        <a:defRPr sz="1900">
          <a:solidFill>
            <a:schemeClr val="tx1"/>
          </a:solidFill>
          <a:latin typeface="+mn-lt"/>
        </a:defRPr>
      </a:lvl7pPr>
      <a:lvl8pPr marL="3429000" indent="-228600" algn="l" rtl="0" fontAlgn="base">
        <a:spcBef>
          <a:spcPct val="20000"/>
        </a:spcBef>
        <a:spcAft>
          <a:spcPct val="0"/>
        </a:spcAft>
        <a:buChar char="»"/>
        <a:defRPr sz="1900">
          <a:solidFill>
            <a:schemeClr val="tx1"/>
          </a:solidFill>
          <a:latin typeface="+mn-lt"/>
        </a:defRPr>
      </a:lvl8pPr>
      <a:lvl9pPr marL="3886200" indent="-228600"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1.xml"/><Relationship Id="rId7" Type="http://schemas.openxmlformats.org/officeDocument/2006/relationships/image" Target="../media/image3.jpe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2.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notesSlide" Target="../notesSlides/notesSlide1.xml"/><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a:extLst>
              <a:ext uri="{FF2B5EF4-FFF2-40B4-BE49-F238E27FC236}">
                <a16:creationId xmlns:a16="http://schemas.microsoft.com/office/drawing/2014/main" id="{96D72849-EE25-E538-0AAD-720714F5D5A6}"/>
              </a:ext>
            </a:extLst>
          </p:cNvPr>
          <p:cNvSpPr>
            <a:spLocks noChangeArrowheads="1"/>
          </p:cNvSpPr>
          <p:nvPr/>
        </p:nvSpPr>
        <p:spPr bwMode="auto">
          <a:xfrm>
            <a:off x="4556613" y="713896"/>
            <a:ext cx="34771012" cy="4031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43" tIns="45614" rIns="91243" bIns="45614" anchor="t">
            <a:spAutoFit/>
          </a:bodyPr>
          <a:lstStyle>
            <a:lvl1pPr>
              <a:spcBef>
                <a:spcPct val="20000"/>
              </a:spcBef>
              <a:buChar char="•"/>
              <a:defRPr sz="29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9pPr>
          </a:lstStyle>
          <a:p>
            <a:pPr algn="ctr">
              <a:spcBef>
                <a:spcPct val="50000"/>
              </a:spcBef>
              <a:buNone/>
            </a:pPr>
            <a:r>
              <a:rPr lang="en-US" altLang="en-US" sz="8000">
                <a:solidFill>
                  <a:srgbClr val="FFFFFF"/>
                </a:solidFill>
                <a:latin typeface="Arial Black"/>
                <a:ea typeface="MS PGothic"/>
                <a:cs typeface="Arial"/>
              </a:rPr>
              <a:t>Exploring Applied Behavior Analysis Therapy versus Floor Time Play Therapy  </a:t>
            </a:r>
            <a:endParaRPr lang="en-US">
              <a:solidFill>
                <a:srgbClr val="000000"/>
              </a:solidFill>
              <a:latin typeface="Arial"/>
              <a:cs typeface="Arial" panose="020B0604020202020204" pitchFamily="34" charset="0"/>
            </a:endParaRPr>
          </a:p>
          <a:p>
            <a:pPr algn="ctr">
              <a:spcBef>
                <a:spcPct val="0"/>
              </a:spcBef>
              <a:buNone/>
            </a:pPr>
            <a:r>
              <a:rPr lang="en-US" altLang="en-US" sz="4800" b="1">
                <a:solidFill>
                  <a:srgbClr val="FFFFFF"/>
                </a:solidFill>
                <a:latin typeface="Arial"/>
                <a:ea typeface="MS PGothic"/>
                <a:cs typeface="Arial"/>
              </a:rPr>
              <a:t>Sarah Casucci, Maggie Davis, Taylor Freedman, and Keri O'Brien</a:t>
            </a:r>
          </a:p>
          <a:p>
            <a:pPr algn="ctr">
              <a:spcBef>
                <a:spcPct val="0"/>
              </a:spcBef>
              <a:buNone/>
            </a:pPr>
            <a:r>
              <a:rPr lang="en-US" altLang="en-US" sz="4800" b="1">
                <a:solidFill>
                  <a:srgbClr val="FFFFFF"/>
                </a:solidFill>
                <a:latin typeface="Arial"/>
                <a:ea typeface="MS PGothic"/>
                <a:cs typeface="Arial"/>
              </a:rPr>
              <a:t>Monmouth University Graduate Students, School of Education</a:t>
            </a:r>
          </a:p>
        </p:txBody>
      </p:sp>
      <p:sp>
        <p:nvSpPr>
          <p:cNvPr id="5123" name="Text Box 7">
            <a:extLst>
              <a:ext uri="{FF2B5EF4-FFF2-40B4-BE49-F238E27FC236}">
                <a16:creationId xmlns:a16="http://schemas.microsoft.com/office/drawing/2014/main" id="{C3A5234D-E3FB-F87E-9520-666C2A58BA5A}"/>
              </a:ext>
            </a:extLst>
          </p:cNvPr>
          <p:cNvSpPr txBox="1">
            <a:spLocks noChangeArrowheads="1"/>
          </p:cNvSpPr>
          <p:nvPr/>
        </p:nvSpPr>
        <p:spPr bwMode="auto">
          <a:xfrm>
            <a:off x="685800" y="5638800"/>
            <a:ext cx="9982200" cy="70769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a:spcBef>
                <a:spcPct val="20000"/>
              </a:spcBef>
              <a:buChar char="•"/>
              <a:defRPr sz="29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4000" b="1">
                <a:solidFill>
                  <a:srgbClr val="F8F8F8"/>
                </a:solidFill>
                <a:latin typeface="Arial Narrow" panose="020B0604020202020204" pitchFamily="34" charset="0"/>
              </a:rPr>
              <a:t>Autism Spectrum Disorder</a:t>
            </a:r>
          </a:p>
        </p:txBody>
      </p:sp>
      <p:sp>
        <p:nvSpPr>
          <p:cNvPr id="5124" name="Text Box 14">
            <a:extLst>
              <a:ext uri="{FF2B5EF4-FFF2-40B4-BE49-F238E27FC236}">
                <a16:creationId xmlns:a16="http://schemas.microsoft.com/office/drawing/2014/main" id="{7B9CED09-0CE1-38A7-3652-4388231B2BD4}"/>
              </a:ext>
            </a:extLst>
          </p:cNvPr>
          <p:cNvSpPr txBox="1">
            <a:spLocks noChangeArrowheads="1"/>
          </p:cNvSpPr>
          <p:nvPr/>
        </p:nvSpPr>
        <p:spPr bwMode="auto">
          <a:xfrm>
            <a:off x="845489" y="6334832"/>
            <a:ext cx="9982200" cy="6647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a:spcBef>
                <a:spcPct val="20000"/>
              </a:spcBef>
              <a:buChar char="•"/>
              <a:defRPr sz="2900">
                <a:solidFill>
                  <a:schemeClr val="tx1"/>
                </a:solidFill>
                <a:latin typeface="Arial" panose="020B0604020202020204" pitchFamily="34" charset="0"/>
                <a:ea typeface="MS PGothic" panose="020B0600070205080204" pitchFamily="34" charset="-128"/>
              </a:defRPr>
            </a:lvl1pPr>
            <a:lvl2pPr marL="742950" indent="-285750" defTabSz="4389438">
              <a:spcBef>
                <a:spcPct val="20000"/>
              </a:spcBef>
              <a:buChar char="–"/>
              <a:defRPr sz="2900">
                <a:solidFill>
                  <a:schemeClr val="tx1"/>
                </a:solidFill>
                <a:latin typeface="Arial" panose="020B0604020202020204" pitchFamily="34" charset="0"/>
                <a:ea typeface="MS PGothic" panose="020B0600070205080204" pitchFamily="34" charset="-128"/>
              </a:defRPr>
            </a:lvl2pPr>
            <a:lvl3pPr marL="1143000" indent="-228600" defTabSz="4389438">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defTabSz="4389438">
              <a:spcBef>
                <a:spcPct val="20000"/>
              </a:spcBef>
              <a:buChar char="–"/>
              <a:defRPr sz="1900">
                <a:solidFill>
                  <a:schemeClr val="tx1"/>
                </a:solidFill>
                <a:latin typeface="Arial" panose="020B0604020202020204" pitchFamily="34" charset="0"/>
                <a:ea typeface="MS PGothic" panose="020B0600070205080204" pitchFamily="34" charset="-128"/>
              </a:defRPr>
            </a:lvl4pPr>
            <a:lvl5pPr marL="2057400" indent="-228600" defTabSz="4389438">
              <a:spcBef>
                <a:spcPct val="20000"/>
              </a:spcBef>
              <a:buChar char="»"/>
              <a:defRPr sz="1900">
                <a:solidFill>
                  <a:schemeClr val="tx1"/>
                </a:solidFill>
                <a:latin typeface="Arial" panose="020B0604020202020204" pitchFamily="34" charset="0"/>
                <a:ea typeface="MS PGothic" panose="020B0600070205080204" pitchFamily="34" charset="-128"/>
              </a:defRPr>
            </a:lvl5pPr>
            <a:lvl6pPr marL="25146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6pPr>
            <a:lvl7pPr marL="29718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7pPr>
            <a:lvl8pPr marL="34290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8pPr>
            <a:lvl9pPr marL="38862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3600">
                <a:latin typeface="Arial Narrow" panose="020B0604020202020204" pitchFamily="34" charset="0"/>
              </a:rPr>
              <a:t>Autism Spectrum Disorder (ASD)  is categorized as one of the most prevalent neurodevelopmental disorders and can affect all ages and genders (Dhawan, 2021). Behavioral signs of ASD can begin to develop and be seen as early as one year of age to 18 months. Research shows that ASD affects 1 in 160 children in the world today, and numbers are continuing to rise (Dhawan, 2021).   </a:t>
            </a:r>
          </a:p>
          <a:p>
            <a:pPr eaLnBrk="1" hangingPunct="1">
              <a:spcBef>
                <a:spcPct val="0"/>
              </a:spcBef>
              <a:buFontTx/>
              <a:buNone/>
            </a:pPr>
            <a:endParaRPr lang="en-US" altLang="en-US" sz="5400">
              <a:latin typeface="Arial Narrow" panose="020B0604020202020204" pitchFamily="34" charset="0"/>
            </a:endParaRPr>
          </a:p>
          <a:p>
            <a:pPr eaLnBrk="1" hangingPunct="1">
              <a:spcBef>
                <a:spcPct val="0"/>
              </a:spcBef>
              <a:buFontTx/>
              <a:buNone/>
            </a:pPr>
            <a:endParaRPr lang="en-US" altLang="en-US" sz="3000">
              <a:latin typeface="Arial Narrow" panose="020B0604020202020204" pitchFamily="34" charset="0"/>
            </a:endParaRPr>
          </a:p>
        </p:txBody>
      </p:sp>
      <p:sp>
        <p:nvSpPr>
          <p:cNvPr id="5125" name="Text Box 388">
            <a:extLst>
              <a:ext uri="{FF2B5EF4-FFF2-40B4-BE49-F238E27FC236}">
                <a16:creationId xmlns:a16="http://schemas.microsoft.com/office/drawing/2014/main" id="{3AD33746-1D9E-E2D6-EE6A-4EEE07B8E0FD}"/>
              </a:ext>
            </a:extLst>
          </p:cNvPr>
          <p:cNvSpPr txBox="1">
            <a:spLocks noChangeArrowheads="1"/>
          </p:cNvSpPr>
          <p:nvPr/>
        </p:nvSpPr>
        <p:spPr bwMode="auto">
          <a:xfrm>
            <a:off x="647778" y="12151855"/>
            <a:ext cx="9982200" cy="70769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nchor="t">
            <a:spAutoFit/>
          </a:bodyPr>
          <a:lstStyle>
            <a:lvl1pPr>
              <a:spcBef>
                <a:spcPct val="20000"/>
              </a:spcBef>
              <a:buChar char="•"/>
              <a:defRPr sz="29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9pPr>
          </a:lstStyle>
          <a:p>
            <a:pPr algn="ctr">
              <a:spcBef>
                <a:spcPct val="50000"/>
              </a:spcBef>
              <a:buNone/>
            </a:pPr>
            <a:r>
              <a:rPr lang="en-US" altLang="en-US" sz="4000" b="1">
                <a:solidFill>
                  <a:srgbClr val="F8F8F8"/>
                </a:solidFill>
                <a:latin typeface="Arial Narrow"/>
                <a:ea typeface="MS PGothic"/>
              </a:rPr>
              <a:t>Background </a:t>
            </a:r>
            <a:endParaRPr lang="en-US" sz="4000"/>
          </a:p>
        </p:txBody>
      </p:sp>
      <p:sp>
        <p:nvSpPr>
          <p:cNvPr id="5127" name="Text Box 405">
            <a:extLst>
              <a:ext uri="{FF2B5EF4-FFF2-40B4-BE49-F238E27FC236}">
                <a16:creationId xmlns:a16="http://schemas.microsoft.com/office/drawing/2014/main" id="{E82DBF50-B4F4-2444-206E-EB5A9A9B740D}"/>
              </a:ext>
            </a:extLst>
          </p:cNvPr>
          <p:cNvSpPr txBox="1">
            <a:spLocks noChangeArrowheads="1"/>
          </p:cNvSpPr>
          <p:nvPr/>
        </p:nvSpPr>
        <p:spPr bwMode="auto">
          <a:xfrm>
            <a:off x="11490325" y="5626100"/>
            <a:ext cx="9982200" cy="579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nchor="t">
            <a:spAutoFit/>
          </a:bodyPr>
          <a:lstStyle>
            <a:lvl1pPr>
              <a:spcBef>
                <a:spcPct val="20000"/>
              </a:spcBef>
              <a:buChar char="•"/>
              <a:defRPr sz="29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9pPr>
          </a:lstStyle>
          <a:p>
            <a:pPr algn="ctr">
              <a:spcBef>
                <a:spcPct val="50000"/>
              </a:spcBef>
              <a:buNone/>
            </a:pPr>
            <a:r>
              <a:rPr lang="en-US" altLang="en-US" sz="3200" b="1">
                <a:solidFill>
                  <a:srgbClr val="F8F8F8"/>
                </a:solidFill>
                <a:latin typeface="Arial Narrow"/>
                <a:ea typeface="MS PGothic"/>
              </a:rPr>
              <a:t>Literature Review</a:t>
            </a:r>
            <a:endParaRPr lang="en-US" altLang="en-US" sz="3200" b="1">
              <a:solidFill>
                <a:srgbClr val="F8F8F8"/>
              </a:solidFill>
              <a:latin typeface="Arial Narrow"/>
            </a:endParaRPr>
          </a:p>
        </p:txBody>
      </p:sp>
      <p:sp>
        <p:nvSpPr>
          <p:cNvPr id="5128" name="Text Box 406">
            <a:extLst>
              <a:ext uri="{FF2B5EF4-FFF2-40B4-BE49-F238E27FC236}">
                <a16:creationId xmlns:a16="http://schemas.microsoft.com/office/drawing/2014/main" id="{3FE2A90E-6540-B081-C2C5-15CEC500D156}"/>
              </a:ext>
            </a:extLst>
          </p:cNvPr>
          <p:cNvSpPr txBox="1">
            <a:spLocks noChangeArrowheads="1"/>
          </p:cNvSpPr>
          <p:nvPr/>
        </p:nvSpPr>
        <p:spPr bwMode="auto">
          <a:xfrm>
            <a:off x="11490325" y="6218238"/>
            <a:ext cx="9982200" cy="2853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nchor="t">
            <a:spAutoFit/>
          </a:bodyPr>
          <a:lstStyle>
            <a:lvl1pPr defTabSz="4389438">
              <a:spcBef>
                <a:spcPct val="20000"/>
              </a:spcBef>
              <a:buChar char="•"/>
              <a:defRPr sz="2900">
                <a:solidFill>
                  <a:schemeClr val="tx1"/>
                </a:solidFill>
                <a:latin typeface="Arial" panose="020B0604020202020204" pitchFamily="34" charset="0"/>
                <a:ea typeface="MS PGothic" panose="020B0600070205080204" pitchFamily="34" charset="-128"/>
              </a:defRPr>
            </a:lvl1pPr>
            <a:lvl2pPr marL="742950" indent="-285750" defTabSz="4389438">
              <a:spcBef>
                <a:spcPct val="20000"/>
              </a:spcBef>
              <a:buChar char="–"/>
              <a:defRPr sz="2900">
                <a:solidFill>
                  <a:schemeClr val="tx1"/>
                </a:solidFill>
                <a:latin typeface="Arial" panose="020B0604020202020204" pitchFamily="34" charset="0"/>
                <a:ea typeface="MS PGothic" panose="020B0600070205080204" pitchFamily="34" charset="-128"/>
              </a:defRPr>
            </a:lvl2pPr>
            <a:lvl3pPr marL="1143000" indent="-228600" defTabSz="4389438">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defTabSz="4389438">
              <a:spcBef>
                <a:spcPct val="20000"/>
              </a:spcBef>
              <a:buChar char="–"/>
              <a:defRPr sz="1900">
                <a:solidFill>
                  <a:schemeClr val="tx1"/>
                </a:solidFill>
                <a:latin typeface="Arial" panose="020B0604020202020204" pitchFamily="34" charset="0"/>
                <a:ea typeface="MS PGothic" panose="020B0600070205080204" pitchFamily="34" charset="-128"/>
              </a:defRPr>
            </a:lvl4pPr>
            <a:lvl5pPr marL="2057400" indent="-228600" defTabSz="4389438">
              <a:spcBef>
                <a:spcPct val="20000"/>
              </a:spcBef>
              <a:buChar char="»"/>
              <a:defRPr sz="1900">
                <a:solidFill>
                  <a:schemeClr val="tx1"/>
                </a:solidFill>
                <a:latin typeface="Arial" panose="020B0604020202020204" pitchFamily="34" charset="0"/>
                <a:ea typeface="MS PGothic" panose="020B0600070205080204" pitchFamily="34" charset="-128"/>
              </a:defRPr>
            </a:lvl5pPr>
            <a:lvl6pPr marL="25146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6pPr>
            <a:lvl7pPr marL="29718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7pPr>
            <a:lvl8pPr marL="34290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8pPr>
            <a:lvl9pPr marL="38862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9pPr>
          </a:lstStyle>
          <a:p>
            <a:pPr>
              <a:buNone/>
            </a:pPr>
            <a:r>
              <a:rPr lang="en-US" sz="2800">
                <a:latin typeface="Arial"/>
                <a:ea typeface="MS PGothic"/>
                <a:cs typeface="Arial"/>
              </a:rPr>
              <a:t>Hilton and Seal (2007), conducted a study involving two identical twin boys, 2 years old, with Autism Spectrum Disorder. The purpose of the study was to compare ABA and DIR therapy (i.e., Floor Time Play) to assist the mother in selecting which therapy approach she would like her sons to receive. One child received ABA therapy while the other received DIR therapy. Although the child receiving ABA therapy made more progress in overall communication progress, the mother elected for both children to continue with DIR therapy at the end of the trial.  </a:t>
            </a:r>
            <a:endParaRPr lang="en-US" sz="2800">
              <a:cs typeface="Arial"/>
            </a:endParaRPr>
          </a:p>
          <a:p>
            <a:pPr>
              <a:buNone/>
            </a:pPr>
            <a:br>
              <a:rPr lang="en-US" sz="2800"/>
            </a:br>
            <a:r>
              <a:rPr lang="en-US" sz="2800">
                <a:latin typeface="Arial"/>
                <a:ea typeface="MS PGothic"/>
                <a:cs typeface="Arial"/>
              </a:rPr>
              <a:t>In the study “Applied </a:t>
            </a:r>
            <a:r>
              <a:rPr lang="en-US" sz="2800" err="1">
                <a:latin typeface="Arial"/>
                <a:ea typeface="MS PGothic"/>
                <a:cs typeface="Arial"/>
              </a:rPr>
              <a:t>Behaviour</a:t>
            </a:r>
            <a:r>
              <a:rPr lang="en-US" sz="2800">
                <a:latin typeface="Arial"/>
                <a:ea typeface="MS PGothic"/>
                <a:cs typeface="Arial"/>
              </a:rPr>
              <a:t> Analysis in Autism Spectrum Disorder”, Dhawan (2021) describes the effectiveness of ABA as well as various types of interventions for treating symptoms of communication deficits in children with Autism Spectrum Disorder (ASD). Dhawan also details the impact of one's environment and the role it plays on a child's communication skills as they develop. The purpose of this paper was to provide the reader with different approaches and information to assist in making an informed and evidence-based decision on which therapy approach is most effective for treating a child with ASD.  </a:t>
            </a:r>
            <a:endParaRPr lang="en-US" altLang="en-US" sz="2800">
              <a:latin typeface="Arial"/>
              <a:ea typeface="MS PGothic"/>
              <a:cs typeface="Arial"/>
            </a:endParaRPr>
          </a:p>
          <a:p>
            <a:pPr>
              <a:buNone/>
            </a:pPr>
            <a:endParaRPr lang="en-US" sz="2800">
              <a:cs typeface="Arial"/>
            </a:endParaRPr>
          </a:p>
          <a:p>
            <a:pPr>
              <a:buNone/>
            </a:pPr>
            <a:r>
              <a:rPr lang="en-US" sz="2800">
                <a:latin typeface="Arial"/>
                <a:ea typeface="MS PGothic"/>
                <a:cs typeface="Arial"/>
              </a:rPr>
              <a:t>In a single-subject study conducted by Dionne and Martini (2011), the effectiveness of Floor Time Play (FTP) therapy was investigated in a child diagnosed with autism. FTP is an intervention that addresses the difficulties within this population, such as social interaction and repetitive behaviors. Using an AB design, phase A involved the participant playing with his mother while they were observed and data was collected, and phase B involved the participant's mother learning and engaging in different FTP intervention techniques while interacting with the participant. The number of times a child initiates or responds to an interaction with others, also known as Circles of communication (CoC) were observed and used to measure any changes from phase A to phase B. It was found that there was change in the CoC, with it increasing in the intervention phase. This indicates that the child’s communication increased in length and complexity when he was introduced to FTP therapy. The child was also found to move through some of DIR’s six developmental milestones.  </a:t>
            </a:r>
          </a:p>
          <a:p>
            <a:pPr>
              <a:buNone/>
            </a:pPr>
            <a:endParaRPr lang="en-US" sz="2800">
              <a:cs typeface="Arial"/>
            </a:endParaRPr>
          </a:p>
          <a:p>
            <a:pPr>
              <a:buNone/>
            </a:pPr>
            <a:r>
              <a:rPr lang="en-US" sz="2800">
                <a:latin typeface="Arial"/>
                <a:ea typeface="MS PGothic"/>
                <a:cs typeface="Arial"/>
              </a:rPr>
              <a:t>A study done by Vietze and Lax (2020), examined the optimal age, number of treatment hours and domains; for which ABA was effective in a community based early intervention program. The study consisted of 106 toddlers under 40 months of age</a:t>
            </a:r>
            <a:r>
              <a:rPr lang="en-US" sz="2800" strike="sngStrike">
                <a:latin typeface="Arial"/>
                <a:ea typeface="MS PGothic"/>
                <a:cs typeface="Arial"/>
              </a:rPr>
              <a:t>,</a:t>
            </a:r>
            <a:r>
              <a:rPr lang="en-US" sz="2800">
                <a:latin typeface="Arial"/>
                <a:ea typeface="MS PGothic"/>
                <a:cs typeface="Arial"/>
              </a:rPr>
              <a:t> from immigrant families. Their study was done using pre-and post-intervention program measures to show the significant improvements. The study showed that ABA early intervention shows improvements as well as reduction of symptoms of ASD.  </a:t>
            </a:r>
          </a:p>
          <a:p>
            <a:pPr>
              <a:buNone/>
            </a:pPr>
            <a:endParaRPr lang="en-US" sz="2800">
              <a:cs typeface="Arial"/>
            </a:endParaRPr>
          </a:p>
          <a:p>
            <a:pPr>
              <a:buNone/>
            </a:pPr>
            <a:br>
              <a:rPr lang="en-US"/>
            </a:br>
            <a:br>
              <a:rPr lang="en-US"/>
            </a:br>
            <a:endParaRPr lang="en-US" sz="2400">
              <a:cs typeface="Arial"/>
            </a:endParaRPr>
          </a:p>
          <a:p>
            <a:pPr>
              <a:spcBef>
                <a:spcPct val="0"/>
              </a:spcBef>
              <a:buNone/>
            </a:pPr>
            <a:endParaRPr lang="en-US" sz="2400">
              <a:cs typeface="Arial" panose="020B0604020202020204" pitchFamily="34" charset="0"/>
            </a:endParaRPr>
          </a:p>
          <a:p>
            <a:pPr>
              <a:spcBef>
                <a:spcPct val="0"/>
              </a:spcBef>
              <a:buNone/>
            </a:pPr>
            <a:br>
              <a:rPr lang="en-US"/>
            </a:br>
            <a:endParaRPr lang="en-US" sz="2400">
              <a:cs typeface="Arial"/>
            </a:endParaRPr>
          </a:p>
        </p:txBody>
      </p:sp>
      <p:sp>
        <p:nvSpPr>
          <p:cNvPr id="5135" name="Text Box 424">
            <a:extLst>
              <a:ext uri="{FF2B5EF4-FFF2-40B4-BE49-F238E27FC236}">
                <a16:creationId xmlns:a16="http://schemas.microsoft.com/office/drawing/2014/main" id="{A9175651-F77F-192E-C6CF-81D8F0E1B976}"/>
              </a:ext>
            </a:extLst>
          </p:cNvPr>
          <p:cNvSpPr txBox="1">
            <a:spLocks noChangeArrowheads="1"/>
          </p:cNvSpPr>
          <p:nvPr/>
        </p:nvSpPr>
        <p:spPr bwMode="auto">
          <a:xfrm>
            <a:off x="33030822" y="5631947"/>
            <a:ext cx="9982200" cy="579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a:spcBef>
                <a:spcPct val="20000"/>
              </a:spcBef>
              <a:buChar char="•"/>
              <a:defRPr sz="29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3200" b="1">
                <a:solidFill>
                  <a:srgbClr val="F8F8F8"/>
                </a:solidFill>
                <a:latin typeface="Arial Narrow" panose="020B0604020202020204" pitchFamily="34" charset="0"/>
              </a:rPr>
              <a:t>Participants</a:t>
            </a:r>
          </a:p>
        </p:txBody>
      </p:sp>
      <p:sp>
        <p:nvSpPr>
          <p:cNvPr id="5136" name="Text Box 425">
            <a:extLst>
              <a:ext uri="{FF2B5EF4-FFF2-40B4-BE49-F238E27FC236}">
                <a16:creationId xmlns:a16="http://schemas.microsoft.com/office/drawing/2014/main" id="{7A286E1E-E270-D5EC-92B3-4DCB7FD48308}"/>
              </a:ext>
            </a:extLst>
          </p:cNvPr>
          <p:cNvSpPr txBox="1">
            <a:spLocks noChangeArrowheads="1"/>
          </p:cNvSpPr>
          <p:nvPr/>
        </p:nvSpPr>
        <p:spPr bwMode="auto">
          <a:xfrm>
            <a:off x="32982057" y="6277579"/>
            <a:ext cx="9982200" cy="5232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nchor="t">
            <a:spAutoFit/>
          </a:bodyPr>
          <a:lstStyle>
            <a:lvl1pPr defTabSz="4389438">
              <a:spcBef>
                <a:spcPct val="20000"/>
              </a:spcBef>
              <a:buChar char="•"/>
              <a:defRPr sz="2900">
                <a:solidFill>
                  <a:schemeClr val="tx1"/>
                </a:solidFill>
                <a:latin typeface="Arial" panose="020B0604020202020204" pitchFamily="34" charset="0"/>
                <a:ea typeface="MS PGothic" panose="020B0600070205080204" pitchFamily="34" charset="-128"/>
              </a:defRPr>
            </a:lvl1pPr>
            <a:lvl2pPr marL="742950" indent="-285750" defTabSz="4389438">
              <a:spcBef>
                <a:spcPct val="20000"/>
              </a:spcBef>
              <a:buChar char="–"/>
              <a:defRPr sz="2900">
                <a:solidFill>
                  <a:schemeClr val="tx1"/>
                </a:solidFill>
                <a:latin typeface="Arial" panose="020B0604020202020204" pitchFamily="34" charset="0"/>
                <a:ea typeface="MS PGothic" panose="020B0600070205080204" pitchFamily="34" charset="-128"/>
              </a:defRPr>
            </a:lvl2pPr>
            <a:lvl3pPr marL="1143000" indent="-228600" defTabSz="4389438">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defTabSz="4389438">
              <a:spcBef>
                <a:spcPct val="20000"/>
              </a:spcBef>
              <a:buChar char="–"/>
              <a:defRPr sz="1900">
                <a:solidFill>
                  <a:schemeClr val="tx1"/>
                </a:solidFill>
                <a:latin typeface="Arial" panose="020B0604020202020204" pitchFamily="34" charset="0"/>
                <a:ea typeface="MS PGothic" panose="020B0600070205080204" pitchFamily="34" charset="-128"/>
              </a:defRPr>
            </a:lvl4pPr>
            <a:lvl5pPr marL="2057400" indent="-228600" defTabSz="4389438">
              <a:spcBef>
                <a:spcPct val="20000"/>
              </a:spcBef>
              <a:buChar char="»"/>
              <a:defRPr sz="1900">
                <a:solidFill>
                  <a:schemeClr val="tx1"/>
                </a:solidFill>
                <a:latin typeface="Arial" panose="020B0604020202020204" pitchFamily="34" charset="0"/>
                <a:ea typeface="MS PGothic" panose="020B0600070205080204" pitchFamily="34" charset="-128"/>
              </a:defRPr>
            </a:lvl5pPr>
            <a:lvl6pPr marL="25146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6pPr>
            <a:lvl7pPr marL="29718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7pPr>
            <a:lvl8pPr marL="34290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8pPr>
            <a:lvl9pPr marL="38862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3000">
                <a:latin typeface="Arial Narrow"/>
                <a:ea typeface="MS PGothic"/>
              </a:rPr>
              <a:t> </a:t>
            </a:r>
            <a:r>
              <a:rPr lang="en-US" altLang="en-US" sz="4000">
                <a:latin typeface="Arial Narrow"/>
                <a:ea typeface="MS PGothic"/>
              </a:rPr>
              <a:t>This study will consist of four nonverbal males, each 5 years of age. Each of the participants will present with an ASD diagnosis. All of these participants will have average IQ and demonstrate social communication deficits including difficulties with; eye-contact, joint attention, imitation and decoding expressions.</a:t>
            </a:r>
            <a:endParaRPr lang="en-US" altLang="en-US" sz="4000">
              <a:solidFill>
                <a:srgbClr val="009900"/>
              </a:solidFill>
              <a:latin typeface="Arial Narrow"/>
              <a:ea typeface="MS PGothic"/>
            </a:endParaRPr>
          </a:p>
        </p:txBody>
      </p:sp>
      <p:sp>
        <p:nvSpPr>
          <p:cNvPr id="5179" name="Text Box 478">
            <a:extLst>
              <a:ext uri="{FF2B5EF4-FFF2-40B4-BE49-F238E27FC236}">
                <a16:creationId xmlns:a16="http://schemas.microsoft.com/office/drawing/2014/main" id="{3B5CEF95-EF57-7F1C-89B0-CC4EC8ED1D8E}"/>
              </a:ext>
            </a:extLst>
          </p:cNvPr>
          <p:cNvSpPr txBox="1">
            <a:spLocks noChangeArrowheads="1"/>
          </p:cNvSpPr>
          <p:nvPr/>
        </p:nvSpPr>
        <p:spPr bwMode="auto">
          <a:xfrm>
            <a:off x="22332872" y="5655011"/>
            <a:ext cx="9982200" cy="579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nchor="t">
            <a:spAutoFit/>
          </a:bodyPr>
          <a:lstStyle>
            <a:lvl1pPr>
              <a:spcBef>
                <a:spcPct val="20000"/>
              </a:spcBef>
              <a:buChar char="•"/>
              <a:defRPr sz="29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9pPr>
          </a:lstStyle>
          <a:p>
            <a:pPr algn="ctr">
              <a:spcBef>
                <a:spcPct val="50000"/>
              </a:spcBef>
              <a:buNone/>
            </a:pPr>
            <a:r>
              <a:rPr lang="en-US" altLang="en-US" sz="3200" b="1">
                <a:solidFill>
                  <a:srgbClr val="F8F8F8"/>
                </a:solidFill>
                <a:latin typeface="Arial Narrow"/>
                <a:ea typeface="MS PGothic"/>
              </a:rPr>
              <a:t>Design &amp; Study Procedures</a:t>
            </a:r>
            <a:endParaRPr lang="en-US" altLang="en-US" sz="3200" b="1">
              <a:solidFill>
                <a:srgbClr val="F8F8F8"/>
              </a:solidFill>
              <a:latin typeface="Arial Narrow" panose="020B0604020202020204" pitchFamily="34" charset="0"/>
            </a:endParaRPr>
          </a:p>
        </p:txBody>
      </p:sp>
      <p:sp>
        <p:nvSpPr>
          <p:cNvPr id="5182" name="Text Box 481">
            <a:extLst>
              <a:ext uri="{FF2B5EF4-FFF2-40B4-BE49-F238E27FC236}">
                <a16:creationId xmlns:a16="http://schemas.microsoft.com/office/drawing/2014/main" id="{81FD7CB9-87C7-0371-6930-2C8B5750C553}"/>
              </a:ext>
            </a:extLst>
          </p:cNvPr>
          <p:cNvSpPr txBox="1">
            <a:spLocks noChangeArrowheads="1"/>
          </p:cNvSpPr>
          <p:nvPr/>
        </p:nvSpPr>
        <p:spPr bwMode="auto">
          <a:xfrm>
            <a:off x="22325500" y="6346544"/>
            <a:ext cx="9369195" cy="2206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0" tIns="457200" rIns="457200" bIns="457200">
            <a:spAutoFit/>
          </a:bodyPr>
          <a:lstStyle>
            <a:lvl1pPr defTabSz="4389438">
              <a:spcBef>
                <a:spcPct val="20000"/>
              </a:spcBef>
              <a:buChar char="•"/>
              <a:defRPr sz="2900">
                <a:solidFill>
                  <a:schemeClr val="tx1"/>
                </a:solidFill>
                <a:latin typeface="Arial" panose="020B0604020202020204" pitchFamily="34" charset="0"/>
                <a:ea typeface="MS PGothic" panose="020B0600070205080204" pitchFamily="34" charset="-128"/>
              </a:defRPr>
            </a:lvl1pPr>
            <a:lvl2pPr marL="742950" indent="-285750" defTabSz="4389438">
              <a:spcBef>
                <a:spcPct val="20000"/>
              </a:spcBef>
              <a:buChar char="–"/>
              <a:defRPr sz="2900">
                <a:solidFill>
                  <a:schemeClr val="tx1"/>
                </a:solidFill>
                <a:latin typeface="Arial" panose="020B0604020202020204" pitchFamily="34" charset="0"/>
                <a:ea typeface="MS PGothic" panose="020B0600070205080204" pitchFamily="34" charset="-128"/>
              </a:defRPr>
            </a:lvl2pPr>
            <a:lvl3pPr marL="1143000" indent="-228600" defTabSz="4389438">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defTabSz="4389438">
              <a:spcBef>
                <a:spcPct val="20000"/>
              </a:spcBef>
              <a:buChar char="–"/>
              <a:defRPr sz="1900">
                <a:solidFill>
                  <a:schemeClr val="tx1"/>
                </a:solidFill>
                <a:latin typeface="Arial" panose="020B0604020202020204" pitchFamily="34" charset="0"/>
                <a:ea typeface="MS PGothic" panose="020B0600070205080204" pitchFamily="34" charset="-128"/>
              </a:defRPr>
            </a:lvl4pPr>
            <a:lvl5pPr marL="2057400" indent="-228600" defTabSz="4389438">
              <a:spcBef>
                <a:spcPct val="20000"/>
              </a:spcBef>
              <a:buChar char="»"/>
              <a:defRPr sz="1900">
                <a:solidFill>
                  <a:schemeClr val="tx1"/>
                </a:solidFill>
                <a:latin typeface="Arial" panose="020B0604020202020204" pitchFamily="34" charset="0"/>
                <a:ea typeface="MS PGothic" panose="020B0600070205080204" pitchFamily="34" charset="-128"/>
              </a:defRPr>
            </a:lvl5pPr>
            <a:lvl6pPr marL="25146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6pPr>
            <a:lvl7pPr marL="29718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7pPr>
            <a:lvl8pPr marL="34290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8pPr>
            <a:lvl9pPr marL="38862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2800">
                <a:latin typeface="Arial Narrow" panose="020B0604020202020204" pitchFamily="34" charset="0"/>
              </a:rPr>
              <a:t>This is a single subject ABAB and ACAC withdrawal study. “A” refers to the baseline measurements, “B” refers to Applied Behavior Analysis (ABA)  treatment and “C” refers to Floor Time Play (FTP) treatment. A licensed, certified speech-language pathologist (SLP) who is trained in both ABA and FTP approaches, with six years of experience with both approaches, will be administering the treatment. This SLP will be the sole provider of treatment and will remain blind to the hypothesis throughout the study. Qualifying participants will be randomized into the ABA or the FTP approach groups. Group X will consist of two males who will receive ABA therapy, while Group Y will consist of two males who will receive FTP therapy. </a:t>
            </a:r>
          </a:p>
          <a:p>
            <a:pPr eaLnBrk="1" hangingPunct="1">
              <a:spcBef>
                <a:spcPct val="0"/>
              </a:spcBef>
              <a:buFontTx/>
              <a:buNone/>
            </a:pPr>
            <a:endParaRPr lang="en-US" altLang="en-US" sz="2800">
              <a:latin typeface="Arial Narrow" panose="020B0604020202020204" pitchFamily="34" charset="0"/>
            </a:endParaRPr>
          </a:p>
          <a:p>
            <a:pPr eaLnBrk="1" hangingPunct="1">
              <a:spcBef>
                <a:spcPct val="0"/>
              </a:spcBef>
              <a:buFontTx/>
              <a:buNone/>
            </a:pPr>
            <a:r>
              <a:rPr lang="en-US" altLang="en-US" sz="2800">
                <a:latin typeface="Arial Narrow" panose="020B0604020202020204" pitchFamily="34" charset="0"/>
              </a:rPr>
              <a:t>The independent variable is ABA therapy and FTP therapy. The dependent variable is the number of moments of joint attention in a 30- minute time period. During baseline conditions, no treatment will be given. Rather, the SLP will observe the participants playing with age-appropriate toys and measure the dependent variable over at least three initial baseline sessions. The initial baseline phase will continue as needed until a stable baseline is established. The dependent variable will be measured during all phase of the study (initial baseline, treatment, return to baseline, return to treatment phases) </a:t>
            </a:r>
          </a:p>
          <a:p>
            <a:pPr eaLnBrk="1" hangingPunct="1">
              <a:spcBef>
                <a:spcPct val="0"/>
              </a:spcBef>
              <a:buFontTx/>
              <a:buNone/>
            </a:pPr>
            <a:endParaRPr lang="en-US" altLang="en-US" sz="2800">
              <a:latin typeface="Arial Narrow" panose="020B0604020202020204" pitchFamily="34" charset="0"/>
            </a:endParaRPr>
          </a:p>
          <a:p>
            <a:pPr eaLnBrk="1" hangingPunct="1">
              <a:spcBef>
                <a:spcPct val="0"/>
              </a:spcBef>
              <a:buFontTx/>
              <a:buNone/>
            </a:pPr>
            <a:r>
              <a:rPr lang="en-US" altLang="en-US" sz="2800">
                <a:latin typeface="Arial Narrow" panose="020B0604020202020204" pitchFamily="34" charset="0"/>
              </a:rPr>
              <a:t>Once a stable baseline has been reached, participants will take part in the remaining study phases (treatment, return to baseline, return to treatment) for 30 minutes, twice a week for six weeks. Each of the remaining study phases will therefore be two weeks.   </a:t>
            </a:r>
          </a:p>
          <a:p>
            <a:pPr eaLnBrk="1" hangingPunct="1">
              <a:spcBef>
                <a:spcPct val="0"/>
              </a:spcBef>
              <a:buFontTx/>
              <a:buNone/>
            </a:pPr>
            <a:endParaRPr lang="en-US" altLang="en-US" sz="2800">
              <a:latin typeface="Arial Narrow" panose="020B0604020202020204" pitchFamily="34" charset="0"/>
            </a:endParaRPr>
          </a:p>
          <a:p>
            <a:pPr eaLnBrk="1" hangingPunct="1">
              <a:spcBef>
                <a:spcPct val="0"/>
              </a:spcBef>
              <a:buFontTx/>
              <a:buNone/>
            </a:pPr>
            <a:r>
              <a:rPr lang="en-US" altLang="en-US" sz="2800">
                <a:latin typeface="Arial Narrow" panose="020B0604020202020204" pitchFamily="34" charset="0"/>
              </a:rPr>
              <a:t>During the treatment phase, participants will engage in a specific type of therapy (ABA or FTP) depending on the group that they are in. Both groups will be presented with the same stimuli, but one will receive ABA treatment (clinician led and more structured) while the other will receive FTP treatment (child led).  </a:t>
            </a:r>
          </a:p>
          <a:p>
            <a:pPr eaLnBrk="1" hangingPunct="1">
              <a:spcBef>
                <a:spcPct val="0"/>
              </a:spcBef>
              <a:buFontTx/>
              <a:buNone/>
            </a:pPr>
            <a:endParaRPr lang="en-US" altLang="en-US" sz="2800">
              <a:latin typeface="Arial Narrow" panose="020B0604020202020204" pitchFamily="34" charset="0"/>
            </a:endParaRPr>
          </a:p>
          <a:p>
            <a:pPr eaLnBrk="1" hangingPunct="1">
              <a:spcBef>
                <a:spcPct val="0"/>
              </a:spcBef>
              <a:buFontTx/>
              <a:buNone/>
            </a:pPr>
            <a:r>
              <a:rPr lang="en-US" altLang="en-US" sz="2800">
                <a:latin typeface="Arial Narrow" panose="020B0604020202020204" pitchFamily="34" charset="0"/>
              </a:rPr>
              <a:t>To address treatment fidelity, throughout the study, the investigators will watch video recordings of the treatment sessions to ensure that treatment study procedures are being followed. Feedback will be provided to the treating SLP to adjust treatment as needed.  </a:t>
            </a:r>
          </a:p>
          <a:p>
            <a:pPr eaLnBrk="1" hangingPunct="1">
              <a:spcBef>
                <a:spcPct val="0"/>
              </a:spcBef>
              <a:buFontTx/>
              <a:buNone/>
            </a:pPr>
            <a:endParaRPr lang="en-US" altLang="en-US" sz="2800">
              <a:latin typeface="Arial Narrow" panose="020B0604020202020204" pitchFamily="34" charset="0"/>
            </a:endParaRPr>
          </a:p>
          <a:p>
            <a:pPr eaLnBrk="1" hangingPunct="1">
              <a:spcBef>
                <a:spcPct val="0"/>
              </a:spcBef>
              <a:buFontTx/>
              <a:buNone/>
            </a:pPr>
            <a:r>
              <a:rPr lang="en-US" altLang="en-US" sz="2800">
                <a:latin typeface="Arial Narrow" panose="020B0604020202020204" pitchFamily="34" charset="0"/>
              </a:rPr>
              <a:t>After all phases of the study have been completed, two trained researchers blind to the study’s hypothesis will watch recordings of the sessions and take data on the dependent variable. Both trained researchers will re-analyze 20% of their data two weeks after initial analysis for intra rater reliability. Then, they will swap their data to re-analyze 20% of each other’s data two weeks after initial analysis for inter rater reliability.  </a:t>
            </a:r>
          </a:p>
          <a:p>
            <a:pPr eaLnBrk="1" hangingPunct="1">
              <a:spcBef>
                <a:spcPct val="0"/>
              </a:spcBef>
              <a:buFontTx/>
              <a:buNone/>
            </a:pPr>
            <a:endParaRPr lang="en-US" altLang="en-US" sz="3000">
              <a:latin typeface="Arial Narrow" panose="020B0604020202020204" pitchFamily="34" charset="0"/>
            </a:endParaRPr>
          </a:p>
        </p:txBody>
      </p:sp>
      <p:graphicFrame>
        <p:nvGraphicFramePr>
          <p:cNvPr id="2561" name="Group 513">
            <a:extLst>
              <a:ext uri="{FF2B5EF4-FFF2-40B4-BE49-F238E27FC236}">
                <a16:creationId xmlns:a16="http://schemas.microsoft.com/office/drawing/2014/main" id="{C5F824DE-11AD-B2CE-52E7-AF86F6B37B18}"/>
              </a:ext>
            </a:extLst>
          </p:cNvPr>
          <p:cNvGraphicFramePr>
            <a:graphicFrameLocks noGrp="1"/>
          </p:cNvGraphicFramePr>
          <p:nvPr>
            <p:extLst>
              <p:ext uri="{D42A27DB-BD31-4B8C-83A1-F6EECF244321}">
                <p14:modId xmlns:p14="http://schemas.microsoft.com/office/powerpoint/2010/main" val="1773243460"/>
              </p:ext>
            </p:extLst>
          </p:nvPr>
        </p:nvGraphicFramePr>
        <p:xfrm>
          <a:off x="33078738" y="27124025"/>
          <a:ext cx="9982200" cy="4879975"/>
        </p:xfrm>
        <a:graphic>
          <a:graphicData uri="http://schemas.openxmlformats.org/drawingml/2006/table">
            <a:tbl>
              <a:tblPr/>
              <a:tblGrid>
                <a:gridCol w="5040312">
                  <a:extLst>
                    <a:ext uri="{9D8B030D-6E8A-4147-A177-3AD203B41FA5}">
                      <a16:colId xmlns:a16="http://schemas.microsoft.com/office/drawing/2014/main" val="20000"/>
                    </a:ext>
                  </a:extLst>
                </a:gridCol>
                <a:gridCol w="4941888">
                  <a:extLst>
                    <a:ext uri="{9D8B030D-6E8A-4147-A177-3AD203B41FA5}">
                      <a16:colId xmlns:a16="http://schemas.microsoft.com/office/drawing/2014/main" val="20001"/>
                    </a:ext>
                  </a:extLst>
                </a:gridCol>
              </a:tblGrid>
              <a:tr h="1612900">
                <a:tc gridSpan="2">
                  <a:txBody>
                    <a:bodyPr/>
                    <a:lstStyle/>
                    <a:p>
                      <a:pPr marL="0" marR="0" lvl="0" indent="0" algn="l" defTabSz="652463" rtl="0" eaLnBrk="1" fontAlgn="base" latinLnBrk="0" hangingPunct="1">
                        <a:lnSpc>
                          <a:spcPct val="100000"/>
                        </a:lnSpc>
                        <a:spcBef>
                          <a:spcPct val="0"/>
                        </a:spcBef>
                        <a:spcAft>
                          <a:spcPct val="0"/>
                        </a:spcAft>
                        <a:buClrTx/>
                        <a:buSzTx/>
                        <a:buFontTx/>
                        <a:buNone/>
                        <a:tabLst/>
                      </a:pPr>
                      <a:endParaRPr kumimoji="0" lang="en-US" sz="3000" b="1" i="0" u="none" strike="noStrike" cap="none" normalizeH="0" baseline="0">
                        <a:ln>
                          <a:noFill/>
                        </a:ln>
                        <a:solidFill>
                          <a:schemeClr val="tx1"/>
                        </a:solidFill>
                        <a:effectLst/>
                        <a:latin typeface="Arial" charset="0"/>
                      </a:endParaRPr>
                    </a:p>
                  </a:txBody>
                  <a:tcPr marL="457200" marR="274320" marT="274320" marB="274320" horzOverflow="overflow">
                    <a:lnL cap="flat">
                      <a:noFill/>
                    </a:lnL>
                    <a:lnR cap="flat">
                      <a:noFill/>
                    </a:lnR>
                    <a:lnT cap="fla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267075">
                <a:tc>
                  <a:txBody>
                    <a:body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sz="3000" b="0" i="0" u="none" strike="noStrike" cap="none" normalizeH="0" baseline="0">
                        <a:ln>
                          <a:noFill/>
                        </a:ln>
                        <a:solidFill>
                          <a:schemeClr val="tx1"/>
                        </a:solidFill>
                        <a:effectLst/>
                        <a:latin typeface="Arial Narrow" pitchFamily="34" charset="0"/>
                      </a:endParaRPr>
                    </a:p>
                  </a:txBody>
                  <a:tcPr marL="457200" marR="274320" marT="274320" marB="274320" horzOverflow="overflow">
                    <a:lnL cap="flat">
                      <a:noFill/>
                    </a:lnL>
                    <a:lnR>
                      <a:noFill/>
                    </a:lnR>
                    <a:lnT>
                      <a:noFill/>
                    </a:lnT>
                    <a:lnB cap="flat">
                      <a:noFill/>
                    </a:lnB>
                    <a:lnTlToBr>
                      <a:noFill/>
                    </a:lnTlToBr>
                    <a:lnBlToTr>
                      <a:noFill/>
                    </a:lnBlToTr>
                    <a:noFill/>
                  </a:tcPr>
                </a:tc>
                <a:tc>
                  <a:txBody>
                    <a:body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sz="3000" b="0" i="0" u="none" strike="noStrike" cap="none" normalizeH="0" baseline="0">
                        <a:ln>
                          <a:noFill/>
                        </a:ln>
                        <a:solidFill>
                          <a:schemeClr val="tx1"/>
                        </a:solidFill>
                        <a:effectLst/>
                        <a:latin typeface="Arial Narrow" pitchFamily="34" charset="0"/>
                      </a:endParaRPr>
                    </a:p>
                  </a:txBody>
                  <a:tcPr marL="457200" marR="274320" marT="274320" marB="274320"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187" name="Text Box 389">
            <a:extLst>
              <a:ext uri="{FF2B5EF4-FFF2-40B4-BE49-F238E27FC236}">
                <a16:creationId xmlns:a16="http://schemas.microsoft.com/office/drawing/2014/main" id="{FF330FD5-72CA-6A84-8740-8F12326ED7FC}"/>
              </a:ext>
            </a:extLst>
          </p:cNvPr>
          <p:cNvSpPr txBox="1">
            <a:spLocks noChangeArrowheads="1"/>
          </p:cNvSpPr>
          <p:nvPr/>
        </p:nvSpPr>
        <p:spPr bwMode="auto">
          <a:xfrm>
            <a:off x="624033" y="13026376"/>
            <a:ext cx="9982200" cy="10353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0" tIns="457200" rIns="457200" bIns="457200" anchor="t">
            <a:spAutoFit/>
          </a:bodyPr>
          <a:lstStyle>
            <a:lvl1pPr defTabSz="4389438">
              <a:spcBef>
                <a:spcPct val="20000"/>
              </a:spcBef>
              <a:buChar char="•"/>
              <a:defRPr sz="2900">
                <a:solidFill>
                  <a:schemeClr val="tx1"/>
                </a:solidFill>
                <a:latin typeface="Arial" panose="020B0604020202020204" pitchFamily="34" charset="0"/>
                <a:ea typeface="MS PGothic" panose="020B0600070205080204" pitchFamily="34" charset="-128"/>
              </a:defRPr>
            </a:lvl1pPr>
            <a:lvl2pPr marL="742950" indent="-285750" defTabSz="4389438">
              <a:spcBef>
                <a:spcPct val="20000"/>
              </a:spcBef>
              <a:buChar char="–"/>
              <a:defRPr sz="2900">
                <a:solidFill>
                  <a:schemeClr val="tx1"/>
                </a:solidFill>
                <a:latin typeface="Arial" panose="020B0604020202020204" pitchFamily="34" charset="0"/>
                <a:ea typeface="MS PGothic" panose="020B0600070205080204" pitchFamily="34" charset="-128"/>
              </a:defRPr>
            </a:lvl2pPr>
            <a:lvl3pPr marL="1143000" indent="-228600" defTabSz="4389438">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defTabSz="4389438">
              <a:spcBef>
                <a:spcPct val="20000"/>
              </a:spcBef>
              <a:buChar char="–"/>
              <a:defRPr sz="1900">
                <a:solidFill>
                  <a:schemeClr val="tx1"/>
                </a:solidFill>
                <a:latin typeface="Arial" panose="020B0604020202020204" pitchFamily="34" charset="0"/>
                <a:ea typeface="MS PGothic" panose="020B0600070205080204" pitchFamily="34" charset="-128"/>
              </a:defRPr>
            </a:lvl4pPr>
            <a:lvl5pPr marL="2057400" indent="-228600" defTabSz="4389438">
              <a:spcBef>
                <a:spcPct val="20000"/>
              </a:spcBef>
              <a:buChar char="»"/>
              <a:defRPr sz="1900">
                <a:solidFill>
                  <a:schemeClr val="tx1"/>
                </a:solidFill>
                <a:latin typeface="Arial" panose="020B0604020202020204" pitchFamily="34" charset="0"/>
                <a:ea typeface="MS PGothic" panose="020B0600070205080204" pitchFamily="34" charset="-128"/>
              </a:defRPr>
            </a:lvl5pPr>
            <a:lvl6pPr marL="25146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6pPr>
            <a:lvl7pPr marL="29718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7pPr>
            <a:lvl8pPr marL="34290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8pPr>
            <a:lvl9pPr marL="3886200" indent="-228600" defTabSz="4389438"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9pPr>
          </a:lstStyle>
          <a:p>
            <a:pPr>
              <a:buNone/>
            </a:pPr>
            <a:r>
              <a:rPr lang="en-US" sz="3200">
                <a:latin typeface="+mn-lt"/>
                <a:ea typeface="MS PGothic"/>
                <a:cs typeface="Arial"/>
              </a:rPr>
              <a:t>Children with ASD present with unique characteristics that are often categorized as self-involved. Depending on where the child falls on the spectrum, they may be nonverbal and communicate through gestures or Augmentative and Alternative Communication (AAC) devices. These devices provide the opportunity for children to effectively communicate their message with others.  </a:t>
            </a:r>
          </a:p>
          <a:p>
            <a:pPr>
              <a:buNone/>
            </a:pPr>
            <a:endParaRPr lang="en-US" sz="3200">
              <a:latin typeface="+mn-lt"/>
              <a:ea typeface="MS PGothic"/>
              <a:cs typeface="Arial"/>
            </a:endParaRPr>
          </a:p>
          <a:p>
            <a:pPr>
              <a:buNone/>
            </a:pPr>
            <a:r>
              <a:rPr lang="en-US" sz="3200">
                <a:latin typeface="+mn-lt"/>
                <a:ea typeface="MS PGothic"/>
                <a:cs typeface="Arial"/>
              </a:rPr>
              <a:t>According to ASHA (n.d.), children with ASD often portray deficits in joint attention, social reciprocity, and social cognition. The child will find it hard to engage with others willingly, regulate their emotions, recognize interactions, take turns, seek comfort or empathy from others, and have limited ability to recognize and describe another’s emotional state themselves (ASHA, n.d.).   </a:t>
            </a:r>
          </a:p>
          <a:p>
            <a:pPr>
              <a:buNone/>
            </a:pPr>
            <a:endParaRPr lang="en-US" sz="2000">
              <a:latin typeface="+mn-lt"/>
              <a:ea typeface="MS PGothic"/>
              <a:cs typeface="Arial"/>
            </a:endParaRPr>
          </a:p>
        </p:txBody>
      </p:sp>
      <p:sp>
        <p:nvSpPr>
          <p:cNvPr id="2" name="Text Box 437">
            <a:extLst>
              <a:ext uri="{FF2B5EF4-FFF2-40B4-BE49-F238E27FC236}">
                <a16:creationId xmlns:a16="http://schemas.microsoft.com/office/drawing/2014/main" id="{7D28EACE-E11F-E54B-5919-6A342B41A9B3}"/>
              </a:ext>
            </a:extLst>
          </p:cNvPr>
          <p:cNvSpPr txBox="1">
            <a:spLocks noChangeArrowheads="1"/>
          </p:cNvSpPr>
          <p:nvPr/>
        </p:nvSpPr>
        <p:spPr bwMode="auto">
          <a:xfrm>
            <a:off x="647778" y="23440623"/>
            <a:ext cx="9982200" cy="70769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nchor="t">
            <a:spAutoFit/>
          </a:bodyPr>
          <a:lstStyle>
            <a:lvl1pPr>
              <a:spcBef>
                <a:spcPct val="20000"/>
              </a:spcBef>
              <a:buChar char="•"/>
              <a:defRPr sz="29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4000" b="1">
                <a:solidFill>
                  <a:srgbClr val="F8F8F8"/>
                </a:solidFill>
                <a:latin typeface="Arial Narrow"/>
                <a:ea typeface="MS PGothic"/>
              </a:rPr>
              <a:t>Research Question</a:t>
            </a:r>
          </a:p>
        </p:txBody>
      </p:sp>
      <p:pic>
        <p:nvPicPr>
          <p:cNvPr id="5" name="Picture 5" descr="Logo, company name&#10;&#10;Description automatically generated">
            <a:extLst>
              <a:ext uri="{FF2B5EF4-FFF2-40B4-BE49-F238E27FC236}">
                <a16:creationId xmlns:a16="http://schemas.microsoft.com/office/drawing/2014/main" id="{72AA55AC-D3C9-DFA4-7A46-CB6201D4132C}"/>
              </a:ext>
            </a:extLst>
          </p:cNvPr>
          <p:cNvPicPr>
            <a:picLocks noChangeAspect="1"/>
          </p:cNvPicPr>
          <p:nvPr/>
        </p:nvPicPr>
        <p:blipFill>
          <a:blip r:embed="rId5"/>
          <a:stretch>
            <a:fillRect/>
          </a:stretch>
        </p:blipFill>
        <p:spPr>
          <a:xfrm>
            <a:off x="293320" y="398241"/>
            <a:ext cx="4181017" cy="3851385"/>
          </a:xfrm>
          <a:prstGeom prst="rect">
            <a:avLst/>
          </a:prstGeom>
        </p:spPr>
      </p:pic>
      <p:sp>
        <p:nvSpPr>
          <p:cNvPr id="6" name="TextBox 5">
            <a:extLst>
              <a:ext uri="{FF2B5EF4-FFF2-40B4-BE49-F238E27FC236}">
                <a16:creationId xmlns:a16="http://schemas.microsoft.com/office/drawing/2014/main" id="{C76AFA3D-1A36-26BA-5DCF-9B0AFCDE1B9F}"/>
              </a:ext>
            </a:extLst>
          </p:cNvPr>
          <p:cNvSpPr txBox="1"/>
          <p:nvPr/>
        </p:nvSpPr>
        <p:spPr>
          <a:xfrm>
            <a:off x="845490" y="24344490"/>
            <a:ext cx="9784488" cy="1754326"/>
          </a:xfrm>
          <a:prstGeom prst="rect">
            <a:avLst/>
          </a:prstGeom>
          <a:noFill/>
        </p:spPr>
        <p:txBody>
          <a:bodyPr wrap="square" rtlCol="0">
            <a:spAutoFit/>
          </a:bodyPr>
          <a:lstStyle/>
          <a:p>
            <a:r>
              <a:rPr lang="en-US" sz="3600"/>
              <a:t>Which therapy approach is best suited for children with Autism Spectrum Disorder (ASD)  in enhancing social communication skills? </a:t>
            </a:r>
          </a:p>
        </p:txBody>
      </p:sp>
      <p:pic>
        <p:nvPicPr>
          <p:cNvPr id="7" name="Picture 7">
            <a:extLst>
              <a:ext uri="{FF2B5EF4-FFF2-40B4-BE49-F238E27FC236}">
                <a16:creationId xmlns:a16="http://schemas.microsoft.com/office/drawing/2014/main" id="{B8B9FD2B-7712-6211-DBA5-737FE8CA2CE8}"/>
              </a:ext>
            </a:extLst>
          </p:cNvPr>
          <p:cNvPicPr>
            <a:picLocks noChangeAspect="1"/>
          </p:cNvPicPr>
          <p:nvPr/>
        </p:nvPicPr>
        <p:blipFill>
          <a:blip r:embed="rId6"/>
          <a:stretch>
            <a:fillRect/>
          </a:stretch>
        </p:blipFill>
        <p:spPr>
          <a:xfrm>
            <a:off x="38817911" y="397659"/>
            <a:ext cx="4732052" cy="3876508"/>
          </a:xfrm>
          <a:prstGeom prst="rect">
            <a:avLst/>
          </a:prstGeom>
        </p:spPr>
      </p:pic>
      <p:pic>
        <p:nvPicPr>
          <p:cNvPr id="3" name="Picture 3">
            <a:extLst>
              <a:ext uri="{FF2B5EF4-FFF2-40B4-BE49-F238E27FC236}">
                <a16:creationId xmlns:a16="http://schemas.microsoft.com/office/drawing/2014/main" id="{342E6BB9-8AA6-FED5-C3B1-C192E6929D18}"/>
              </a:ext>
            </a:extLst>
          </p:cNvPr>
          <p:cNvPicPr>
            <a:picLocks noChangeAspect="1"/>
          </p:cNvPicPr>
          <p:nvPr/>
        </p:nvPicPr>
        <p:blipFill>
          <a:blip r:embed="rId7"/>
          <a:stretch>
            <a:fillRect/>
          </a:stretch>
        </p:blipFill>
        <p:spPr>
          <a:xfrm>
            <a:off x="1193279" y="26639171"/>
            <a:ext cx="8566752" cy="4785121"/>
          </a:xfrm>
          <a:prstGeom prst="rect">
            <a:avLst/>
          </a:prstGeom>
        </p:spPr>
      </p:pic>
      <p:pic>
        <p:nvPicPr>
          <p:cNvPr id="4" name="Picture 7">
            <a:extLst>
              <a:ext uri="{FF2B5EF4-FFF2-40B4-BE49-F238E27FC236}">
                <a16:creationId xmlns:a16="http://schemas.microsoft.com/office/drawing/2014/main" id="{4EE1A86D-C546-7E1F-20D8-0477A9B23729}"/>
              </a:ext>
            </a:extLst>
          </p:cNvPr>
          <p:cNvPicPr>
            <a:picLocks noChangeAspect="1"/>
          </p:cNvPicPr>
          <p:nvPr/>
        </p:nvPicPr>
        <p:blipFill>
          <a:blip r:embed="rId8"/>
          <a:stretch>
            <a:fillRect/>
          </a:stretch>
        </p:blipFill>
        <p:spPr>
          <a:xfrm>
            <a:off x="33554024" y="11737372"/>
            <a:ext cx="8599477" cy="5333307"/>
          </a:xfrm>
          <a:prstGeom prst="rect">
            <a:avLst/>
          </a:prstGeom>
        </p:spPr>
      </p:pic>
      <p:sp>
        <p:nvSpPr>
          <p:cNvPr id="9" name="Text Box 424">
            <a:extLst>
              <a:ext uri="{FF2B5EF4-FFF2-40B4-BE49-F238E27FC236}">
                <a16:creationId xmlns:a16="http://schemas.microsoft.com/office/drawing/2014/main" id="{D2DBAE7E-B598-112E-59D7-668C7639C404}"/>
              </a:ext>
            </a:extLst>
          </p:cNvPr>
          <p:cNvSpPr txBox="1">
            <a:spLocks noChangeArrowheads="1"/>
          </p:cNvSpPr>
          <p:nvPr/>
        </p:nvSpPr>
        <p:spPr bwMode="auto">
          <a:xfrm>
            <a:off x="32982057" y="17752533"/>
            <a:ext cx="9982200" cy="5794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nchor="t">
            <a:spAutoFit/>
          </a:bodyPr>
          <a:lstStyle>
            <a:lvl1pPr>
              <a:spcBef>
                <a:spcPct val="20000"/>
              </a:spcBef>
              <a:buChar char="•"/>
              <a:defRPr sz="29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9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9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9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MS PGothic" panose="020B0600070205080204" pitchFamily="34" charset="-128"/>
              </a:defRPr>
            </a:lvl9pPr>
          </a:lstStyle>
          <a:p>
            <a:pPr algn="ctr">
              <a:spcBef>
                <a:spcPct val="50000"/>
              </a:spcBef>
              <a:buNone/>
            </a:pPr>
            <a:r>
              <a:rPr lang="en-US" altLang="en-US" sz="3200" b="1">
                <a:solidFill>
                  <a:srgbClr val="F8F8F8"/>
                </a:solidFill>
                <a:latin typeface="Arial Narrow"/>
                <a:ea typeface="MS PGothic"/>
              </a:rPr>
              <a:t>References</a:t>
            </a:r>
            <a:endParaRPr lang="en-US" altLang="en-US" sz="3200" b="1">
              <a:solidFill>
                <a:srgbClr val="F8F8F8"/>
              </a:solidFill>
              <a:latin typeface="Arial Narrow" panose="020B0604020202020204" pitchFamily="34" charset="0"/>
            </a:endParaRPr>
          </a:p>
        </p:txBody>
      </p:sp>
      <p:pic>
        <p:nvPicPr>
          <p:cNvPr id="8" name="Picture 10">
            <a:extLst>
              <a:ext uri="{FF2B5EF4-FFF2-40B4-BE49-F238E27FC236}">
                <a16:creationId xmlns:a16="http://schemas.microsoft.com/office/drawing/2014/main" id="{A4CB5709-5191-A612-7CC4-FA9B65F8F820}"/>
              </a:ext>
            </a:extLst>
          </p:cNvPr>
          <p:cNvPicPr>
            <a:picLocks noChangeAspect="1"/>
          </p:cNvPicPr>
          <p:nvPr/>
        </p:nvPicPr>
        <p:blipFill>
          <a:blip r:embed="rId9"/>
          <a:stretch>
            <a:fillRect/>
          </a:stretch>
        </p:blipFill>
        <p:spPr>
          <a:xfrm>
            <a:off x="23632802" y="27997973"/>
            <a:ext cx="5893014" cy="3908010"/>
          </a:xfrm>
          <a:prstGeom prst="rect">
            <a:avLst/>
          </a:prstGeom>
        </p:spPr>
      </p:pic>
      <p:sp>
        <p:nvSpPr>
          <p:cNvPr id="11" name="TextBox 10">
            <a:extLst>
              <a:ext uri="{FF2B5EF4-FFF2-40B4-BE49-F238E27FC236}">
                <a16:creationId xmlns:a16="http://schemas.microsoft.com/office/drawing/2014/main" id="{852D2155-E638-790D-3E0A-06196A0773D4}"/>
              </a:ext>
            </a:extLst>
          </p:cNvPr>
          <p:cNvSpPr txBox="1"/>
          <p:nvPr/>
        </p:nvSpPr>
        <p:spPr>
          <a:xfrm>
            <a:off x="33328726" y="19013825"/>
            <a:ext cx="9369195" cy="11249233"/>
          </a:xfrm>
          <a:prstGeom prst="rect">
            <a:avLst/>
          </a:prstGeom>
          <a:noFill/>
        </p:spPr>
        <p:txBody>
          <a:bodyPr wrap="square" lIns="91440" tIns="45720" rIns="91440" bIns="45720" rtlCol="0" anchor="t">
            <a:spAutoFit/>
          </a:bodyPr>
          <a:lstStyle/>
          <a:p>
            <a:pPr marL="457200" indent="-457200"/>
            <a:r>
              <a:rPr lang="en-US" dirty="0">
                <a:latin typeface="Arial Narrow"/>
                <a:ea typeface="MS PGothic"/>
              </a:rPr>
              <a:t>American Speech-Language-Hearing Association (n.d.). Autism (Practice Portal). Retrieved  March, 30, 2023, from </a:t>
            </a:r>
            <a:r>
              <a:rPr lang="en-US" dirty="0" err="1">
                <a:latin typeface="Arial Narrow"/>
                <a:ea typeface="MS PGothic"/>
              </a:rPr>
              <a:t>www.asha.org</a:t>
            </a:r>
            <a:r>
              <a:rPr lang="en-US" dirty="0">
                <a:latin typeface="Arial Narrow"/>
                <a:ea typeface="MS PGothic"/>
              </a:rPr>
              <a:t>/Practice-Portal/Clinical-Topics/Autism/. </a:t>
            </a:r>
            <a:endParaRPr lang="en-US" dirty="0"/>
          </a:p>
          <a:p>
            <a:pPr marL="457200" indent="-457200"/>
            <a:endParaRPr lang="en-US" dirty="0"/>
          </a:p>
          <a:p>
            <a:pPr marL="457200" indent="-457200"/>
            <a:r>
              <a:rPr lang="en-US" dirty="0">
                <a:latin typeface="Arial Narrow"/>
                <a:ea typeface="MS PGothic"/>
              </a:rPr>
              <a:t> Dhawan, S. (2021). </a:t>
            </a:r>
            <a:r>
              <a:rPr lang="en-US" i="1" dirty="0">
                <a:latin typeface="Arial Narrow"/>
                <a:ea typeface="MS PGothic"/>
              </a:rPr>
              <a:t>Applied </a:t>
            </a:r>
            <a:r>
              <a:rPr lang="en-US" i="1" dirty="0" err="1">
                <a:latin typeface="Arial Narrow"/>
                <a:ea typeface="MS PGothic"/>
              </a:rPr>
              <a:t>Behaviour</a:t>
            </a:r>
            <a:r>
              <a:rPr lang="en-US" i="1" dirty="0">
                <a:latin typeface="Arial Narrow"/>
                <a:ea typeface="MS PGothic"/>
              </a:rPr>
              <a:t> Analysis in Autism Spectrum Disorder. Indian Journal of Health and Wellbeing, 12</a:t>
            </a:r>
            <a:r>
              <a:rPr lang="en-US" dirty="0">
                <a:latin typeface="Arial Narrow"/>
                <a:ea typeface="MS PGothic"/>
              </a:rPr>
              <a:t>(3), 380-385.</a:t>
            </a:r>
            <a:r>
              <a:rPr lang="en-US" i="1" dirty="0">
                <a:latin typeface="Arial Narrow"/>
                <a:ea typeface="MS PGothic"/>
              </a:rPr>
              <a:t> </a:t>
            </a:r>
            <a:r>
              <a:rPr lang="en-US" dirty="0">
                <a:latin typeface="Arial Narrow"/>
                <a:ea typeface="MS PGothic"/>
              </a:rPr>
              <a:t>https://</a:t>
            </a:r>
            <a:r>
              <a:rPr lang="en-US" dirty="0" err="1">
                <a:latin typeface="Arial Narrow"/>
                <a:ea typeface="MS PGothic"/>
              </a:rPr>
              <a:t>ezproxy.monmouth.edu</a:t>
            </a:r>
            <a:r>
              <a:rPr lang="en-US" dirty="0">
                <a:latin typeface="Arial Narrow"/>
                <a:ea typeface="MS PGothic"/>
              </a:rPr>
              <a:t>/</a:t>
            </a:r>
            <a:r>
              <a:rPr lang="en-US" dirty="0" err="1">
                <a:latin typeface="Arial Narrow"/>
                <a:ea typeface="MS PGothic"/>
              </a:rPr>
              <a:t>login?url</a:t>
            </a:r>
            <a:r>
              <a:rPr lang="en-US" dirty="0">
                <a:latin typeface="Arial Narrow"/>
                <a:ea typeface="MS PGothic"/>
              </a:rPr>
              <a:t>=https://</a:t>
            </a:r>
            <a:r>
              <a:rPr lang="en-US" dirty="0" err="1">
                <a:latin typeface="Arial Narrow"/>
                <a:ea typeface="MS PGothic"/>
              </a:rPr>
              <a:t>www.proquest.com</a:t>
            </a:r>
            <a:r>
              <a:rPr lang="en-US" dirty="0">
                <a:latin typeface="Arial Narrow"/>
                <a:ea typeface="MS PGothic"/>
              </a:rPr>
              <a:t>/scholarly-journals/applied-</a:t>
            </a:r>
            <a:r>
              <a:rPr lang="en-US" dirty="0" err="1">
                <a:latin typeface="Arial Narrow"/>
                <a:ea typeface="MS PGothic"/>
              </a:rPr>
              <a:t>behaviour</a:t>
            </a:r>
            <a:r>
              <a:rPr lang="en-US" dirty="0">
                <a:latin typeface="Arial Narrow"/>
                <a:ea typeface="MS PGothic"/>
              </a:rPr>
              <a:t>-analysis-autism-spectrum/</a:t>
            </a:r>
            <a:r>
              <a:rPr lang="en-US" dirty="0" err="1">
                <a:latin typeface="Arial Narrow"/>
                <a:ea typeface="MS PGothic"/>
              </a:rPr>
              <a:t>docview</a:t>
            </a:r>
            <a:r>
              <a:rPr lang="en-US" dirty="0">
                <a:latin typeface="Arial Narrow"/>
                <a:ea typeface="MS PGothic"/>
              </a:rPr>
              <a:t>/2593671175/se-2 </a:t>
            </a:r>
            <a:endParaRPr lang="en-US" dirty="0"/>
          </a:p>
          <a:p>
            <a:pPr marL="457200" indent="-457200"/>
            <a:endParaRPr lang="en-US" dirty="0"/>
          </a:p>
          <a:p>
            <a:pPr marL="457200" indent="-457200"/>
            <a:r>
              <a:rPr lang="en-US" dirty="0">
                <a:latin typeface="Arial Narrow"/>
                <a:ea typeface="MS PGothic"/>
              </a:rPr>
              <a:t>Dionne, M., &amp; Martini, R. (2011). </a:t>
            </a:r>
            <a:r>
              <a:rPr lang="en-US" i="1" dirty="0">
                <a:latin typeface="Arial Narrow"/>
                <a:ea typeface="MS PGothic"/>
              </a:rPr>
              <a:t>Floor Time Play with a Child with Autism: A Single-Subject Study. Canadian Journal of Occupational Therapy, 78</a:t>
            </a:r>
            <a:r>
              <a:rPr lang="en-US" dirty="0">
                <a:latin typeface="Arial Narrow"/>
                <a:ea typeface="MS PGothic"/>
              </a:rPr>
              <a:t>(3), 196–203. https://</a:t>
            </a:r>
            <a:r>
              <a:rPr lang="en-US" dirty="0" err="1">
                <a:latin typeface="Arial Narrow"/>
                <a:ea typeface="MS PGothic"/>
              </a:rPr>
              <a:t>doi.org</a:t>
            </a:r>
            <a:r>
              <a:rPr lang="en-US" dirty="0">
                <a:latin typeface="Arial Narrow"/>
                <a:ea typeface="MS PGothic"/>
              </a:rPr>
              <a:t>/10.2182/cjot.2011.78.3.8 </a:t>
            </a:r>
            <a:endParaRPr lang="en-US" dirty="0"/>
          </a:p>
          <a:p>
            <a:pPr marL="457200" indent="-457200"/>
            <a:endParaRPr lang="en-US" dirty="0"/>
          </a:p>
          <a:p>
            <a:pPr marL="457200" indent="-457200"/>
            <a:r>
              <a:rPr lang="en-US" dirty="0">
                <a:latin typeface="Arial Narrow"/>
                <a:ea typeface="MS PGothic"/>
              </a:rPr>
              <a:t>Hilton, J. C., &amp; Seal, B. C. (2007). </a:t>
            </a:r>
            <a:r>
              <a:rPr lang="en-US" i="1" dirty="0">
                <a:latin typeface="Arial Narrow"/>
                <a:ea typeface="MS PGothic"/>
              </a:rPr>
              <a:t>Brief Report: Comparative ABA and DIR Trials in Twin  Brothers with Autism. Journal of Autism and Developmental Disorders, 37</a:t>
            </a:r>
            <a:r>
              <a:rPr lang="en-US" dirty="0">
                <a:latin typeface="Arial Narrow"/>
                <a:ea typeface="MS PGothic"/>
              </a:rPr>
              <a:t>(6),  1197–1201. https://</a:t>
            </a:r>
            <a:r>
              <a:rPr lang="en-US" dirty="0" err="1">
                <a:latin typeface="Arial Narrow"/>
                <a:ea typeface="MS PGothic"/>
              </a:rPr>
              <a:t>doi.org</a:t>
            </a:r>
            <a:r>
              <a:rPr lang="en-US" dirty="0">
                <a:latin typeface="Arial Narrow"/>
                <a:ea typeface="MS PGothic"/>
              </a:rPr>
              <a:t>/10.1007/s10803-006-0258-z </a:t>
            </a:r>
            <a:endParaRPr lang="en-US" dirty="0"/>
          </a:p>
          <a:p>
            <a:pPr marL="457200" indent="-457200"/>
            <a:endParaRPr lang="en-US" dirty="0"/>
          </a:p>
          <a:p>
            <a:pPr marL="457200" indent="-457200"/>
            <a:r>
              <a:rPr lang="en-US" dirty="0" err="1">
                <a:latin typeface="Arial Narrow"/>
                <a:ea typeface="MS PGothic"/>
              </a:rPr>
              <a:t>Vietze</a:t>
            </a:r>
            <a:r>
              <a:rPr lang="en-US" dirty="0">
                <a:latin typeface="Arial Narrow"/>
                <a:ea typeface="MS PGothic"/>
              </a:rPr>
              <a:t>, P., &amp; Lax, L. E. (2020). </a:t>
            </a:r>
            <a:r>
              <a:rPr lang="en-US" i="1" dirty="0">
                <a:latin typeface="Arial Narrow"/>
                <a:ea typeface="MS PGothic"/>
              </a:rPr>
              <a:t>Early Intervention ABA for Toddlers with ASD: Effect of Age and Amount. Current Psychology, 39</a:t>
            </a:r>
            <a:r>
              <a:rPr lang="en-US" dirty="0">
                <a:latin typeface="Arial Narrow"/>
                <a:ea typeface="MS PGothic"/>
              </a:rPr>
              <a:t>(4)</a:t>
            </a:r>
            <a:r>
              <a:rPr lang="en-US" i="1" dirty="0">
                <a:latin typeface="Arial Narrow"/>
                <a:ea typeface="MS PGothic"/>
              </a:rPr>
              <a:t>, </a:t>
            </a:r>
            <a:r>
              <a:rPr lang="en-US" dirty="0">
                <a:latin typeface="Arial Narrow"/>
                <a:ea typeface="MS PGothic"/>
              </a:rPr>
              <a:t>1234–1244. https://</a:t>
            </a:r>
            <a:r>
              <a:rPr lang="en-US" dirty="0" err="1">
                <a:latin typeface="Arial Narrow"/>
                <a:ea typeface="MS PGothic"/>
              </a:rPr>
              <a:t>doi.org</a:t>
            </a:r>
            <a:r>
              <a:rPr lang="en-US" dirty="0">
                <a:latin typeface="Arial Narrow"/>
                <a:ea typeface="MS PGothic"/>
              </a:rPr>
              <a:t>/10.1007/s12144-018-9812-z </a:t>
            </a:r>
            <a:endParaRPr lang="en-US" dirty="0"/>
          </a:p>
          <a:p>
            <a:endParaRPr lang="en-US" dirty="0"/>
          </a:p>
          <a:p>
            <a:endParaRPr lang="en-US" dirty="0"/>
          </a:p>
        </p:txBody>
      </p:sp>
      <p:pic>
        <p:nvPicPr>
          <p:cNvPr id="14" name="Audio Recording Apr 6, 2023 at 4:52:22 PM">
            <a:hlinkClick r:id="" action="ppaction://media"/>
            <a:extLst>
              <a:ext uri="{FF2B5EF4-FFF2-40B4-BE49-F238E27FC236}">
                <a16:creationId xmlns:a16="http://schemas.microsoft.com/office/drawing/2014/main" id="{A68B4285-AF91-C091-6249-79F7D8C129F9}"/>
              </a:ext>
            </a:extLst>
          </p:cNvPr>
          <p:cNvPicPr>
            <a:picLocks noChangeAspect="1"/>
          </p:cNvPicPr>
          <p:nvPr>
            <a:audioFile r:link="rId2"/>
            <p:extLst>
              <p:ext uri="{DAA4B4D4-6D71-4841-9C94-3DE7FCFB9230}">
                <p14:media xmlns:p14="http://schemas.microsoft.com/office/powerpoint/2010/main" r:embed="rId1"/>
              </p:ext>
            </p:extLst>
          </p:nvPr>
        </p:nvPicPr>
        <p:blipFill>
          <a:blip r:embed="rId10"/>
          <a:stretch>
            <a:fillRect/>
          </a:stretch>
        </p:blipFill>
        <p:spPr>
          <a:xfrm>
            <a:off x="21539200" y="16052800"/>
            <a:ext cx="812800" cy="812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97856" fill="hold"/>
                                        <p:tgtEl>
                                          <p:spTgt spid="1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14"/>
                </p:tgtEl>
              </p:cMediaNode>
            </p:audio>
          </p:childTnLst>
        </p:cTn>
      </p:par>
    </p:tnLst>
  </p:timing>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1516</Words>
  <Application>Microsoft Macintosh PowerPoint</Application>
  <PresentationFormat>Custom</PresentationFormat>
  <Paragraphs>47</Paragraphs>
  <Slides>1</Slides>
  <Notes>1</Notes>
  <HiddenSlides>0</HiddenSlides>
  <MMClips>1</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vt:i4>
      </vt:variant>
    </vt:vector>
  </HeadingPairs>
  <TitlesOfParts>
    <vt:vector size="7" baseType="lpstr">
      <vt:lpstr>Arial</vt:lpstr>
      <vt:lpstr>Arial Black</vt:lpstr>
      <vt:lpstr>Arial Narrow</vt:lpstr>
      <vt:lpstr>Custom Design</vt:lpstr>
      <vt:lpstr>1_Custom Design</vt:lpstr>
      <vt:lpstr>2_Custom Design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Maggie I. Davis</cp:lastModifiedBy>
  <cp:revision>4</cp:revision>
  <cp:lastPrinted>2013-03-03T18:28:25Z</cp:lastPrinted>
  <dcterms:created xsi:type="dcterms:W3CDTF">2005-05-18T01:24:28Z</dcterms:created>
  <dcterms:modified xsi:type="dcterms:W3CDTF">2023-04-09T16:46:44Z</dcterms:modified>
  <cp:category>Powerpoint poster templates</cp:category>
</cp:coreProperties>
</file>