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5"/>
    <p:restoredTop sz="95707"/>
  </p:normalViewPr>
  <p:slideViewPr>
    <p:cSldViewPr snapToGrid="0">
      <p:cViewPr varScale="1">
        <p:scale>
          <a:sx n="108" d="100"/>
          <a:sy n="108" d="100"/>
        </p:scale>
        <p:origin x="7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006D-9B2A-C27F-B5A1-A690BD33EF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3A602F-D399-EAA9-E4EB-40B96EC2D8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6EE1B8-6285-9EAC-C3F1-E048EE1A6D10}"/>
              </a:ext>
            </a:extLst>
          </p:cNvPr>
          <p:cNvSpPr>
            <a:spLocks noGrp="1"/>
          </p:cNvSpPr>
          <p:nvPr>
            <p:ph type="dt" sz="half" idx="10"/>
          </p:nvPr>
        </p:nvSpPr>
        <p:spPr/>
        <p:txBody>
          <a:bodyPr/>
          <a:lstStyle/>
          <a:p>
            <a:fld id="{67B1AE6D-C6BB-1C42-B62F-DA34269CEFB3}" type="datetimeFigureOut">
              <a:rPr lang="en-US" smtClean="0"/>
              <a:t>4/5/23</a:t>
            </a:fld>
            <a:endParaRPr lang="en-US" dirty="0"/>
          </a:p>
        </p:txBody>
      </p:sp>
      <p:sp>
        <p:nvSpPr>
          <p:cNvPr id="5" name="Footer Placeholder 4">
            <a:extLst>
              <a:ext uri="{FF2B5EF4-FFF2-40B4-BE49-F238E27FC236}">
                <a16:creationId xmlns:a16="http://schemas.microsoft.com/office/drawing/2014/main" id="{E96EB3F6-200B-D6F5-5973-055B487329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04C9F0-F56D-61FD-A004-FB26C2C76B4F}"/>
              </a:ext>
            </a:extLst>
          </p:cNvPr>
          <p:cNvSpPr>
            <a:spLocks noGrp="1"/>
          </p:cNvSpPr>
          <p:nvPr>
            <p:ph type="sldNum" sz="quarter" idx="12"/>
          </p:nvPr>
        </p:nvSpPr>
        <p:spPr/>
        <p:txBody>
          <a:bodyPr/>
          <a:lstStyle/>
          <a:p>
            <a:fld id="{9ECD8C4F-E75D-A942-9797-1F6426B4B27C}" type="slidenum">
              <a:rPr lang="en-US" smtClean="0"/>
              <a:t>‹#›</a:t>
            </a:fld>
            <a:endParaRPr lang="en-US" dirty="0"/>
          </a:p>
        </p:txBody>
      </p:sp>
    </p:spTree>
    <p:extLst>
      <p:ext uri="{BB962C8B-B14F-4D97-AF65-F5344CB8AC3E}">
        <p14:creationId xmlns:p14="http://schemas.microsoft.com/office/powerpoint/2010/main" val="356529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D726-8488-2289-E98D-CF1D727688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FF0FD8-A33D-4311-DA5C-D57A721BDE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20F91-42D1-81B2-76DC-644986BDA2B4}"/>
              </a:ext>
            </a:extLst>
          </p:cNvPr>
          <p:cNvSpPr>
            <a:spLocks noGrp="1"/>
          </p:cNvSpPr>
          <p:nvPr>
            <p:ph type="dt" sz="half" idx="10"/>
          </p:nvPr>
        </p:nvSpPr>
        <p:spPr/>
        <p:txBody>
          <a:bodyPr/>
          <a:lstStyle/>
          <a:p>
            <a:fld id="{67B1AE6D-C6BB-1C42-B62F-DA34269CEFB3}" type="datetimeFigureOut">
              <a:rPr lang="en-US" smtClean="0"/>
              <a:t>4/5/23</a:t>
            </a:fld>
            <a:endParaRPr lang="en-US" dirty="0"/>
          </a:p>
        </p:txBody>
      </p:sp>
      <p:sp>
        <p:nvSpPr>
          <p:cNvPr id="5" name="Footer Placeholder 4">
            <a:extLst>
              <a:ext uri="{FF2B5EF4-FFF2-40B4-BE49-F238E27FC236}">
                <a16:creationId xmlns:a16="http://schemas.microsoft.com/office/drawing/2014/main" id="{A6E51603-F02B-842D-85EE-C3D463EB8C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331453-12E5-1F45-723E-1C293DD5C04A}"/>
              </a:ext>
            </a:extLst>
          </p:cNvPr>
          <p:cNvSpPr>
            <a:spLocks noGrp="1"/>
          </p:cNvSpPr>
          <p:nvPr>
            <p:ph type="sldNum" sz="quarter" idx="12"/>
          </p:nvPr>
        </p:nvSpPr>
        <p:spPr/>
        <p:txBody>
          <a:bodyPr/>
          <a:lstStyle/>
          <a:p>
            <a:fld id="{9ECD8C4F-E75D-A942-9797-1F6426B4B27C}" type="slidenum">
              <a:rPr lang="en-US" smtClean="0"/>
              <a:t>‹#›</a:t>
            </a:fld>
            <a:endParaRPr lang="en-US" dirty="0"/>
          </a:p>
        </p:txBody>
      </p:sp>
    </p:spTree>
    <p:extLst>
      <p:ext uri="{BB962C8B-B14F-4D97-AF65-F5344CB8AC3E}">
        <p14:creationId xmlns:p14="http://schemas.microsoft.com/office/powerpoint/2010/main" val="81927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1E086-73F6-730A-2565-D2315FE23B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45EEF3-5AC6-C5F9-8D75-25FD54BDE8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AD6C9-E0DF-8B81-496B-26AE05D25E36}"/>
              </a:ext>
            </a:extLst>
          </p:cNvPr>
          <p:cNvSpPr>
            <a:spLocks noGrp="1"/>
          </p:cNvSpPr>
          <p:nvPr>
            <p:ph type="dt" sz="half" idx="10"/>
          </p:nvPr>
        </p:nvSpPr>
        <p:spPr/>
        <p:txBody>
          <a:bodyPr/>
          <a:lstStyle/>
          <a:p>
            <a:fld id="{67B1AE6D-C6BB-1C42-B62F-DA34269CEFB3}" type="datetimeFigureOut">
              <a:rPr lang="en-US" smtClean="0"/>
              <a:t>4/5/23</a:t>
            </a:fld>
            <a:endParaRPr lang="en-US" dirty="0"/>
          </a:p>
        </p:txBody>
      </p:sp>
      <p:sp>
        <p:nvSpPr>
          <p:cNvPr id="5" name="Footer Placeholder 4">
            <a:extLst>
              <a:ext uri="{FF2B5EF4-FFF2-40B4-BE49-F238E27FC236}">
                <a16:creationId xmlns:a16="http://schemas.microsoft.com/office/drawing/2014/main" id="{1C094367-1CD6-FA40-43F0-C0E7748D1D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FECDD3-20C6-C425-6BB6-776F9505A300}"/>
              </a:ext>
            </a:extLst>
          </p:cNvPr>
          <p:cNvSpPr>
            <a:spLocks noGrp="1"/>
          </p:cNvSpPr>
          <p:nvPr>
            <p:ph type="sldNum" sz="quarter" idx="12"/>
          </p:nvPr>
        </p:nvSpPr>
        <p:spPr/>
        <p:txBody>
          <a:bodyPr/>
          <a:lstStyle/>
          <a:p>
            <a:fld id="{9ECD8C4F-E75D-A942-9797-1F6426B4B27C}" type="slidenum">
              <a:rPr lang="en-US" smtClean="0"/>
              <a:t>‹#›</a:t>
            </a:fld>
            <a:endParaRPr lang="en-US" dirty="0"/>
          </a:p>
        </p:txBody>
      </p:sp>
    </p:spTree>
    <p:extLst>
      <p:ext uri="{BB962C8B-B14F-4D97-AF65-F5344CB8AC3E}">
        <p14:creationId xmlns:p14="http://schemas.microsoft.com/office/powerpoint/2010/main" val="164219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CBE3-60E8-641B-DFD8-9E01FD2C0F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BB7430-C342-FD1A-2531-EE9A406C55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BD2F0-232D-49B7-423C-D05E891F1ED9}"/>
              </a:ext>
            </a:extLst>
          </p:cNvPr>
          <p:cNvSpPr>
            <a:spLocks noGrp="1"/>
          </p:cNvSpPr>
          <p:nvPr>
            <p:ph type="dt" sz="half" idx="10"/>
          </p:nvPr>
        </p:nvSpPr>
        <p:spPr/>
        <p:txBody>
          <a:bodyPr/>
          <a:lstStyle/>
          <a:p>
            <a:fld id="{67B1AE6D-C6BB-1C42-B62F-DA34269CEFB3}" type="datetimeFigureOut">
              <a:rPr lang="en-US" smtClean="0"/>
              <a:t>4/5/23</a:t>
            </a:fld>
            <a:endParaRPr lang="en-US" dirty="0"/>
          </a:p>
        </p:txBody>
      </p:sp>
      <p:sp>
        <p:nvSpPr>
          <p:cNvPr id="5" name="Footer Placeholder 4">
            <a:extLst>
              <a:ext uri="{FF2B5EF4-FFF2-40B4-BE49-F238E27FC236}">
                <a16:creationId xmlns:a16="http://schemas.microsoft.com/office/drawing/2014/main" id="{5399A330-88E8-DC95-EF68-91E5B46070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1E123A-F647-CFD8-F9C4-15ADEFB9F5C3}"/>
              </a:ext>
            </a:extLst>
          </p:cNvPr>
          <p:cNvSpPr>
            <a:spLocks noGrp="1"/>
          </p:cNvSpPr>
          <p:nvPr>
            <p:ph type="sldNum" sz="quarter" idx="12"/>
          </p:nvPr>
        </p:nvSpPr>
        <p:spPr/>
        <p:txBody>
          <a:bodyPr/>
          <a:lstStyle/>
          <a:p>
            <a:fld id="{9ECD8C4F-E75D-A942-9797-1F6426B4B27C}" type="slidenum">
              <a:rPr lang="en-US" smtClean="0"/>
              <a:t>‹#›</a:t>
            </a:fld>
            <a:endParaRPr lang="en-US" dirty="0"/>
          </a:p>
        </p:txBody>
      </p:sp>
    </p:spTree>
    <p:extLst>
      <p:ext uri="{BB962C8B-B14F-4D97-AF65-F5344CB8AC3E}">
        <p14:creationId xmlns:p14="http://schemas.microsoft.com/office/powerpoint/2010/main" val="188648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89F8-AEFB-AED0-CD66-DC0E89245A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EF192C-B26F-2C18-96E3-C7888836FC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5E53D-3B80-E4DE-2B2C-D374E3B34577}"/>
              </a:ext>
            </a:extLst>
          </p:cNvPr>
          <p:cNvSpPr>
            <a:spLocks noGrp="1"/>
          </p:cNvSpPr>
          <p:nvPr>
            <p:ph type="dt" sz="half" idx="10"/>
          </p:nvPr>
        </p:nvSpPr>
        <p:spPr/>
        <p:txBody>
          <a:bodyPr/>
          <a:lstStyle/>
          <a:p>
            <a:fld id="{67B1AE6D-C6BB-1C42-B62F-DA34269CEFB3}" type="datetimeFigureOut">
              <a:rPr lang="en-US" smtClean="0"/>
              <a:t>4/5/23</a:t>
            </a:fld>
            <a:endParaRPr lang="en-US" dirty="0"/>
          </a:p>
        </p:txBody>
      </p:sp>
      <p:sp>
        <p:nvSpPr>
          <p:cNvPr id="5" name="Footer Placeholder 4">
            <a:extLst>
              <a:ext uri="{FF2B5EF4-FFF2-40B4-BE49-F238E27FC236}">
                <a16:creationId xmlns:a16="http://schemas.microsoft.com/office/drawing/2014/main" id="{46C51766-F8E2-3A8A-043C-B8F1D45C93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1B5613-081E-31DD-6A47-DB8DDB7C68AE}"/>
              </a:ext>
            </a:extLst>
          </p:cNvPr>
          <p:cNvSpPr>
            <a:spLocks noGrp="1"/>
          </p:cNvSpPr>
          <p:nvPr>
            <p:ph type="sldNum" sz="quarter" idx="12"/>
          </p:nvPr>
        </p:nvSpPr>
        <p:spPr/>
        <p:txBody>
          <a:bodyPr/>
          <a:lstStyle/>
          <a:p>
            <a:fld id="{9ECD8C4F-E75D-A942-9797-1F6426B4B27C}" type="slidenum">
              <a:rPr lang="en-US" smtClean="0"/>
              <a:t>‹#›</a:t>
            </a:fld>
            <a:endParaRPr lang="en-US" dirty="0"/>
          </a:p>
        </p:txBody>
      </p:sp>
    </p:spTree>
    <p:extLst>
      <p:ext uri="{BB962C8B-B14F-4D97-AF65-F5344CB8AC3E}">
        <p14:creationId xmlns:p14="http://schemas.microsoft.com/office/powerpoint/2010/main" val="415656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24D7-D4C5-83C8-C218-BF4D8BB4D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0BF49-F42C-DBAD-0D3B-B0303B3729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4B0919-0F11-338D-CA68-AC12432032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EC35DB-9922-20AB-470A-F332277E1EA3}"/>
              </a:ext>
            </a:extLst>
          </p:cNvPr>
          <p:cNvSpPr>
            <a:spLocks noGrp="1"/>
          </p:cNvSpPr>
          <p:nvPr>
            <p:ph type="dt" sz="half" idx="10"/>
          </p:nvPr>
        </p:nvSpPr>
        <p:spPr/>
        <p:txBody>
          <a:bodyPr/>
          <a:lstStyle/>
          <a:p>
            <a:fld id="{67B1AE6D-C6BB-1C42-B62F-DA34269CEFB3}" type="datetimeFigureOut">
              <a:rPr lang="en-US" smtClean="0"/>
              <a:t>4/5/23</a:t>
            </a:fld>
            <a:endParaRPr lang="en-US" dirty="0"/>
          </a:p>
        </p:txBody>
      </p:sp>
      <p:sp>
        <p:nvSpPr>
          <p:cNvPr id="6" name="Footer Placeholder 5">
            <a:extLst>
              <a:ext uri="{FF2B5EF4-FFF2-40B4-BE49-F238E27FC236}">
                <a16:creationId xmlns:a16="http://schemas.microsoft.com/office/drawing/2014/main" id="{C59EF1DB-777D-1FD3-39F4-1F13DC3B6C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66952F-E74E-2521-439C-3B19209D63DB}"/>
              </a:ext>
            </a:extLst>
          </p:cNvPr>
          <p:cNvSpPr>
            <a:spLocks noGrp="1"/>
          </p:cNvSpPr>
          <p:nvPr>
            <p:ph type="sldNum" sz="quarter" idx="12"/>
          </p:nvPr>
        </p:nvSpPr>
        <p:spPr/>
        <p:txBody>
          <a:bodyPr/>
          <a:lstStyle/>
          <a:p>
            <a:fld id="{9ECD8C4F-E75D-A942-9797-1F6426B4B27C}" type="slidenum">
              <a:rPr lang="en-US" smtClean="0"/>
              <a:t>‹#›</a:t>
            </a:fld>
            <a:endParaRPr lang="en-US" dirty="0"/>
          </a:p>
        </p:txBody>
      </p:sp>
    </p:spTree>
    <p:extLst>
      <p:ext uri="{BB962C8B-B14F-4D97-AF65-F5344CB8AC3E}">
        <p14:creationId xmlns:p14="http://schemas.microsoft.com/office/powerpoint/2010/main" val="357974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8EC5-4CED-B259-C827-03A2C3660F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D965E2-87AD-8BF2-BB59-4F22B142ED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7CE8CB-6D28-3430-A770-84038245E1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B21864-CE6E-BF3B-A940-84F92AC00E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D738E3-3AB1-DE91-0BC3-08E259B020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2EAD04-61E1-EC58-CF40-1000B4D02DC6}"/>
              </a:ext>
            </a:extLst>
          </p:cNvPr>
          <p:cNvSpPr>
            <a:spLocks noGrp="1"/>
          </p:cNvSpPr>
          <p:nvPr>
            <p:ph type="dt" sz="half" idx="10"/>
          </p:nvPr>
        </p:nvSpPr>
        <p:spPr/>
        <p:txBody>
          <a:bodyPr/>
          <a:lstStyle/>
          <a:p>
            <a:fld id="{67B1AE6D-C6BB-1C42-B62F-DA34269CEFB3}" type="datetimeFigureOut">
              <a:rPr lang="en-US" smtClean="0"/>
              <a:t>4/5/23</a:t>
            </a:fld>
            <a:endParaRPr lang="en-US" dirty="0"/>
          </a:p>
        </p:txBody>
      </p:sp>
      <p:sp>
        <p:nvSpPr>
          <p:cNvPr id="8" name="Footer Placeholder 7">
            <a:extLst>
              <a:ext uri="{FF2B5EF4-FFF2-40B4-BE49-F238E27FC236}">
                <a16:creationId xmlns:a16="http://schemas.microsoft.com/office/drawing/2014/main" id="{2389926D-061C-8844-1825-B534DBCD1BA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DF09124-AE08-66D3-11AA-230CB051C47C}"/>
              </a:ext>
            </a:extLst>
          </p:cNvPr>
          <p:cNvSpPr>
            <a:spLocks noGrp="1"/>
          </p:cNvSpPr>
          <p:nvPr>
            <p:ph type="sldNum" sz="quarter" idx="12"/>
          </p:nvPr>
        </p:nvSpPr>
        <p:spPr/>
        <p:txBody>
          <a:bodyPr/>
          <a:lstStyle/>
          <a:p>
            <a:fld id="{9ECD8C4F-E75D-A942-9797-1F6426B4B27C}" type="slidenum">
              <a:rPr lang="en-US" smtClean="0"/>
              <a:t>‹#›</a:t>
            </a:fld>
            <a:endParaRPr lang="en-US" dirty="0"/>
          </a:p>
        </p:txBody>
      </p:sp>
    </p:spTree>
    <p:extLst>
      <p:ext uri="{BB962C8B-B14F-4D97-AF65-F5344CB8AC3E}">
        <p14:creationId xmlns:p14="http://schemas.microsoft.com/office/powerpoint/2010/main" val="339575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3583-0093-B41E-5AF9-99C7FC5A1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B5AD71-FE76-2F16-54F1-986703126A62}"/>
              </a:ext>
            </a:extLst>
          </p:cNvPr>
          <p:cNvSpPr>
            <a:spLocks noGrp="1"/>
          </p:cNvSpPr>
          <p:nvPr>
            <p:ph type="dt" sz="half" idx="10"/>
          </p:nvPr>
        </p:nvSpPr>
        <p:spPr/>
        <p:txBody>
          <a:bodyPr/>
          <a:lstStyle/>
          <a:p>
            <a:fld id="{67B1AE6D-C6BB-1C42-B62F-DA34269CEFB3}" type="datetimeFigureOut">
              <a:rPr lang="en-US" smtClean="0"/>
              <a:t>4/5/23</a:t>
            </a:fld>
            <a:endParaRPr lang="en-US" dirty="0"/>
          </a:p>
        </p:txBody>
      </p:sp>
      <p:sp>
        <p:nvSpPr>
          <p:cNvPr id="4" name="Footer Placeholder 3">
            <a:extLst>
              <a:ext uri="{FF2B5EF4-FFF2-40B4-BE49-F238E27FC236}">
                <a16:creationId xmlns:a16="http://schemas.microsoft.com/office/drawing/2014/main" id="{BF0765F3-1A69-18EC-D8EF-0E32C9AEBD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1FFFE7A-4EE0-2C94-4501-B84DB49EF894}"/>
              </a:ext>
            </a:extLst>
          </p:cNvPr>
          <p:cNvSpPr>
            <a:spLocks noGrp="1"/>
          </p:cNvSpPr>
          <p:nvPr>
            <p:ph type="sldNum" sz="quarter" idx="12"/>
          </p:nvPr>
        </p:nvSpPr>
        <p:spPr/>
        <p:txBody>
          <a:bodyPr/>
          <a:lstStyle/>
          <a:p>
            <a:fld id="{9ECD8C4F-E75D-A942-9797-1F6426B4B27C}" type="slidenum">
              <a:rPr lang="en-US" smtClean="0"/>
              <a:t>‹#›</a:t>
            </a:fld>
            <a:endParaRPr lang="en-US" dirty="0"/>
          </a:p>
        </p:txBody>
      </p:sp>
    </p:spTree>
    <p:extLst>
      <p:ext uri="{BB962C8B-B14F-4D97-AF65-F5344CB8AC3E}">
        <p14:creationId xmlns:p14="http://schemas.microsoft.com/office/powerpoint/2010/main" val="33925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C170C4-33C0-4BE8-BD87-CF6ADB35EA03}"/>
              </a:ext>
            </a:extLst>
          </p:cNvPr>
          <p:cNvSpPr>
            <a:spLocks noGrp="1"/>
          </p:cNvSpPr>
          <p:nvPr>
            <p:ph type="dt" sz="half" idx="10"/>
          </p:nvPr>
        </p:nvSpPr>
        <p:spPr/>
        <p:txBody>
          <a:bodyPr/>
          <a:lstStyle/>
          <a:p>
            <a:fld id="{67B1AE6D-C6BB-1C42-B62F-DA34269CEFB3}" type="datetimeFigureOut">
              <a:rPr lang="en-US" smtClean="0"/>
              <a:t>4/5/23</a:t>
            </a:fld>
            <a:endParaRPr lang="en-US" dirty="0"/>
          </a:p>
        </p:txBody>
      </p:sp>
      <p:sp>
        <p:nvSpPr>
          <p:cNvPr id="3" name="Footer Placeholder 2">
            <a:extLst>
              <a:ext uri="{FF2B5EF4-FFF2-40B4-BE49-F238E27FC236}">
                <a16:creationId xmlns:a16="http://schemas.microsoft.com/office/drawing/2014/main" id="{A3E1A3C4-B2F1-5705-4CB8-F09E4A93D1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4D64EE-CBD3-08CA-BAE4-C7C3119FA3AB}"/>
              </a:ext>
            </a:extLst>
          </p:cNvPr>
          <p:cNvSpPr>
            <a:spLocks noGrp="1"/>
          </p:cNvSpPr>
          <p:nvPr>
            <p:ph type="sldNum" sz="quarter" idx="12"/>
          </p:nvPr>
        </p:nvSpPr>
        <p:spPr/>
        <p:txBody>
          <a:bodyPr/>
          <a:lstStyle/>
          <a:p>
            <a:fld id="{9ECD8C4F-E75D-A942-9797-1F6426B4B27C}" type="slidenum">
              <a:rPr lang="en-US" smtClean="0"/>
              <a:t>‹#›</a:t>
            </a:fld>
            <a:endParaRPr lang="en-US" dirty="0"/>
          </a:p>
        </p:txBody>
      </p:sp>
    </p:spTree>
    <p:extLst>
      <p:ext uri="{BB962C8B-B14F-4D97-AF65-F5344CB8AC3E}">
        <p14:creationId xmlns:p14="http://schemas.microsoft.com/office/powerpoint/2010/main" val="422325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59F0-7BBB-2445-D69B-0780D5657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6DF34C-E8A7-81E7-C4FB-CE789F5B4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305B34-6948-0457-F9B2-90C957743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C9EDF8-A1D8-6815-3271-80B4E2418B26}"/>
              </a:ext>
            </a:extLst>
          </p:cNvPr>
          <p:cNvSpPr>
            <a:spLocks noGrp="1"/>
          </p:cNvSpPr>
          <p:nvPr>
            <p:ph type="dt" sz="half" idx="10"/>
          </p:nvPr>
        </p:nvSpPr>
        <p:spPr/>
        <p:txBody>
          <a:bodyPr/>
          <a:lstStyle/>
          <a:p>
            <a:fld id="{67B1AE6D-C6BB-1C42-B62F-DA34269CEFB3}" type="datetimeFigureOut">
              <a:rPr lang="en-US" smtClean="0"/>
              <a:t>4/5/23</a:t>
            </a:fld>
            <a:endParaRPr lang="en-US" dirty="0"/>
          </a:p>
        </p:txBody>
      </p:sp>
      <p:sp>
        <p:nvSpPr>
          <p:cNvPr id="6" name="Footer Placeholder 5">
            <a:extLst>
              <a:ext uri="{FF2B5EF4-FFF2-40B4-BE49-F238E27FC236}">
                <a16:creationId xmlns:a16="http://schemas.microsoft.com/office/drawing/2014/main" id="{4FF1F137-F16F-3801-FBC2-7076A31A2F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AAEBFA-B950-601F-BF16-0BE1198980E4}"/>
              </a:ext>
            </a:extLst>
          </p:cNvPr>
          <p:cNvSpPr>
            <a:spLocks noGrp="1"/>
          </p:cNvSpPr>
          <p:nvPr>
            <p:ph type="sldNum" sz="quarter" idx="12"/>
          </p:nvPr>
        </p:nvSpPr>
        <p:spPr/>
        <p:txBody>
          <a:bodyPr/>
          <a:lstStyle/>
          <a:p>
            <a:fld id="{9ECD8C4F-E75D-A942-9797-1F6426B4B27C}" type="slidenum">
              <a:rPr lang="en-US" smtClean="0"/>
              <a:t>‹#›</a:t>
            </a:fld>
            <a:endParaRPr lang="en-US" dirty="0"/>
          </a:p>
        </p:txBody>
      </p:sp>
    </p:spTree>
    <p:extLst>
      <p:ext uri="{BB962C8B-B14F-4D97-AF65-F5344CB8AC3E}">
        <p14:creationId xmlns:p14="http://schemas.microsoft.com/office/powerpoint/2010/main" val="938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BA99-C06A-581E-CA98-D30FD53607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70C2FC-2C3C-D505-80F6-8B3FC88DE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53874CF-B5D4-0D90-3953-4A3E5CC95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5F2691-20EB-CC1F-C21D-CA70924F9A09}"/>
              </a:ext>
            </a:extLst>
          </p:cNvPr>
          <p:cNvSpPr>
            <a:spLocks noGrp="1"/>
          </p:cNvSpPr>
          <p:nvPr>
            <p:ph type="dt" sz="half" idx="10"/>
          </p:nvPr>
        </p:nvSpPr>
        <p:spPr/>
        <p:txBody>
          <a:bodyPr/>
          <a:lstStyle/>
          <a:p>
            <a:fld id="{67B1AE6D-C6BB-1C42-B62F-DA34269CEFB3}" type="datetimeFigureOut">
              <a:rPr lang="en-US" smtClean="0"/>
              <a:t>4/5/23</a:t>
            </a:fld>
            <a:endParaRPr lang="en-US" dirty="0"/>
          </a:p>
        </p:txBody>
      </p:sp>
      <p:sp>
        <p:nvSpPr>
          <p:cNvPr id="6" name="Footer Placeholder 5">
            <a:extLst>
              <a:ext uri="{FF2B5EF4-FFF2-40B4-BE49-F238E27FC236}">
                <a16:creationId xmlns:a16="http://schemas.microsoft.com/office/drawing/2014/main" id="{BBF6A7BF-BD4F-ACC8-EB55-3C6253EBB3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F26A7C-814A-D380-F726-EE747847236C}"/>
              </a:ext>
            </a:extLst>
          </p:cNvPr>
          <p:cNvSpPr>
            <a:spLocks noGrp="1"/>
          </p:cNvSpPr>
          <p:nvPr>
            <p:ph type="sldNum" sz="quarter" idx="12"/>
          </p:nvPr>
        </p:nvSpPr>
        <p:spPr/>
        <p:txBody>
          <a:bodyPr/>
          <a:lstStyle/>
          <a:p>
            <a:fld id="{9ECD8C4F-E75D-A942-9797-1F6426B4B27C}" type="slidenum">
              <a:rPr lang="en-US" smtClean="0"/>
              <a:t>‹#›</a:t>
            </a:fld>
            <a:endParaRPr lang="en-US" dirty="0"/>
          </a:p>
        </p:txBody>
      </p:sp>
    </p:spTree>
    <p:extLst>
      <p:ext uri="{BB962C8B-B14F-4D97-AF65-F5344CB8AC3E}">
        <p14:creationId xmlns:p14="http://schemas.microsoft.com/office/powerpoint/2010/main" val="264818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45778-B74A-07E6-73B3-4A937308E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87997-7D0B-4866-F395-A199E6C12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FEF44-C0EB-0D03-EB9A-C511A5F26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1AE6D-C6BB-1C42-B62F-DA34269CEFB3}" type="datetimeFigureOut">
              <a:rPr lang="en-US" smtClean="0"/>
              <a:t>4/5/23</a:t>
            </a:fld>
            <a:endParaRPr lang="en-US" dirty="0"/>
          </a:p>
        </p:txBody>
      </p:sp>
      <p:sp>
        <p:nvSpPr>
          <p:cNvPr id="5" name="Footer Placeholder 4">
            <a:extLst>
              <a:ext uri="{FF2B5EF4-FFF2-40B4-BE49-F238E27FC236}">
                <a16:creationId xmlns:a16="http://schemas.microsoft.com/office/drawing/2014/main" id="{93BB02F1-A582-9E4F-90C2-3758FAA212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8AE77C7-BD35-7ABF-0320-7DF0381B24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D8C4F-E75D-A942-9797-1F6426B4B27C}" type="slidenum">
              <a:rPr lang="en-US" smtClean="0"/>
              <a:t>‹#›</a:t>
            </a:fld>
            <a:endParaRPr lang="en-US" dirty="0"/>
          </a:p>
        </p:txBody>
      </p:sp>
    </p:spTree>
    <p:extLst>
      <p:ext uri="{BB962C8B-B14F-4D97-AF65-F5344CB8AC3E}">
        <p14:creationId xmlns:p14="http://schemas.microsoft.com/office/powerpoint/2010/main" val="2181500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87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1D411703-8F90-D174-1A86-999F85D8B41E}"/>
              </a:ext>
            </a:extLst>
          </p:cNvPr>
          <p:cNvSpPr txBox="1"/>
          <p:nvPr/>
        </p:nvSpPr>
        <p:spPr>
          <a:xfrm>
            <a:off x="-55931" y="610215"/>
            <a:ext cx="3567722" cy="7155805"/>
          </a:xfrm>
          <a:prstGeom prst="rect">
            <a:avLst/>
          </a:prstGeom>
          <a:noFill/>
        </p:spPr>
        <p:txBody>
          <a:bodyPr wrap="square" rtlCol="0">
            <a:spAutoFit/>
          </a:bodyPr>
          <a:lstStyle/>
          <a:p>
            <a:r>
              <a:rPr lang="en-US" altLang="en-US" sz="900" dirty="0">
                <a:solidFill>
                  <a:schemeClr val="tx2"/>
                </a:solidFill>
                <a:latin typeface="Times New Roman" panose="02020603050405020304" pitchFamily="18" charset="0"/>
              </a:rPr>
              <a:t>Background:</a:t>
            </a:r>
          </a:p>
          <a:p>
            <a:r>
              <a:rPr lang="en-US" altLang="en-US" sz="900" dirty="0">
                <a:solidFill>
                  <a:schemeClr val="tx2"/>
                </a:solidFill>
                <a:latin typeface="Times New Roman" panose="02020603050405020304" pitchFamily="18" charset="0"/>
              </a:rPr>
              <a:t>Elopement, referred to as leaving a defined area without permission (Boyle et al., 2019), is inherently problematic and puts individuals at severe safety risks.  Elopement presents unique concerns throughout the assessment and treatment process. Yet, current research lacks consistent updates on effectively addressing elopement behavior in this population through empirically supported practices.</a:t>
            </a:r>
          </a:p>
          <a:p>
            <a:endParaRPr lang="en-US" altLang="en-US" sz="900" b="1" i="1" u="sng" dirty="0">
              <a:solidFill>
                <a:schemeClr val="tx2"/>
              </a:solidFill>
              <a:latin typeface="Times New Roman" panose="02020603050405020304" pitchFamily="18" charset="0"/>
            </a:endParaRPr>
          </a:p>
          <a:p>
            <a:r>
              <a:rPr lang="en-US" altLang="en-US" sz="900" dirty="0">
                <a:solidFill>
                  <a:schemeClr val="tx2"/>
                </a:solidFill>
                <a:latin typeface="Times New Roman" panose="02020603050405020304" pitchFamily="18" charset="0"/>
              </a:rPr>
              <a:t>Purpose:</a:t>
            </a:r>
          </a:p>
          <a:p>
            <a:r>
              <a:rPr lang="en-US" sz="900" dirty="0">
                <a:solidFill>
                  <a:schemeClr val="tx2"/>
                </a:solidFill>
                <a:latin typeface="Times" pitchFamily="2" charset="0"/>
                <a:cs typeface="Arial" pitchFamily="34" charset="0"/>
              </a:rPr>
              <a:t>Provide a current synthesis of the research regarding elopement behavior and determine the most effective treatments for children and adolescents with developmental disabilities.</a:t>
            </a:r>
          </a:p>
          <a:p>
            <a:endParaRPr lang="en-US" sz="900" dirty="0">
              <a:solidFill>
                <a:schemeClr val="tx2"/>
              </a:solidFill>
              <a:latin typeface="Times" pitchFamily="2" charset="0"/>
              <a:cs typeface="Arial" pitchFamily="34" charset="0"/>
            </a:endParaRPr>
          </a:p>
          <a:p>
            <a:r>
              <a:rPr lang="en-US" sz="900" dirty="0">
                <a:solidFill>
                  <a:schemeClr val="tx2"/>
                </a:solidFill>
                <a:latin typeface="Times" pitchFamily="2" charset="0"/>
                <a:cs typeface="Arial" pitchFamily="34" charset="0"/>
              </a:rPr>
              <a:t>Methods:</a:t>
            </a:r>
          </a:p>
          <a:p>
            <a:r>
              <a:rPr lang="en-US" sz="900" dirty="0">
                <a:solidFill>
                  <a:schemeClr val="tx2"/>
                </a:solidFill>
                <a:latin typeface="Times" pitchFamily="2" charset="0"/>
                <a:cs typeface="Arial" pitchFamily="34" charset="0"/>
              </a:rPr>
              <a:t>Database used: HawkFind </a:t>
            </a:r>
          </a:p>
          <a:p>
            <a:r>
              <a:rPr lang="en-US" altLang="en-US" sz="900" dirty="0">
                <a:solidFill>
                  <a:schemeClr val="tx2"/>
                </a:solidFill>
                <a:latin typeface="Times" pitchFamily="2" charset="0"/>
                <a:cs typeface="Arial" pitchFamily="34" charset="0"/>
              </a:rPr>
              <a:t>Search terms: elopement behavior, developmental disabilities, treatments</a:t>
            </a:r>
          </a:p>
          <a:p>
            <a:r>
              <a:rPr lang="en-US" altLang="en-US" sz="900" dirty="0">
                <a:solidFill>
                  <a:schemeClr val="tx2"/>
                </a:solidFill>
                <a:latin typeface="Times" pitchFamily="2" charset="0"/>
                <a:cs typeface="Arial" pitchFamily="34" charset="0"/>
              </a:rPr>
              <a:t>Inclusion criteria:</a:t>
            </a:r>
          </a:p>
          <a:p>
            <a:pPr eaLnBrk="1" hangingPunct="1">
              <a:spcBef>
                <a:spcPct val="0"/>
              </a:spcBef>
              <a:buFontTx/>
              <a:buNone/>
            </a:pPr>
            <a:r>
              <a:rPr lang="en-US" altLang="en-US" sz="900" dirty="0">
                <a:solidFill>
                  <a:schemeClr val="tx2"/>
                </a:solidFill>
                <a:latin typeface="Times New Roman" panose="02020603050405020304" pitchFamily="18" charset="0"/>
              </a:rPr>
              <a:t>(a) be published within the past ten years</a:t>
            </a:r>
          </a:p>
          <a:p>
            <a:pPr eaLnBrk="1" hangingPunct="1">
              <a:spcBef>
                <a:spcPct val="0"/>
              </a:spcBef>
              <a:buFontTx/>
              <a:buNone/>
            </a:pPr>
            <a:r>
              <a:rPr lang="en-US" altLang="en-US" sz="900" dirty="0">
                <a:solidFill>
                  <a:schemeClr val="tx2"/>
                </a:solidFill>
                <a:latin typeface="Times New Roman" panose="02020603050405020304" pitchFamily="18" charset="0"/>
              </a:rPr>
              <a:t>(b) include the word elopement in the title of the article</a:t>
            </a:r>
          </a:p>
          <a:p>
            <a:pPr eaLnBrk="1" hangingPunct="1">
              <a:spcBef>
                <a:spcPct val="0"/>
              </a:spcBef>
              <a:buFontTx/>
              <a:buNone/>
            </a:pPr>
            <a:r>
              <a:rPr lang="en-US" altLang="en-US" sz="900" dirty="0">
                <a:solidFill>
                  <a:schemeClr val="tx2"/>
                </a:solidFill>
                <a:latin typeface="Times New Roman" panose="02020603050405020304" pitchFamily="18" charset="0"/>
              </a:rPr>
              <a:t>(c) utilize children and adolescents as the subjects of the study</a:t>
            </a:r>
          </a:p>
          <a:p>
            <a:pPr eaLnBrk="1" hangingPunct="1">
              <a:spcBef>
                <a:spcPct val="0"/>
              </a:spcBef>
              <a:buFontTx/>
              <a:buNone/>
            </a:pPr>
            <a:r>
              <a:rPr lang="en-US" altLang="en-US" sz="900" dirty="0">
                <a:solidFill>
                  <a:schemeClr val="tx2"/>
                </a:solidFill>
                <a:latin typeface="Times New Roman" panose="02020603050405020304" pitchFamily="18" charset="0"/>
              </a:rPr>
              <a:t>(d) include subjects diagnosed with a developmental disability</a:t>
            </a:r>
          </a:p>
          <a:p>
            <a:pPr eaLnBrk="1" hangingPunct="1">
              <a:spcBef>
                <a:spcPct val="0"/>
              </a:spcBef>
              <a:buFontTx/>
              <a:buNone/>
            </a:pPr>
            <a:r>
              <a:rPr lang="en-US" altLang="en-US" sz="900" dirty="0">
                <a:solidFill>
                  <a:schemeClr val="tx2"/>
                </a:solidFill>
                <a:latin typeface="Times New Roman" panose="02020603050405020304" pitchFamily="18" charset="0"/>
              </a:rPr>
              <a:t>(e) peer-reviewed</a:t>
            </a:r>
          </a:p>
          <a:p>
            <a:pPr eaLnBrk="1" hangingPunct="1">
              <a:spcBef>
                <a:spcPct val="0"/>
              </a:spcBef>
              <a:buFontTx/>
              <a:buNone/>
            </a:pPr>
            <a:endParaRPr lang="en-US" altLang="en-US" sz="900" dirty="0">
              <a:solidFill>
                <a:schemeClr val="tx2"/>
              </a:solidFill>
              <a:latin typeface="Times New Roman" panose="02020603050405020304" pitchFamily="18" charset="0"/>
            </a:endParaRPr>
          </a:p>
          <a:p>
            <a:r>
              <a:rPr lang="en-US" altLang="en-US" sz="900" dirty="0">
                <a:solidFill>
                  <a:schemeClr val="tx2"/>
                </a:solidFill>
                <a:latin typeface="Times New Roman" panose="02020603050405020304" pitchFamily="18" charset="0"/>
              </a:rPr>
              <a:t>Discussion:</a:t>
            </a:r>
          </a:p>
          <a:p>
            <a:pPr eaLnBrk="1" hangingPunct="1">
              <a:spcBef>
                <a:spcPct val="0"/>
              </a:spcBef>
              <a:buFontTx/>
              <a:buNone/>
              <a:defRPr/>
            </a:pPr>
            <a:r>
              <a:rPr lang="en-US" altLang="en-US" sz="900" dirty="0">
                <a:solidFill>
                  <a:schemeClr val="tx2"/>
                </a:solidFill>
                <a:latin typeface="Times New Roman" panose="02020603050405020304" pitchFamily="18" charset="0"/>
              </a:rPr>
              <a:t>Significant information regarding advantages and disadvantages of functional analyses and overall effective treatments for elopement behavior.  </a:t>
            </a:r>
          </a:p>
          <a:p>
            <a:pPr indent="0" eaLnBrk="1" hangingPunct="1">
              <a:spcBef>
                <a:spcPct val="0"/>
              </a:spcBef>
              <a:buFont typeface="Arial" panose="020B0604020202020204" pitchFamily="34" charset="0"/>
              <a:buNone/>
              <a:defRPr/>
            </a:pPr>
            <a:r>
              <a:rPr lang="en-US" altLang="en-US" sz="900" dirty="0">
                <a:solidFill>
                  <a:schemeClr val="tx2"/>
                </a:solidFill>
                <a:latin typeface="Times New Roman" panose="02020603050405020304" pitchFamily="18" charset="0"/>
              </a:rPr>
              <a:t>Strengths of the current research include the promising findings regarding supplemental strategies regarding reinforcement differentiation.</a:t>
            </a:r>
          </a:p>
          <a:p>
            <a:pPr indent="0" eaLnBrk="1" hangingPunct="1">
              <a:spcBef>
                <a:spcPct val="0"/>
              </a:spcBef>
              <a:buFont typeface="Arial" panose="020B0604020202020204" pitchFamily="34" charset="0"/>
              <a:buNone/>
              <a:defRPr/>
            </a:pPr>
            <a:r>
              <a:rPr lang="en-US" altLang="en-US" sz="900" dirty="0">
                <a:solidFill>
                  <a:schemeClr val="tx2"/>
                </a:solidFill>
                <a:latin typeface="Times New Roman" panose="02020603050405020304" pitchFamily="18" charset="0"/>
              </a:rPr>
              <a:t>Weaknesses of the current literature include the environment of studies, research samples, insufficient use of preference assessments, and lack of social validity measures.</a:t>
            </a:r>
          </a:p>
          <a:p>
            <a:endParaRPr lang="en-US" altLang="en-US" sz="900" b="1" i="1" u="sng" dirty="0">
              <a:solidFill>
                <a:schemeClr val="tx2"/>
              </a:solidFill>
              <a:latin typeface="Times New Roman" panose="02020603050405020304" pitchFamily="18" charset="0"/>
            </a:endParaRPr>
          </a:p>
          <a:p>
            <a:r>
              <a:rPr lang="en-US" altLang="en-US" sz="900" dirty="0">
                <a:solidFill>
                  <a:schemeClr val="tx2"/>
                </a:solidFill>
                <a:latin typeface="Times New Roman" panose="02020603050405020304" pitchFamily="18" charset="0"/>
              </a:rPr>
              <a:t>Limitations:</a:t>
            </a:r>
          </a:p>
          <a:p>
            <a:r>
              <a:rPr lang="en-US" sz="900" dirty="0">
                <a:solidFill>
                  <a:schemeClr val="tx2"/>
                </a:solidFill>
                <a:latin typeface="Times" pitchFamily="2" charset="0"/>
                <a:cs typeface="Arial" pitchFamily="34" charset="0"/>
              </a:rPr>
              <a:t>Two significant limitations of this review are considered.  First, there were very few original quantitative studies conducted within the past ten years.  Additionally, each study utilized very small sample sizes.</a:t>
            </a:r>
          </a:p>
          <a:p>
            <a:endParaRPr lang="en-US" sz="900" dirty="0">
              <a:solidFill>
                <a:schemeClr val="tx2"/>
              </a:solidFill>
              <a:latin typeface="Times" pitchFamily="2" charset="0"/>
              <a:cs typeface="Arial" pitchFamily="34" charset="0"/>
            </a:endParaRPr>
          </a:p>
          <a:p>
            <a:r>
              <a:rPr lang="en-US" sz="900" dirty="0">
                <a:solidFill>
                  <a:schemeClr val="tx2"/>
                </a:solidFill>
                <a:latin typeface="Times" pitchFamily="2" charset="0"/>
                <a:cs typeface="Arial" pitchFamily="34" charset="0"/>
              </a:rPr>
              <a:t>Implications:</a:t>
            </a:r>
          </a:p>
          <a:p>
            <a:r>
              <a:rPr lang="en-US" sz="900" dirty="0">
                <a:solidFill>
                  <a:schemeClr val="tx2"/>
                </a:solidFill>
                <a:latin typeface="Times" pitchFamily="2" charset="0"/>
                <a:cs typeface="Arial" pitchFamily="34" charset="0"/>
              </a:rPr>
              <a:t>Gaps in current literature include: the lack of feasibility from experimental settings to more natural settings and lack of social validity of measurements.  Future research should examine effective training methods for parents and teachers to implement interventions.  It should also consider the IISCA as a tool to identify function of elopement behavior and produce measurements of social validity.</a:t>
            </a:r>
          </a:p>
          <a:p>
            <a:pPr eaLnBrk="1" hangingPunct="1">
              <a:spcBef>
                <a:spcPct val="0"/>
              </a:spcBef>
              <a:buFontTx/>
              <a:buNone/>
            </a:pPr>
            <a:endParaRPr lang="en-US" altLang="en-US" sz="900" dirty="0">
              <a:solidFill>
                <a:schemeClr val="tx2"/>
              </a:solidFill>
              <a:latin typeface="Times New Roman" panose="02020603050405020304" pitchFamily="18" charset="0"/>
            </a:endParaRPr>
          </a:p>
          <a:p>
            <a:pPr eaLnBrk="1" hangingPunct="1">
              <a:spcBef>
                <a:spcPct val="0"/>
              </a:spcBef>
              <a:buFontTx/>
              <a:buNone/>
            </a:pPr>
            <a:endParaRPr lang="en-US" altLang="en-US" sz="900" dirty="0">
              <a:solidFill>
                <a:schemeClr val="tx2"/>
              </a:solidFill>
              <a:latin typeface="Times New Roman" panose="02020603050405020304" pitchFamily="18" charset="0"/>
            </a:endParaRPr>
          </a:p>
          <a:p>
            <a:pPr eaLnBrk="1" hangingPunct="1">
              <a:spcBef>
                <a:spcPct val="0"/>
              </a:spcBef>
              <a:buFontTx/>
              <a:buNone/>
            </a:pPr>
            <a:endParaRPr lang="en-US" altLang="en-US" sz="900" dirty="0">
              <a:solidFill>
                <a:schemeClr val="tx2"/>
              </a:solidFill>
              <a:latin typeface="Times New Roman" panose="02020603050405020304" pitchFamily="18" charset="0"/>
            </a:endParaRPr>
          </a:p>
          <a:p>
            <a:endParaRPr lang="en-US" altLang="en-US" sz="900" dirty="0">
              <a:solidFill>
                <a:schemeClr val="tx2"/>
              </a:solidFill>
              <a:latin typeface="Times New Roman" panose="02020603050405020304" pitchFamily="18" charset="0"/>
            </a:endParaRPr>
          </a:p>
          <a:p>
            <a:endParaRPr lang="en-US" sz="900" dirty="0"/>
          </a:p>
        </p:txBody>
      </p:sp>
      <p:pic>
        <p:nvPicPr>
          <p:cNvPr id="54" name="Picture 2">
            <a:extLst>
              <a:ext uri="{FF2B5EF4-FFF2-40B4-BE49-F238E27FC236}">
                <a16:creationId xmlns:a16="http://schemas.microsoft.com/office/drawing/2014/main" id="{7E6343AD-6807-9C7A-AAC4-2D3135C85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9652"/>
          <a:stretch>
            <a:fillRect/>
          </a:stretch>
        </p:blipFill>
        <p:spPr bwMode="auto">
          <a:xfrm>
            <a:off x="7060078" y="6119224"/>
            <a:ext cx="1265090" cy="73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
            <a:extLst>
              <a:ext uri="{FF2B5EF4-FFF2-40B4-BE49-F238E27FC236}">
                <a16:creationId xmlns:a16="http://schemas.microsoft.com/office/drawing/2014/main" id="{12C29FC1-7599-E2D4-E3F4-0511EBFB2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9652"/>
          <a:stretch>
            <a:fillRect/>
          </a:stretch>
        </p:blipFill>
        <p:spPr bwMode="auto">
          <a:xfrm>
            <a:off x="3912599" y="6119224"/>
            <a:ext cx="1168464" cy="5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9">
            <a:extLst>
              <a:ext uri="{FF2B5EF4-FFF2-40B4-BE49-F238E27FC236}">
                <a16:creationId xmlns:a16="http://schemas.microsoft.com/office/drawing/2014/main" id="{AC0A9B87-F108-C5C5-F0F4-4A40CACB9765}"/>
              </a:ext>
            </a:extLst>
          </p:cNvPr>
          <p:cNvSpPr/>
          <p:nvPr/>
        </p:nvSpPr>
        <p:spPr>
          <a:xfrm>
            <a:off x="3912600" y="6098162"/>
            <a:ext cx="1168464" cy="324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49314723-F772-E610-0737-46F58FA9765E}"/>
              </a:ext>
            </a:extLst>
          </p:cNvPr>
          <p:cNvSpPr txBox="1"/>
          <p:nvPr/>
        </p:nvSpPr>
        <p:spPr>
          <a:xfrm>
            <a:off x="3894081" y="6199669"/>
            <a:ext cx="1265090" cy="253916"/>
          </a:xfrm>
          <a:prstGeom prst="rect">
            <a:avLst/>
          </a:prstGeom>
          <a:noFill/>
        </p:spPr>
        <p:txBody>
          <a:bodyPr wrap="none" rtlCol="0">
            <a:spAutoFit/>
          </a:bodyPr>
          <a:lstStyle/>
          <a:p>
            <a:r>
              <a:rPr lang="en-US" sz="1050" dirty="0">
                <a:latin typeface="Castellar" panose="020F0502020204030204" pitchFamily="34" charset="0"/>
                <a:cs typeface="Castellar" panose="020F0502020204030204" pitchFamily="34" charset="0"/>
              </a:rPr>
              <a:t>Irene Brooks</a:t>
            </a:r>
          </a:p>
        </p:txBody>
      </p:sp>
      <p:sp>
        <p:nvSpPr>
          <p:cNvPr id="61" name="Rectangle 60">
            <a:extLst>
              <a:ext uri="{FF2B5EF4-FFF2-40B4-BE49-F238E27FC236}">
                <a16:creationId xmlns:a16="http://schemas.microsoft.com/office/drawing/2014/main" id="{D8B07B6C-20DA-534C-5EE1-84D8BDD3865D}"/>
              </a:ext>
            </a:extLst>
          </p:cNvPr>
          <p:cNvSpPr/>
          <p:nvPr/>
        </p:nvSpPr>
        <p:spPr>
          <a:xfrm>
            <a:off x="3912600" y="6506881"/>
            <a:ext cx="1168463" cy="324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73">
            <a:extLst>
              <a:ext uri="{FF2B5EF4-FFF2-40B4-BE49-F238E27FC236}">
                <a16:creationId xmlns:a16="http://schemas.microsoft.com/office/drawing/2014/main" id="{81D5E359-E2A1-6D24-2C07-4896CF540BEC}"/>
              </a:ext>
            </a:extLst>
          </p:cNvPr>
          <p:cNvSpPr>
            <a:spLocks noChangeArrowheads="1"/>
          </p:cNvSpPr>
          <p:nvPr/>
        </p:nvSpPr>
        <p:spPr bwMode="auto">
          <a:xfrm>
            <a:off x="530795" y="-16059"/>
            <a:ext cx="11130410" cy="672873"/>
          </a:xfrm>
          <a:prstGeom prst="rect">
            <a:avLst/>
          </a:prstGeom>
          <a:noFill/>
          <a:ln>
            <a:noFill/>
          </a:ln>
        </p:spPr>
        <p:txBody>
          <a:bodyPr wrap="square" lIns="87242" tIns="43623" rIns="87242" bIns="43623" anchor="ctr">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lgn="ctr">
              <a:spcBef>
                <a:spcPct val="0"/>
              </a:spcBef>
              <a:buFontTx/>
              <a:buNone/>
              <a:defRPr/>
            </a:pPr>
            <a:r>
              <a:rPr lang="en-US" altLang="en-US" sz="2400" dirty="0">
                <a:latin typeface="Times" pitchFamily="2" charset="0"/>
              </a:rPr>
              <a:t>Elopement Behavior:</a:t>
            </a:r>
          </a:p>
          <a:p>
            <a:pPr algn="ctr">
              <a:spcBef>
                <a:spcPct val="0"/>
              </a:spcBef>
              <a:buFontTx/>
              <a:buNone/>
              <a:defRPr/>
            </a:pPr>
            <a:r>
              <a:rPr lang="en-US" altLang="en-US" sz="1400" dirty="0">
                <a:latin typeface="Times" pitchFamily="2" charset="0"/>
                <a:ea typeface="Calibri" panose="020F0502020204030204" pitchFamily="34" charset="0"/>
                <a:cs typeface="Arial" panose="020B0604020202020204" pitchFamily="34" charset="0"/>
              </a:rPr>
              <a:t>Effective Treatments for Children &amp; Adolescents with Developmental Disabilities</a:t>
            </a:r>
          </a:p>
        </p:txBody>
      </p:sp>
      <p:sp>
        <p:nvSpPr>
          <p:cNvPr id="63" name="TextBox 62">
            <a:extLst>
              <a:ext uri="{FF2B5EF4-FFF2-40B4-BE49-F238E27FC236}">
                <a16:creationId xmlns:a16="http://schemas.microsoft.com/office/drawing/2014/main" id="{BAA23874-D130-4D4E-4434-1642ABDFF5B4}"/>
              </a:ext>
            </a:extLst>
          </p:cNvPr>
          <p:cNvSpPr txBox="1"/>
          <p:nvPr/>
        </p:nvSpPr>
        <p:spPr>
          <a:xfrm>
            <a:off x="8702387" y="841480"/>
            <a:ext cx="3390388" cy="7017306"/>
          </a:xfrm>
          <a:prstGeom prst="rect">
            <a:avLst/>
          </a:prstGeom>
          <a:noFill/>
        </p:spPr>
        <p:txBody>
          <a:bodyPr wrap="square" rtlCol="0">
            <a:spAutoFit/>
          </a:bodyPr>
          <a:lstStyle/>
          <a:p>
            <a:r>
              <a:rPr lang="en-US" altLang="en-US" sz="1000" dirty="0">
                <a:solidFill>
                  <a:schemeClr val="tx2"/>
                </a:solidFill>
                <a:latin typeface="Times New Roman" panose="02020603050405020304" pitchFamily="18" charset="0"/>
              </a:rPr>
              <a:t>Findings:</a:t>
            </a:r>
          </a:p>
          <a:p>
            <a:endParaRPr lang="en-US" altLang="en-US" sz="1000" dirty="0">
              <a:solidFill>
                <a:schemeClr val="tx2"/>
              </a:solidFill>
              <a:latin typeface="Times New Roman" panose="02020603050405020304" pitchFamily="18" charset="0"/>
            </a:endParaRPr>
          </a:p>
          <a:p>
            <a:pPr eaLnBrk="1" hangingPunct="1">
              <a:spcBef>
                <a:spcPct val="0"/>
              </a:spcBef>
              <a:buFont typeface="Arial" panose="020B0604020202020204" pitchFamily="34" charset="0"/>
              <a:buNone/>
              <a:defRPr/>
            </a:pPr>
            <a:r>
              <a:rPr lang="en-US" altLang="en-US" sz="1000" dirty="0">
                <a:solidFill>
                  <a:schemeClr val="tx2"/>
                </a:solidFill>
                <a:latin typeface="Times New Roman" panose="02020603050405020304" pitchFamily="18" charset="0"/>
              </a:rPr>
              <a:t>Functional Analysis (FA):</a:t>
            </a:r>
          </a:p>
          <a:p>
            <a:pPr marL="171450" indent="-171450" eaLnBrk="1" hangingPunct="1">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Crucial step in determining function of elopement behavior</a:t>
            </a:r>
          </a:p>
          <a:p>
            <a:pPr marL="171450" indent="-171450" eaLnBrk="1" hangingPunct="1">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Latency-based FA could be effective and most safe for elopement behavior (Davis et al., 2013; Traub &amp; Vollmer, 2019; Kamlowsky et al., 2021)</a:t>
            </a:r>
          </a:p>
          <a:p>
            <a:pPr marL="171450" indent="-171450" eaLnBrk="1" hangingPunct="1">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Developing research regarding using an IISCA to address elopement behavior (Jessel et al., 2018)</a:t>
            </a:r>
          </a:p>
          <a:p>
            <a:pPr eaLnBrk="1" hangingPunct="1">
              <a:spcBef>
                <a:spcPct val="0"/>
              </a:spcBef>
              <a:buFont typeface="Arial" panose="020B0604020202020204" pitchFamily="34" charset="0"/>
              <a:buNone/>
              <a:defRPr/>
            </a:pPr>
            <a:endParaRPr lang="en-US" altLang="en-US" sz="1000" dirty="0">
              <a:solidFill>
                <a:schemeClr val="tx2"/>
              </a:solidFill>
              <a:latin typeface="Times New Roman" panose="02020603050405020304" pitchFamily="18" charset="0"/>
            </a:endParaRPr>
          </a:p>
          <a:p>
            <a:pPr eaLnBrk="1" hangingPunct="1">
              <a:spcBef>
                <a:spcPct val="0"/>
              </a:spcBef>
              <a:buFont typeface="Arial" panose="020B0604020202020204" pitchFamily="34" charset="0"/>
              <a:buNone/>
              <a:defRPr/>
            </a:pPr>
            <a:r>
              <a:rPr lang="en-US" altLang="en-US" sz="1000" dirty="0">
                <a:solidFill>
                  <a:schemeClr val="tx2"/>
                </a:solidFill>
                <a:latin typeface="Times New Roman" panose="02020603050405020304" pitchFamily="18" charset="0"/>
              </a:rPr>
              <a:t>Functional Communication Training (FCT):</a:t>
            </a:r>
          </a:p>
          <a:p>
            <a:pPr marL="171450" indent="-171450" eaLnBrk="1" hangingPunct="1">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Most commonly used intervention</a:t>
            </a:r>
          </a:p>
          <a:p>
            <a:pPr marL="171450" indent="-171450" eaLnBrk="1" hangingPunct="1">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Always used in combination with other evidence-based practices</a:t>
            </a:r>
          </a:p>
          <a:p>
            <a:pPr marL="628650" lvl="1" indent="-171450">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Response blocking and extinction (Jessel et al., 2018; Lehardy et al., 2013)</a:t>
            </a:r>
          </a:p>
          <a:p>
            <a:pPr marL="171450" indent="-171450" eaLnBrk="1" hangingPunct="1">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Recent contributions: FCT and Differential Access to Reinforcement (Boyle et al., 2020; Boyle et al., 2022)</a:t>
            </a:r>
          </a:p>
          <a:p>
            <a:pPr eaLnBrk="1" hangingPunct="1">
              <a:spcBef>
                <a:spcPct val="0"/>
              </a:spcBef>
              <a:buFont typeface="Arial" panose="020B0604020202020204" pitchFamily="34" charset="0"/>
              <a:buNone/>
              <a:defRPr/>
            </a:pPr>
            <a:endParaRPr lang="en-US" altLang="en-US" sz="1000" dirty="0">
              <a:solidFill>
                <a:schemeClr val="tx2"/>
              </a:solidFill>
              <a:latin typeface="Times New Roman" panose="02020603050405020304" pitchFamily="18" charset="0"/>
            </a:endParaRPr>
          </a:p>
          <a:p>
            <a:pPr eaLnBrk="1" hangingPunct="1">
              <a:spcBef>
                <a:spcPct val="0"/>
              </a:spcBef>
              <a:buFont typeface="Arial" panose="020B0604020202020204" pitchFamily="34" charset="0"/>
              <a:buNone/>
              <a:defRPr/>
            </a:pPr>
            <a:r>
              <a:rPr lang="en-US" altLang="en-US" sz="1000" dirty="0">
                <a:solidFill>
                  <a:schemeClr val="tx2"/>
                </a:solidFill>
                <a:latin typeface="Times New Roman" panose="02020603050405020304" pitchFamily="18" charset="0"/>
              </a:rPr>
              <a:t>Differential Reinforcement Procedures:</a:t>
            </a:r>
          </a:p>
          <a:p>
            <a:pPr marL="171450" indent="-171450" eaLnBrk="1" hangingPunct="1">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Call et al. (2016) demonstrated the importance of differential reinforcement procedures</a:t>
            </a:r>
          </a:p>
          <a:p>
            <a:pPr marL="171450" indent="-171450" eaLnBrk="1" hangingPunct="1">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DRA + DRO with punishment procedures (Lill et al., 2021; Call et al., 2016) </a:t>
            </a:r>
          </a:p>
          <a:p>
            <a:pPr marL="171450" indent="-171450" eaLnBrk="1" hangingPunct="1">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DRO and RB (Roane and DeRosa, 2014)</a:t>
            </a:r>
          </a:p>
          <a:p>
            <a:pPr marL="171450" indent="-171450" eaLnBrk="1" hangingPunct="1">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Of equal significance: DRI + Rule governed contingencies (Blowers et al., 2020; Lambert et al., 2017)</a:t>
            </a:r>
          </a:p>
          <a:p>
            <a:pPr eaLnBrk="1" hangingPunct="1">
              <a:spcBef>
                <a:spcPct val="0"/>
              </a:spcBef>
              <a:buFont typeface="Arial" panose="020B0604020202020204" pitchFamily="34" charset="0"/>
              <a:buNone/>
              <a:defRPr/>
            </a:pPr>
            <a:endParaRPr lang="en-US" altLang="en-US" sz="1000" dirty="0">
              <a:solidFill>
                <a:schemeClr val="tx2"/>
              </a:solidFill>
              <a:latin typeface="Times New Roman" panose="02020603050405020304" pitchFamily="18" charset="0"/>
            </a:endParaRPr>
          </a:p>
          <a:p>
            <a:pPr eaLnBrk="1" hangingPunct="1">
              <a:spcBef>
                <a:spcPct val="0"/>
              </a:spcBef>
              <a:buFont typeface="Arial" panose="020B0604020202020204" pitchFamily="34" charset="0"/>
              <a:buNone/>
              <a:defRPr/>
            </a:pPr>
            <a:r>
              <a:rPr lang="en-US" altLang="en-US" sz="1000" dirty="0">
                <a:solidFill>
                  <a:schemeClr val="tx2"/>
                </a:solidFill>
                <a:latin typeface="Times New Roman" panose="02020603050405020304" pitchFamily="18" charset="0"/>
              </a:rPr>
              <a:t>Contingent Punishment Procedures:</a:t>
            </a:r>
          </a:p>
          <a:p>
            <a:pPr marL="171450" indent="-171450" eaLnBrk="1" hangingPunct="1">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Disputed treatment component among current literature</a:t>
            </a:r>
          </a:p>
          <a:p>
            <a:pPr marL="171450" indent="-171450" eaLnBrk="1" hangingPunct="1">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Frequently combined with FCT + EXT procedures (Jessel et al., 2018; Lehardy et al., 2013</a:t>
            </a:r>
            <a:r>
              <a:rPr lang="en-US" altLang="en-US" sz="1000">
                <a:solidFill>
                  <a:schemeClr val="tx2"/>
                </a:solidFill>
                <a:latin typeface="Times New Roman" panose="02020603050405020304" pitchFamily="18" charset="0"/>
              </a:rPr>
              <a:t>) and DRO </a:t>
            </a:r>
            <a:r>
              <a:rPr lang="en-US" altLang="en-US" sz="1000" dirty="0">
                <a:solidFill>
                  <a:schemeClr val="tx2"/>
                </a:solidFill>
                <a:latin typeface="Times New Roman" panose="02020603050405020304" pitchFamily="18" charset="0"/>
              </a:rPr>
              <a:t>procedures (Roane &amp; DeRosa, 2014; Scheithauer et al., 2020) </a:t>
            </a:r>
          </a:p>
          <a:p>
            <a:pPr marL="171450" indent="-171450" eaLnBrk="1" hangingPunct="1">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Other punishment contingencies utilized:</a:t>
            </a:r>
          </a:p>
          <a:p>
            <a:pPr marL="628650" lvl="1" indent="-171450">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Response cost (Scheithauer et al., 2020)</a:t>
            </a:r>
          </a:p>
          <a:p>
            <a:pPr marL="628650" lvl="1" indent="-171450">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Contingent time-out (Lill et al., 2021)</a:t>
            </a:r>
          </a:p>
          <a:p>
            <a:pPr marL="628650" lvl="1" indent="-171450">
              <a:spcBef>
                <a:spcPct val="0"/>
              </a:spcBef>
              <a:buFont typeface="Arial" panose="020B0604020202020204" pitchFamily="34" charset="0"/>
              <a:buChar char="•"/>
              <a:defRPr/>
            </a:pPr>
            <a:r>
              <a:rPr lang="en-US" altLang="en-US" sz="1000" dirty="0">
                <a:solidFill>
                  <a:schemeClr val="tx2"/>
                </a:solidFill>
                <a:latin typeface="Times New Roman" panose="02020603050405020304" pitchFamily="18" charset="0"/>
              </a:rPr>
              <a:t>Negative punishment procedures (Merle et al., 2019)</a:t>
            </a:r>
          </a:p>
          <a:p>
            <a:pPr eaLnBrk="1" hangingPunct="1">
              <a:spcBef>
                <a:spcPct val="0"/>
              </a:spcBef>
              <a:buFont typeface="Arial" panose="020B0604020202020204" pitchFamily="34" charset="0"/>
              <a:buNone/>
              <a:defRPr/>
            </a:pPr>
            <a:endParaRPr lang="en-US" altLang="en-US" sz="1000" dirty="0">
              <a:solidFill>
                <a:schemeClr val="tx2"/>
              </a:solidFill>
              <a:latin typeface="Times New Roman" panose="02020603050405020304" pitchFamily="18" charset="0"/>
            </a:endParaRPr>
          </a:p>
          <a:p>
            <a:pPr eaLnBrk="1" hangingPunct="1">
              <a:spcBef>
                <a:spcPct val="0"/>
              </a:spcBef>
              <a:buFont typeface="Arial" panose="020B0604020202020204" pitchFamily="34" charset="0"/>
              <a:buNone/>
              <a:defRPr/>
            </a:pPr>
            <a:endParaRPr lang="en-US" altLang="en-US" sz="1000" dirty="0">
              <a:solidFill>
                <a:schemeClr val="tx2"/>
              </a:solidFill>
              <a:latin typeface="Times New Roman" panose="02020603050405020304" pitchFamily="18" charset="0"/>
            </a:endParaRPr>
          </a:p>
          <a:p>
            <a:pPr eaLnBrk="1" hangingPunct="1">
              <a:spcBef>
                <a:spcPct val="0"/>
              </a:spcBef>
              <a:buFontTx/>
              <a:buNone/>
            </a:pPr>
            <a:endParaRPr lang="en-US" altLang="en-US" sz="1000" dirty="0">
              <a:solidFill>
                <a:schemeClr val="tx2"/>
              </a:solidFill>
              <a:latin typeface="Times New Roman" panose="02020603050405020304" pitchFamily="18" charset="0"/>
            </a:endParaRPr>
          </a:p>
          <a:p>
            <a:pPr eaLnBrk="1" hangingPunct="1">
              <a:spcBef>
                <a:spcPct val="0"/>
              </a:spcBef>
              <a:buFontTx/>
              <a:buNone/>
            </a:pPr>
            <a:endParaRPr lang="en-US" altLang="en-US" sz="1000" dirty="0">
              <a:solidFill>
                <a:schemeClr val="tx2"/>
              </a:solidFill>
              <a:latin typeface="Times New Roman" panose="02020603050405020304" pitchFamily="18" charset="0"/>
            </a:endParaRPr>
          </a:p>
          <a:p>
            <a:pPr eaLnBrk="1" hangingPunct="1">
              <a:spcBef>
                <a:spcPct val="0"/>
              </a:spcBef>
              <a:buFontTx/>
              <a:buNone/>
            </a:pPr>
            <a:endParaRPr lang="en-US" altLang="en-US" sz="1000" dirty="0">
              <a:solidFill>
                <a:schemeClr val="tx2"/>
              </a:solidFill>
              <a:latin typeface="Times New Roman" panose="02020603050405020304" pitchFamily="18" charset="0"/>
            </a:endParaRPr>
          </a:p>
          <a:p>
            <a:endParaRPr lang="en-US" altLang="en-US" sz="1000" dirty="0">
              <a:solidFill>
                <a:schemeClr val="tx2"/>
              </a:solidFill>
              <a:latin typeface="Times New Roman" panose="02020603050405020304" pitchFamily="18" charset="0"/>
            </a:endParaRPr>
          </a:p>
          <a:p>
            <a:endParaRPr lang="en-US" sz="1000" dirty="0"/>
          </a:p>
        </p:txBody>
      </p:sp>
      <p:sp>
        <p:nvSpPr>
          <p:cNvPr id="64" name="Rectangle 73">
            <a:extLst>
              <a:ext uri="{FF2B5EF4-FFF2-40B4-BE49-F238E27FC236}">
                <a16:creationId xmlns:a16="http://schemas.microsoft.com/office/drawing/2014/main" id="{233AF87C-748E-98CB-1A0B-4510B63EC7BB}"/>
              </a:ext>
            </a:extLst>
          </p:cNvPr>
          <p:cNvSpPr>
            <a:spLocks noChangeArrowheads="1"/>
          </p:cNvSpPr>
          <p:nvPr/>
        </p:nvSpPr>
        <p:spPr bwMode="auto">
          <a:xfrm>
            <a:off x="3876895" y="1233939"/>
            <a:ext cx="4460386" cy="3550584"/>
          </a:xfrm>
          <a:prstGeom prst="rect">
            <a:avLst/>
          </a:prstGeom>
          <a:noFill/>
          <a:ln>
            <a:noFill/>
          </a:ln>
        </p:spPr>
        <p:txBody>
          <a:bodyPr wrap="square" lIns="87242" tIns="43623" rIns="87242" bIns="43623" anchor="ctr">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lgn="ctr">
              <a:spcBef>
                <a:spcPct val="0"/>
              </a:spcBef>
              <a:buFontTx/>
              <a:buNone/>
              <a:defRPr/>
            </a:pPr>
            <a:r>
              <a:rPr lang="en-US" altLang="en-US" sz="2500" dirty="0">
                <a:latin typeface="Times" pitchFamily="2" charset="0"/>
              </a:rPr>
              <a:t>Using a functional analysis, functional communication training, differential reinforcement procedures, and contingent punishment procedures are the most </a:t>
            </a:r>
            <a:r>
              <a:rPr lang="en-US" altLang="en-US" sz="2500" i="1" dirty="0">
                <a:latin typeface="Times" pitchFamily="2" charset="0"/>
              </a:rPr>
              <a:t>effective</a:t>
            </a:r>
            <a:r>
              <a:rPr lang="en-US" altLang="en-US" sz="2500" dirty="0">
                <a:latin typeface="Times" pitchFamily="2" charset="0"/>
              </a:rPr>
              <a:t>, most </a:t>
            </a:r>
            <a:r>
              <a:rPr lang="en-US" altLang="en-US" sz="2500" i="1" dirty="0">
                <a:latin typeface="Times" pitchFamily="2" charset="0"/>
              </a:rPr>
              <a:t>current</a:t>
            </a:r>
            <a:r>
              <a:rPr lang="en-US" altLang="en-US" sz="2500" dirty="0">
                <a:latin typeface="Times" pitchFamily="2" charset="0"/>
              </a:rPr>
              <a:t>, and most </a:t>
            </a:r>
            <a:r>
              <a:rPr lang="en-US" altLang="en-US" sz="2500" i="1" dirty="0">
                <a:latin typeface="Times" pitchFamily="2" charset="0"/>
              </a:rPr>
              <a:t>commonly used </a:t>
            </a:r>
            <a:r>
              <a:rPr lang="en-US" altLang="en-US" sz="2500" dirty="0">
                <a:latin typeface="Times" pitchFamily="2" charset="0"/>
              </a:rPr>
              <a:t>treatments to manage elopement behavior </a:t>
            </a:r>
            <a:endParaRPr lang="en-US" altLang="en-US" sz="2500" dirty="0">
              <a:latin typeface="Times" pitchFamily="2" charset="0"/>
              <a:ea typeface="Calibri" panose="020F0502020204030204" pitchFamily="34" charset="0"/>
              <a:cs typeface="Arial" panose="020B0604020202020204" pitchFamily="34" charset="0"/>
            </a:endParaRPr>
          </a:p>
        </p:txBody>
      </p:sp>
      <p:pic>
        <p:nvPicPr>
          <p:cNvPr id="10" name="Picture 9" descr="Qr code&#10;&#10;Description automatically generated">
            <a:extLst>
              <a:ext uri="{FF2B5EF4-FFF2-40B4-BE49-F238E27FC236}">
                <a16:creationId xmlns:a16="http://schemas.microsoft.com/office/drawing/2014/main" id="{FC809524-DE48-FB85-F78B-23F63387A4A2}"/>
              </a:ext>
            </a:extLst>
          </p:cNvPr>
          <p:cNvPicPr>
            <a:picLocks noChangeAspect="1"/>
          </p:cNvPicPr>
          <p:nvPr/>
        </p:nvPicPr>
        <p:blipFill rotWithShape="1">
          <a:blip r:embed="rId5"/>
          <a:srcRect b="23265"/>
          <a:stretch/>
        </p:blipFill>
        <p:spPr>
          <a:xfrm>
            <a:off x="5399026" y="5522313"/>
            <a:ext cx="1343088" cy="1335688"/>
          </a:xfrm>
          <a:prstGeom prst="rect">
            <a:avLst/>
          </a:prstGeom>
        </p:spPr>
      </p:pic>
      <p:pic>
        <p:nvPicPr>
          <p:cNvPr id="2" name="Project - 4_5_23, 11.23 AM.m4a">
            <a:hlinkClick r:id="" action="ppaction://media"/>
            <a:extLst>
              <a:ext uri="{FF2B5EF4-FFF2-40B4-BE49-F238E27FC236}">
                <a16:creationId xmlns:a16="http://schemas.microsoft.com/office/drawing/2014/main" id="{1DB42671-0D1A-F7B6-616B-EC9B21BD21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05316" y="6422354"/>
            <a:ext cx="500185" cy="500185"/>
          </a:xfrm>
          <a:prstGeom prst="rect">
            <a:avLst/>
          </a:prstGeom>
        </p:spPr>
      </p:pic>
    </p:spTree>
    <p:extLst>
      <p:ext uri="{BB962C8B-B14F-4D97-AF65-F5344CB8AC3E}">
        <p14:creationId xmlns:p14="http://schemas.microsoft.com/office/powerpoint/2010/main" val="28494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8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635</Words>
  <Application>Microsoft Macintosh PowerPoint</Application>
  <PresentationFormat>Widescreen</PresentationFormat>
  <Paragraphs>64</Paragraphs>
  <Slides>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Castellar</vt:lpstr>
      <vt:lpstr>Times</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M. Brooks</dc:creator>
  <cp:lastModifiedBy>Irene M. Brooks</cp:lastModifiedBy>
  <cp:revision>12</cp:revision>
  <dcterms:created xsi:type="dcterms:W3CDTF">2023-04-04T10:42:05Z</dcterms:created>
  <dcterms:modified xsi:type="dcterms:W3CDTF">2023-04-05T15:33:39Z</dcterms:modified>
</cp:coreProperties>
</file>