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CBC"/>
    <a:srgbClr val="F4F07C"/>
    <a:srgbClr val="713914"/>
    <a:srgbClr val="935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647" autoAdjust="0"/>
  </p:normalViewPr>
  <p:slideViewPr>
    <p:cSldViewPr>
      <p:cViewPr varScale="1">
        <p:scale>
          <a:sx n="22" d="100"/>
          <a:sy n="22" d="100"/>
        </p:scale>
        <p:origin x="752" y="336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3CE0883-D5B0-2F22-61FB-413246948A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489210F-ADD9-3FCE-C785-F6FB84F8409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79D3A22-E2F6-9B86-4AFC-F734C5681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10B765D-2FB9-C9CD-AD64-9E3CCB33D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169BB-FFA3-3B3C-DB1A-B2D0E276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B731-046F-FC4B-AD42-713997B5A9B3}" type="datetimeFigureOut">
              <a:rPr lang="en-US"/>
              <a:pPr>
                <a:defRPr/>
              </a:pPr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58D3A-CCF9-F27A-F2ED-DD875F80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9E9FC-0998-8B81-5D6B-F327032E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EC0ED-F156-5C4E-A39D-5F2F8A4AC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8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8BED7-4631-CA56-B6E3-54F475E3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E265-EA36-1241-B8C6-7A03F08A87F2}" type="datetimeFigureOut">
              <a:rPr lang="en-US"/>
              <a:pPr>
                <a:defRPr/>
              </a:pPr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41BF8-9E33-C739-ECD0-6AC14B47E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CA431-F0F5-A5B4-FDAC-C58F463E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61EAE-1306-A64D-8035-CD7BC60A9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04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25366-5592-9EB5-B4CB-E42DED6D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0295-C21C-6245-A695-CE5C02343565}" type="datetimeFigureOut">
              <a:rPr lang="en-US"/>
              <a:pPr>
                <a:defRPr/>
              </a:pPr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0930A-7169-DBC3-9FA6-8FFAEF7D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A554F-D67E-EB86-E65C-DBBAD1ED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BC21D-15C6-9A41-9CF7-A8F49FD21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2242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5AE74-FB9A-199E-B16B-AB7C4639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A2BF8-7387-2C4E-AEC1-BAB13601C7D8}" type="datetimeFigureOut">
              <a:rPr lang="en-US"/>
              <a:pPr>
                <a:defRPr/>
              </a:pPr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A2D50-2610-8B42-63DE-D9CBCA59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F46AB-962C-1BEB-7486-367972BC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941F-B4A6-DA4A-B05C-ECC3AE603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46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4191A-B004-2037-110D-A84D6E71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568A-5F72-C94A-9FCC-4F66A20702B2}" type="datetimeFigureOut">
              <a:rPr lang="en-US"/>
              <a:pPr>
                <a:defRPr/>
              </a:pPr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0E43D-439D-78FB-A47C-1A83F976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30B1F-69D4-D6FB-D92A-44438AF8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32A22-2FA8-B747-B9BE-32EA7C1B3A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57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8D8A04-72FC-9E1E-9BB8-B83B46E9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6281-A716-6F43-A5CE-D9E617EF10DB}" type="datetimeFigureOut">
              <a:rPr lang="en-US"/>
              <a:pPr>
                <a:defRPr/>
              </a:pPr>
              <a:t>4/3/23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95C9A6-45B2-6118-7543-92A44938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17BA2E-F56B-3289-2C3D-4F84559E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E710-0D30-E249-956B-7F821ECC6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B1B308-C2A1-F531-70E3-4079B34D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AFA14-E94B-544A-AA1F-DD66DCDA58CB}" type="datetimeFigureOut">
              <a:rPr lang="en-US"/>
              <a:pPr>
                <a:defRPr/>
              </a:pPr>
              <a:t>4/3/23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C202C2-BDD7-5F84-30EE-8C531157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62FC7F-A024-561C-B2E8-9BEF6D18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833AB-87D4-4845-BE5F-FA7A616E3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88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955DA2-D94D-1398-C7FF-6A012E64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556A-4123-904F-BAF2-25E8C3247759}" type="datetimeFigureOut">
              <a:rPr lang="en-US"/>
              <a:pPr>
                <a:defRPr/>
              </a:pPr>
              <a:t>4/3/23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9AF4B9-720E-FFCC-8138-A6DFC415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159D88-B823-7ABA-783D-DC36D3F3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80B5C-92E1-B545-91A8-A84788929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85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625443-7CF0-C060-43AC-02216CBF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0E300-3910-D943-9681-3D22B16008F9}" type="datetimeFigureOut">
              <a:rPr lang="en-US"/>
              <a:pPr>
                <a:defRPr/>
              </a:pPr>
              <a:t>4/3/23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BED347-73CF-B3FF-3C80-180D7C62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D7ECFE-739E-AE66-CF1F-ED00BA24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71BB-762E-3141-81B8-E22289A42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32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724DF5-81A8-D2FF-5702-15B8DAAE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DB17-44D8-E148-935C-6C075A5B46C2}" type="datetimeFigureOut">
              <a:rPr lang="en-US"/>
              <a:pPr>
                <a:defRPr/>
              </a:pPr>
              <a:t>4/3/23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B40E54-B1F5-7406-D6E5-51216240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E744ED-54A4-B3DF-EA91-E2004B31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E89B9-9C18-AA4A-B947-7C58E2CB4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06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047FA0-0BF5-5305-2E0A-FA087274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029D-C380-6447-A80F-2DF72923EA49}" type="datetimeFigureOut">
              <a:rPr lang="en-US"/>
              <a:pPr>
                <a:defRPr/>
              </a:pPr>
              <a:t>4/3/23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B3E98A-DB11-14C9-C528-B72B3882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B36708-D5AC-5805-7225-D160633B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0330-D36B-B842-A17B-3DDFF4E18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53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A5E882C-7D06-FA66-9D73-8E4F4FDD73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2F0355D-A2BE-DA09-CF2E-7834839016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0DC4F-D6B8-D496-552E-28BC788AC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820DBD6D-AB6D-8647-B968-FB3BB3618385}" type="datetimeFigureOut">
              <a:rPr lang="en-US"/>
              <a:pPr>
                <a:defRPr/>
              </a:pPr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54030-081A-F60F-3401-72890022B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BE33F-135B-ED17-94C7-7CEF5AE36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fld id="{D410C4C3-1120-8C4E-8606-BB438581B4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sv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svg"/><Relationship Id="rId2" Type="http://schemas.openxmlformats.org/officeDocument/2006/relationships/audio" Target="../media/media1.m4a"/><Relationship Id="rId16" Type="http://schemas.openxmlformats.org/officeDocument/2006/relationships/image" Target="../media/image12.png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11" Type="http://schemas.openxmlformats.org/officeDocument/2006/relationships/image" Target="../media/image7.svg"/><Relationship Id="rId5" Type="http://schemas.openxmlformats.org/officeDocument/2006/relationships/image" Target="../media/image1.png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B3DA96-C2CD-FBE3-643F-9A13FD87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44BCA54-9968-E21D-F4B3-2062036DB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4037" y="3234621"/>
            <a:ext cx="34197925" cy="4038600"/>
          </a:xfrm>
        </p:spPr>
        <p:txBody>
          <a:bodyPr rtlCol="0">
            <a:normAutofit fontScale="90000"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r>
              <a:rPr lang="en-US" sz="1070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Natalie DellaRagione</a:t>
            </a:r>
            <a:br>
              <a:rPr lang="en-US" sz="1070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Monmouth University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 </a:t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5F3519F-C757-D72F-EC91-FECC5A8AF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BEEA5469-F989-029A-3430-98F8FA3B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5600" y="5582059"/>
            <a:ext cx="10439400" cy="7321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marL="456985" indent="-45698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FF9C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Description of Students</a:t>
            </a:r>
            <a:endParaRPr lang="en-US" sz="5400" b="1" dirty="0">
              <a:solidFill>
                <a:srgbClr val="FF9C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9CBC"/>
                </a:solidFill>
                <a:latin typeface="Lucida Bright" panose="02040602050505020304" pitchFamily="18" charset="77"/>
              </a:rPr>
              <a:t>3 female students and 9 male students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9CBC"/>
                </a:solidFill>
                <a:latin typeface="Lucida Bright" panose="02040602050505020304" pitchFamily="18" charset="77"/>
              </a:rPr>
              <a:t>All students have IEPs, and three students have Autism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9CBC"/>
                </a:solidFill>
                <a:latin typeface="Lucida Bright" panose="02040602050505020304" pitchFamily="18" charset="77"/>
              </a:rPr>
              <a:t>English as Second Language, Tourette's, Autism</a:t>
            </a:r>
          </a:p>
          <a:p>
            <a:pPr indent="-456985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rgbClr val="FF9CBC"/>
                </a:solidFill>
                <a:latin typeface="Lucida Bright" panose="02040602050505020304" pitchFamily="18" charset="77"/>
              </a:rPr>
              <a:t>Instructional Assistant</a:t>
            </a: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23DED53F-A910-5051-7EAB-AF7ABD5E5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520" y="230044"/>
            <a:ext cx="33680400" cy="240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" panose="020F0502020204030204" pitchFamily="34" charset="0"/>
                <a:ea typeface="Apple Symbols" panose="02000000000000000000" pitchFamily="2" charset="-79"/>
                <a:cs typeface="Berlin Sans FB" panose="020F0502020204030204" pitchFamily="34" charset="0"/>
              </a:rPr>
              <a:t>Dabbling in Different Hobbies</a:t>
            </a: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8CFB6FF8-E0B6-47FD-D6D9-6D5659F7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8100" y="16740842"/>
            <a:ext cx="11963400" cy="5078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 eaLnBrk="1" hangingPunct="1">
              <a:defRPr/>
            </a:pPr>
            <a:endParaRPr lang="en-US" sz="5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n-US" sz="5400" b="1" i="1" u="sng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Impacts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defRPr/>
            </a:pP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Lucida Bright" panose="02040602050505020304" pitchFamily="18" charset="77"/>
              </a:rPr>
              <a:t>I allowed the students to connect their writing skills to hobbies they are interested in, which provided them a fun learning experience. </a:t>
            </a:r>
          </a:p>
        </p:txBody>
      </p:sp>
      <p:sp>
        <p:nvSpPr>
          <p:cNvPr id="4105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2EE78D2D-35B5-BC1E-EA6E-AF26350E32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06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9251A8C6-FF59-7061-6D24-7D482B6597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4107" name="Picture 4">
            <a:extLst>
              <a:ext uri="{FF2B5EF4-FFF2-40B4-BE49-F238E27FC236}">
                <a16:creationId xmlns:a16="http://schemas.microsoft.com/office/drawing/2014/main" id="{E02DE085-9537-8D84-671A-2BB477BB5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0" y="426850"/>
            <a:ext cx="6612115" cy="330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84EFB139-00C5-9E20-E4B0-FD2A6C5A5106}"/>
              </a:ext>
            </a:extLst>
          </p:cNvPr>
          <p:cNvSpPr/>
          <p:nvPr/>
        </p:nvSpPr>
        <p:spPr>
          <a:xfrm>
            <a:off x="25258712" y="23317200"/>
            <a:ext cx="14873287" cy="932988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 eaLnBrk="1" hangingPunct="1">
              <a:lnSpc>
                <a:spcPct val="150000"/>
              </a:lnSpc>
              <a:defRPr/>
            </a:pPr>
            <a:r>
              <a:rPr lang="en-US" sz="4400" b="1" i="1" u="sng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Goals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indent="-685800" algn="ctr" eaLnBrk="1" hangingPunct="1">
              <a:buFont typeface="Wingdings" pitchFamily="2" charset="2"/>
              <a:buChar char="ü"/>
              <a:defRPr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Lucida Bright" panose="02040602050505020304" pitchFamily="18" charset="77"/>
                <a:cs typeface="Arial" charset="0"/>
              </a:rPr>
              <a:t>I will continue to work on my patience, so I can fully understand the struggles of my students when I become a full-time teacher.</a:t>
            </a:r>
          </a:p>
          <a:p>
            <a:pPr marL="685800" indent="-685800" algn="ctr" eaLnBrk="1" hangingPunct="1">
              <a:buFont typeface="Wingdings" pitchFamily="2" charset="2"/>
              <a:buChar char="ü"/>
              <a:defRPr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Lucida Bright" panose="02040602050505020304" pitchFamily="18" charset="77"/>
                <a:cs typeface="Arial" charset="0"/>
              </a:rPr>
              <a:t>I want to have my students interested in the lessons I am teaching, so relating their favorite activities to my lessons will be fun for all of us!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D4A954-ED61-4DD5-CE91-FCBD444DAC35}"/>
              </a:ext>
            </a:extLst>
          </p:cNvPr>
          <p:cNvSpPr/>
          <p:nvPr/>
        </p:nvSpPr>
        <p:spPr>
          <a:xfrm>
            <a:off x="25527000" y="5127624"/>
            <a:ext cx="14389100" cy="118362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4800" b="1" i="1" u="sng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I learned how to manage a classroom of students who are not quite familiar with me. My patience and empathy improved from this experience because I was working with children with learning disabilities.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The coursework this semester is focused on teaching students with disabilities and understanding why they may be struggling. This experience taught me that every student is struggling in a different way, so as the teacher, I need to adapt to all needs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87DAAEF-BE34-9A26-6C1D-4239879F18E9}"/>
              </a:ext>
            </a:extLst>
          </p:cNvPr>
          <p:cNvSpPr/>
          <p:nvPr/>
        </p:nvSpPr>
        <p:spPr>
          <a:xfrm>
            <a:off x="12554744" y="12975873"/>
            <a:ext cx="12603956" cy="11430000"/>
          </a:xfrm>
          <a:prstGeom prst="ellipse">
            <a:avLst/>
          </a:prstGeom>
          <a:solidFill>
            <a:srgbClr val="935C32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4800" b="1" i="1" u="sng" dirty="0">
                <a:solidFill>
                  <a:srgbClr val="7139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Course &amp; Project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713914"/>
                </a:solidFill>
                <a:latin typeface="Lucida Bright" panose="02040602050505020304" pitchFamily="18" charset="77"/>
              </a:rPr>
              <a:t>EDS 330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713914"/>
                </a:solidFill>
                <a:latin typeface="Lucida Bright" panose="02040602050505020304" pitchFamily="18" charset="77"/>
              </a:rPr>
              <a:t>Centered around activities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713914"/>
                </a:solidFill>
                <a:latin typeface="Lucida Bright" panose="02040602050505020304" pitchFamily="18" charset="77"/>
              </a:rPr>
              <a:t>Took survey from students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713914"/>
                </a:solidFill>
                <a:latin typeface="Lucida Bright" panose="02040602050505020304" pitchFamily="18" charset="77"/>
              </a:rPr>
              <a:t>Taught lesson on sports (Soccer, Basketball, Jiu-Jitsu)</a:t>
            </a:r>
          </a:p>
          <a:p>
            <a:pPr marL="1141413" lvl="1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713914"/>
                </a:solidFill>
                <a:latin typeface="Lucida Bright" panose="02040602050505020304" pitchFamily="18" charset="77"/>
              </a:rPr>
              <a:t>Students participated by sharing if/how they play </a:t>
            </a:r>
          </a:p>
          <a:p>
            <a:pPr marL="1141413" lvl="1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713914"/>
                </a:solidFill>
                <a:latin typeface="Lucida Bright" panose="02040602050505020304" pitchFamily="18" charset="77"/>
              </a:rPr>
              <a:t>Chose a sport to write about (why they chose it/want to play it)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731E30-51C7-9B43-5B73-DCE71735C987}"/>
              </a:ext>
            </a:extLst>
          </p:cNvPr>
          <p:cNvSpPr/>
          <p:nvPr/>
        </p:nvSpPr>
        <p:spPr>
          <a:xfrm>
            <a:off x="100141" y="7273220"/>
            <a:ext cx="12060903" cy="25475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77"/>
              </a:rPr>
              <a:t>Overview of Community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Long Branch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Monmouth County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647,587 people (worldpopulationreview.com)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7.75% of families live in poverty (worldpopulationreview.com)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83.43% are U.S. citizens (worldpopulationreview.com)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84.7% White, 11.4% Hispanic, 7.3% Black, 5.7% Asian (census.gov)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>
              <a:latin typeface="Lucida Bright" panose="02040602050505020304" pitchFamily="18" charset="77"/>
            </a:endParaRP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77"/>
              </a:rPr>
              <a:t>Overview of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Long Branch Middle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Grades 6-8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1,116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11:1 student to teacher ratio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48% female &amp; 52% male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22.2% White, 58.7% Hispanic, 15.3% Black, 0.4% Asian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(Long Branch Middle School Performance Report)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>
              <a:latin typeface="Lucida Bright" panose="02040602050505020304" pitchFamily="18" charset="77"/>
            </a:endParaRP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77"/>
              </a:rPr>
              <a:t>Overview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6</a:t>
            </a:r>
            <a:r>
              <a:rPr lang="en-US" sz="5400" baseline="300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th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 grade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12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Read 180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Half of the class time is independent reading, and the other half is software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Chromebook-based class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60537698-146A-4C47-293A-39C6B7DE440C}"/>
              </a:ext>
            </a:extLst>
          </p:cNvPr>
          <p:cNvSpPr/>
          <p:nvPr/>
        </p:nvSpPr>
        <p:spPr>
          <a:xfrm>
            <a:off x="100140" y="3929030"/>
            <a:ext cx="12060903" cy="3306058"/>
          </a:xfrm>
          <a:prstGeom prst="triangle">
            <a:avLst>
              <a:gd name="adj" fmla="val 4915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b="1" i="1" u="sng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</a:t>
            </a:r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54233DA5-A746-4A87-2ECB-968F1F7A98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441" y="2937946"/>
            <a:ext cx="12295718" cy="2036361"/>
          </a:xfrm>
          <a:prstGeom prst="rect">
            <a:avLst/>
          </a:prstGeom>
        </p:spPr>
      </p:pic>
      <p:pic>
        <p:nvPicPr>
          <p:cNvPr id="14" name="Graphic 13" descr="Classroom outline">
            <a:extLst>
              <a:ext uri="{FF2B5EF4-FFF2-40B4-BE49-F238E27FC236}">
                <a16:creationId xmlns:a16="http://schemas.microsoft.com/office/drawing/2014/main" id="{63040B52-A3B6-E9C3-5C89-2FD110C536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59092" y="2991444"/>
            <a:ext cx="3306058" cy="33060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CB7D5D-DFCD-6EE4-97A9-2CD105ADADB7}"/>
              </a:ext>
            </a:extLst>
          </p:cNvPr>
          <p:cNvSpPr txBox="1"/>
          <p:nvPr/>
        </p:nvSpPr>
        <p:spPr>
          <a:xfrm>
            <a:off x="12445207" y="24923760"/>
            <a:ext cx="10648950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Aided students in taking tests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Read books with students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Taught a lesson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Answered students’ questions on assignments/activities</a:t>
            </a:r>
          </a:p>
        </p:txBody>
      </p:sp>
      <p:pic>
        <p:nvPicPr>
          <p:cNvPr id="21" name="Picture 20" descr="A group of people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41EE3C4D-4938-FDDD-A0B2-1B7D15B54E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720" y="28717178"/>
            <a:ext cx="4320897" cy="3818467"/>
          </a:xfrm>
          <a:prstGeom prst="rect">
            <a:avLst/>
          </a:prstGeom>
        </p:spPr>
      </p:pic>
      <p:pic>
        <p:nvPicPr>
          <p:cNvPr id="29" name="Graphic 28" descr="Basketball Hoop outline">
            <a:extLst>
              <a:ext uri="{FF2B5EF4-FFF2-40B4-BE49-F238E27FC236}">
                <a16:creationId xmlns:a16="http://schemas.microsoft.com/office/drawing/2014/main" id="{580CB1CB-9E8F-7CF9-1A84-458C9C765C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609440" y="17219533"/>
            <a:ext cx="2262405" cy="2262405"/>
          </a:xfrm>
          <a:prstGeom prst="rect">
            <a:avLst/>
          </a:prstGeom>
        </p:spPr>
      </p:pic>
      <p:pic>
        <p:nvPicPr>
          <p:cNvPr id="31" name="Graphic 30" descr="Basketball outline">
            <a:extLst>
              <a:ext uri="{FF2B5EF4-FFF2-40B4-BE49-F238E27FC236}">
                <a16:creationId xmlns:a16="http://schemas.microsoft.com/office/drawing/2014/main" id="{AD770933-2464-20E6-4FF8-FB1041029B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234934" y="19429790"/>
            <a:ext cx="2832031" cy="2832031"/>
          </a:xfrm>
          <a:prstGeom prst="rect">
            <a:avLst/>
          </a:prstGeom>
        </p:spPr>
      </p:pic>
      <p:pic>
        <p:nvPicPr>
          <p:cNvPr id="33" name="Graphic 32" descr="Soccer ball outline">
            <a:extLst>
              <a:ext uri="{FF2B5EF4-FFF2-40B4-BE49-F238E27FC236}">
                <a16:creationId xmlns:a16="http://schemas.microsoft.com/office/drawing/2014/main" id="{DC9319F9-4B35-3D1F-1645-E12C316581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745399" y="21826454"/>
            <a:ext cx="3026625" cy="3026625"/>
          </a:xfrm>
          <a:prstGeom prst="rect">
            <a:avLst/>
          </a:prstGeom>
        </p:spPr>
      </p:pic>
      <p:pic>
        <p:nvPicPr>
          <p:cNvPr id="35" name="Graphic 34" descr="Martial Arts outline">
            <a:extLst>
              <a:ext uri="{FF2B5EF4-FFF2-40B4-BE49-F238E27FC236}">
                <a16:creationId xmlns:a16="http://schemas.microsoft.com/office/drawing/2014/main" id="{040AA67D-F5B0-F6B9-865D-8F18B3070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177060" y="23977318"/>
            <a:ext cx="3479938" cy="3479938"/>
          </a:xfrm>
          <a:prstGeom prst="rect">
            <a:avLst/>
          </a:prstGeom>
        </p:spPr>
      </p:pic>
      <p:pic>
        <p:nvPicPr>
          <p:cNvPr id="3" name="Audio Recording Apr 1, 2023 at 9:26:16 AM">
            <a:hlinkClick r:id="" action="ppaction://media"/>
            <a:extLst>
              <a:ext uri="{FF2B5EF4-FFF2-40B4-BE49-F238E27FC236}">
                <a16:creationId xmlns:a16="http://schemas.microsoft.com/office/drawing/2014/main" id="{BE02E7FF-EF26-52A0-7D1F-21BE1D6813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42899" y="431482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Pages>1</Pages>
  <Words>417</Words>
  <Application>Microsoft Macintosh PowerPoint</Application>
  <PresentationFormat>Custom</PresentationFormat>
  <Paragraphs>63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Berlin Sans FB</vt:lpstr>
      <vt:lpstr>Calibri</vt:lpstr>
      <vt:lpstr>Lucida Bright</vt:lpstr>
      <vt:lpstr>Times New Roman</vt:lpstr>
      <vt:lpstr>Verdana</vt:lpstr>
      <vt:lpstr>Wingdings</vt:lpstr>
      <vt:lpstr>Office Theme</vt:lpstr>
      <vt:lpstr>      Natalie DellaRagione Monmouth University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Natalie DellaRagione</cp:lastModifiedBy>
  <cp:revision>150</cp:revision>
  <cp:lastPrinted>2002-03-27T20:40:30Z</cp:lastPrinted>
  <dcterms:created xsi:type="dcterms:W3CDTF">1999-04-12T09:26:27Z</dcterms:created>
  <dcterms:modified xsi:type="dcterms:W3CDTF">2023-04-03T21:26:14Z</dcterms:modified>
</cp:coreProperties>
</file>