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58802"/>
    <a:srgbClr val="0066CC"/>
    <a:srgbClr val="B4E8EC"/>
    <a:srgbClr val="D9EAF7"/>
    <a:srgbClr val="210BC5"/>
    <a:srgbClr val="422BA5"/>
    <a:srgbClr val="F35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647" autoAdjust="0"/>
  </p:normalViewPr>
  <p:slideViewPr>
    <p:cSldViewPr>
      <p:cViewPr varScale="1">
        <p:scale>
          <a:sx n="19" d="100"/>
          <a:sy n="19" d="100"/>
        </p:scale>
        <p:origin x="1712" y="76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0E77610-11EE-EB24-6B4D-5225A1FF77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426B241-FCAC-67BF-9CDC-7077A438B7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8D7908A-4552-BEC9-0902-5A957FCAB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C4001A-D3F1-74BA-C094-05C7355CC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63555-F703-449D-E29A-FACA79B7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5736-1AD1-4EA7-8665-6648191BF7FB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183C-B3D7-E733-9D1C-4E88E042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27121-07DB-29BF-95C3-D7CF78A1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5C4B-E5AD-4B7B-BE81-EA82BB69C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4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D999D-3BB4-0E86-31C5-B24DB0A6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0C00-047E-45EC-BAB2-53597CA19B4F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0B506-7A68-9D3E-AE35-230D069B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50F9B-5FDD-6F23-1EA9-CAA78C51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CB14-8C7A-4806-B144-F486A4563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6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825EC-325E-0DD3-C3B4-69C87AB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8F9E-D541-4201-9116-C029A34FA6B7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B7169-41BF-2FAE-E1F9-A88BC6DF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959E-AEA1-7C16-0202-8D06BAD2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3D8C-C1A2-47D0-91CE-B5B598DF4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5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49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3E99E-045F-3065-0CE9-9284DB91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20F9-64A3-4605-A835-ABCE4329B44E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1D1A-F48B-2A4B-83B7-C8A10BFA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62703-588E-560F-B0EF-73585553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AF87-1F9C-43F6-82ED-58FFDC076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89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6C057-2301-2086-F573-9A4017E3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110F-8337-44DE-99EB-7BD289C10C6B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8277C-DB74-F173-2A83-C4B48CA6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B58E2-9F99-9918-94AC-DC6DFD09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A42B-C602-4526-9E90-E52D8DFCD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43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78A2F9-64C3-37A6-5331-7240857B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5431-25EB-41E0-BF6C-B34623BA947C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E33709-FA23-4481-C170-33C5C46D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4E6369-0A18-F630-D7E8-F2445BE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8283-F9F9-4DCA-A84E-605918B20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0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66CDF9-12D8-8D94-CC19-7E8E6D39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81DE-AE35-426D-A860-89C09AD7C78C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1A166B-5A5D-2367-3037-8B9273F7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3C69C2-7015-2EF4-52C4-C2015454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E912-10F0-4BCC-9044-FCFC6D716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87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27CE75-AFD7-1C93-97C2-F1BB4E99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38B1-027F-4C96-9A8C-340B6D3ABBC3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AC9DA3-F1C5-6EB3-96E0-E1EC4A37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D5DDB1-7143-28C3-0DAB-B71A9E79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AE82-65D2-49D6-A24C-77948B5DD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74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3EC706-A619-D8A5-5BF8-E9102F86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2B10-E864-416D-A19D-60F61BEC345D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75915F-4637-E273-1EEF-E4717095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22E152-6EBB-D22C-53FB-F09EF2F4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D5A0-2A0A-40BE-A9F2-607BAEEED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14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ACFA22-B06F-C7EC-3031-CAD276D2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164B-4EE0-49EC-8999-A8618B1B8D23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212F16-E70C-F865-B018-5A20C67D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1DFDB0-CF11-0C16-BA15-740F332C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2599-80DF-4DEC-A682-3A5A7141E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0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E71D86-FBFC-BFB5-B2DC-7582BBE0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92A4-C85A-4DFC-85C3-22F68A21A8BF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425E4F-516D-7D2D-07D6-DE7D9548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31E22C-1896-1AAA-4C0A-5EA02CB4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BD37-D5F8-487B-8680-C2E3BBFF8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83AD99C-BEF2-7638-2ED4-AD22C7D841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0115C4-7D9E-B31B-551F-EF4E4FFCC7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AEA66-BDAB-26B4-671B-90FE9906A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EC8DB668-99D7-4FE7-B50F-2FA3B09307D9}" type="datetimeFigureOut">
              <a:rPr lang="en-US"/>
              <a:pPr>
                <a:defRPr/>
              </a:pPr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65D5-AD67-6BBA-63EF-AC6775A99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C5E6E-FAD3-D6D1-5E28-A5376CD61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63380E-4B2A-4718-BBDC-689071860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E922B0F-2A20-D456-3790-93A7AE99E61C}"/>
              </a:ext>
            </a:extLst>
          </p:cNvPr>
          <p:cNvSpPr/>
          <p:nvPr/>
        </p:nvSpPr>
        <p:spPr>
          <a:xfrm>
            <a:off x="10891838" y="24282400"/>
            <a:ext cx="13684250" cy="818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194C8F0-23CE-B792-4E91-DEE433EC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11FE939-3F50-ED39-09B7-2DCC84ED3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1213" y="2900363"/>
            <a:ext cx="32615187" cy="4422775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r>
              <a:rPr lang="en-US" sz="73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Jessica Brehm</a:t>
            </a:r>
            <a:br>
              <a:rPr lang="en-US" sz="73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en-US" sz="73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569F515-0671-A1C2-0D4E-53574F031B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20750" y="5487609"/>
            <a:ext cx="10655301" cy="28421391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highlight>
                  <a:srgbClr val="FFFFFF"/>
                </a:highlight>
                <a:latin typeface="Bell MT" panose="02020503060305020303" pitchFamily="18" charset="0"/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dirty="0">
                <a:solidFill>
                  <a:srgbClr val="0070C0"/>
                </a:solidFill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Long Branch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dirty="0"/>
              <a:t>31,952</a:t>
            </a:r>
            <a:r>
              <a:rPr lang="en-US" sz="6000" dirty="0"/>
              <a:t> </a:t>
            </a:r>
            <a:r>
              <a:rPr lang="en-US" sz="5400" dirty="0"/>
              <a:t>total population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dirty="0"/>
              <a:t>22.31% </a:t>
            </a:r>
            <a:r>
              <a:rPr lang="en-US" sz="5400" dirty="0"/>
              <a:t>poverty rate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83% citizens, 13% non-citizens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68.1% white,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13.66% African American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400" dirty="0"/>
              <a:t>(World population review, 2023)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dirty="0">
                <a:solidFill>
                  <a:srgbClr val="0070C0"/>
                </a:solidFill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Amerigo A. Anastasia Elementary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Kindergarten to 5</a:t>
            </a:r>
            <a:r>
              <a:rPr lang="en-US" sz="5400" baseline="30000" dirty="0"/>
              <a:t>th</a:t>
            </a:r>
            <a:r>
              <a:rPr lang="en-US" sz="5400" dirty="0"/>
              <a:t> grade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dirty="0"/>
              <a:t>562 </a:t>
            </a:r>
            <a:r>
              <a:rPr lang="en-US" sz="5400" dirty="0"/>
              <a:t>student’s total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Student/ Teacher ratio: </a:t>
            </a:r>
            <a:r>
              <a:rPr lang="en-US" sz="5400" b="1" dirty="0"/>
              <a:t>10:1</a:t>
            </a:r>
            <a:r>
              <a:rPr lang="en-US" sz="5400" dirty="0"/>
              <a:t>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53%  male students 47% female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- 296 males and 266 females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55% students are Hispanic, 30% White, 10% African American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4800" dirty="0"/>
              <a:t>(Public school review, 2023)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dirty="0">
                <a:solidFill>
                  <a:srgbClr val="0070C0"/>
                </a:solidFill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4</a:t>
            </a:r>
            <a:r>
              <a:rPr lang="en-US" sz="5400" baseline="30000" dirty="0"/>
              <a:t>th</a:t>
            </a:r>
            <a:r>
              <a:rPr lang="en-US" sz="5400" dirty="0"/>
              <a:t> grade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10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ELA class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12 desks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Flexible seating through the room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Technology: laptops, projector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- ClassDojo, Seesaw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88AF5C0-1892-62EC-8B63-ED67A24BC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271BDF35-3439-DEC9-15B5-14DE717D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0" y="6484720"/>
            <a:ext cx="9905999" cy="26434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highlight>
                  <a:srgbClr val="FFFFFF"/>
                </a:highlight>
                <a:latin typeface="Calibri"/>
              </a:rPr>
              <a:t>Description of Students</a:t>
            </a:r>
            <a:endParaRPr lang="en-US" sz="5400" b="1" i="1" dirty="0">
              <a:highlight>
                <a:srgbClr val="FFFFFF"/>
              </a:highlight>
              <a:latin typeface="Calibri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4 girls and 6 boys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One teacher and an aid for guidance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Modifications for each student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Self contained learning disabilities (SCLD)</a:t>
            </a:r>
          </a:p>
          <a:p>
            <a:pPr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>
              <a:solidFill>
                <a:prstClr val="black"/>
              </a:solidFill>
              <a:latin typeface="Calibri"/>
            </a:endParaRPr>
          </a:p>
          <a:p>
            <a:pPr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dirty="0">
                <a:latin typeface="+mn-lt"/>
              </a:rPr>
              <a:t>              </a:t>
            </a:r>
            <a:r>
              <a:rPr lang="en-US" sz="5400" b="1" i="1" u="sng" dirty="0">
                <a:highlight>
                  <a:srgbClr val="FFFFFF"/>
                </a:highlight>
                <a:latin typeface="+mn-lt"/>
              </a:rPr>
              <a:t>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6000" b="1" dirty="0">
                <a:latin typeface="+mn-lt"/>
              </a:rPr>
              <a:t>EDS 330 01- </a:t>
            </a:r>
            <a:r>
              <a:rPr lang="en-US" sz="5400" dirty="0">
                <a:latin typeface="+mn-lt"/>
              </a:rPr>
              <a:t>Foundations of Special Education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Matching game where students use clues of missing letters to match to the picture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Worksheet following where students write and draw a picture on the same topic.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 Focused on spelling, writing, and sounding out words.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Allowed students to be creative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5400" dirty="0">
              <a:solidFill>
                <a:srgbClr val="7030A0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highlight>
                  <a:srgbClr val="FFFFFF"/>
                </a:highlight>
                <a:latin typeface="+mn-lt"/>
              </a:rPr>
              <a:t>Role</a:t>
            </a:r>
            <a:endParaRPr lang="en-US" sz="5400" i="1" dirty="0">
              <a:highlight>
                <a:srgbClr val="FFFFFF"/>
              </a:highlight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300" dirty="0">
                <a:solidFill>
                  <a:schemeClr val="bg1"/>
                </a:solidFill>
                <a:latin typeface="Constantia" panose="02030602050306030303" pitchFamily="18" charset="0"/>
              </a:rPr>
              <a:t>Observe the teacher’s strategies and activities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300" dirty="0">
                <a:solidFill>
                  <a:schemeClr val="bg1"/>
                </a:solidFill>
                <a:latin typeface="Constantia" panose="02030602050306030303" pitchFamily="18" charset="0"/>
              </a:rPr>
              <a:t>Assist students with reading comprehension and spelling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300" dirty="0">
                <a:solidFill>
                  <a:schemeClr val="bg1"/>
                </a:solidFill>
                <a:latin typeface="Constantia" panose="02030602050306030303" pitchFamily="18" charset="0"/>
              </a:rPr>
              <a:t> Work with small groups on the activity I brought during centers </a:t>
            </a:r>
          </a:p>
          <a:p>
            <a:pPr algn="ctr" eaLnBrk="1" hangingPunct="1"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CC664E98-5793-75C9-2758-F1BCCB391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3630" y="2602146"/>
            <a:ext cx="15231532" cy="18789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highlight>
                  <a:srgbClr val="FFFFFF"/>
                </a:highlight>
                <a:latin typeface="+mn-lt"/>
              </a:rPr>
              <a:t>Understandings</a:t>
            </a:r>
            <a:r>
              <a:rPr lang="en-US" sz="5400" dirty="0">
                <a:latin typeface="+mn-lt"/>
              </a:rPr>
              <a:t>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learned that its important to be patient and understanding.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Allow students to have fun but also stay focused to learn academically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This relates to the course because it was emphasized how each student learns differently and it is important to provide activities to accommodate students learning.</a:t>
            </a:r>
            <a:endParaRPr lang="en-US" sz="5400" b="1" i="1" u="sng" dirty="0">
              <a:highlight>
                <a:srgbClr val="FFFFFF"/>
              </a:highlight>
              <a:latin typeface="+mn-lt"/>
            </a:endParaRPr>
          </a:p>
          <a:p>
            <a:pPr algn="ctr" eaLnBrk="1" hangingPunct="1">
              <a:defRPr/>
            </a:pPr>
            <a:r>
              <a:rPr lang="en-US" sz="5400" b="1" i="1" u="sng" dirty="0">
                <a:highlight>
                  <a:srgbClr val="FFFFFF"/>
                </a:highlight>
                <a:latin typeface="+mn-lt"/>
              </a:rPr>
              <a:t>Impacts</a:t>
            </a:r>
            <a:endParaRPr lang="en-US" sz="5400" i="1" dirty="0">
              <a:highlight>
                <a:srgbClr val="FFFFFF"/>
              </a:highlight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provided guidance to students when needed and students worked on the activity in small groups of 2 -3. I encouraged students to talk and work with each other as a team through the activity. </a:t>
            </a:r>
            <a:r>
              <a:rPr lang="en-US" sz="5400" b="1" i="1" dirty="0">
                <a:latin typeface="+mn-lt"/>
                <a:cs typeface="Arial" charset="0"/>
              </a:rPr>
              <a:t>	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Students can apply these skills outside the classroom when speaking, reading and writing</a:t>
            </a:r>
            <a:r>
              <a:rPr lang="en-US" sz="5400" b="1" dirty="0">
                <a:latin typeface="+mn-lt"/>
                <a:cs typeface="Arial" charset="0"/>
              </a:rPr>
              <a:t>	</a:t>
            </a:r>
            <a:r>
              <a:rPr lang="en-US" sz="5400" b="1" i="1" dirty="0">
                <a:latin typeface="+mn-lt"/>
                <a:cs typeface="Arial" charset="0"/>
              </a:rPr>
              <a:t>				                    </a:t>
            </a:r>
            <a:r>
              <a:rPr lang="en-US" sz="5400" b="1" i="1" u="sng" dirty="0">
                <a:highlight>
                  <a:srgbClr val="FFFFFF"/>
                </a:highlight>
                <a:latin typeface="+mn-lt"/>
                <a:cs typeface="Arial" charset="0"/>
              </a:rPr>
              <a:t>Future Goals</a:t>
            </a:r>
            <a:endParaRPr lang="en-US" sz="5400" b="1" i="1" dirty="0">
              <a:highlight>
                <a:srgbClr val="FFFFFF"/>
              </a:highlight>
              <a:latin typeface="+mn-lt"/>
              <a:cs typeface="Arial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I plan to use strategies that I learned in my future placements and classroom such as communication and understanding students.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I would like to work on organization and planning to provide students with a great learning environment.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AE3157E2-9518-F700-C80D-FE02F8C57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381B89BD-1D33-903E-96C4-CF889FFA7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D0FDF92C-AAD7-2640-F89D-56AF52D8D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9550"/>
            <a:ext cx="98774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1986B9C-867F-8DE7-3B2B-DDC13218B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388" y="22144038"/>
            <a:ext cx="13450887" cy="107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B5B9B9-070C-CA02-F6B7-EF58A8FCAEC7}"/>
              </a:ext>
            </a:extLst>
          </p:cNvPr>
          <p:cNvSpPr/>
          <p:nvPr/>
        </p:nvSpPr>
        <p:spPr>
          <a:xfrm>
            <a:off x="26973476" y="609601"/>
            <a:ext cx="12423775" cy="19925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058802"/>
                </a:solidFill>
                <a:latin typeface="FrankRuehl" panose="020B0604020202020204" pitchFamily="34" charset="-79"/>
                <a:ea typeface="Batang" panose="020B0503020000020004" pitchFamily="18" charset="-127"/>
                <a:cs typeface="FrankRuehl" panose="020B0604020202020204" pitchFamily="34" charset="-79"/>
              </a:rPr>
              <a:t>Amerigo A. Anastasia </a:t>
            </a:r>
          </a:p>
          <a:p>
            <a:pPr algn="ctr">
              <a:defRPr/>
            </a:pPr>
            <a:r>
              <a:rPr lang="en-US" sz="6000" b="1" dirty="0">
                <a:solidFill>
                  <a:srgbClr val="058802"/>
                </a:solidFill>
                <a:latin typeface="FrankRuehl" panose="020B0604020202020204" pitchFamily="34" charset="-79"/>
                <a:ea typeface="Batang" panose="020B0503020000020004" pitchFamily="18" charset="-127"/>
                <a:cs typeface="FrankRuehl" panose="020B0604020202020204" pitchFamily="34" charset="-79"/>
              </a:rPr>
              <a:t>Elementary school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44E0B-9A56-3918-D58D-75A0C5B84EAE}"/>
              </a:ext>
            </a:extLst>
          </p:cNvPr>
          <p:cNvSpPr txBox="1"/>
          <p:nvPr/>
        </p:nvSpPr>
        <p:spPr>
          <a:xfrm>
            <a:off x="6710099" y="1369725"/>
            <a:ext cx="2556933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highlight>
                  <a:srgbClr val="000080"/>
                </a:highlight>
                <a:latin typeface="Amasis MT Pro Black" panose="020B0604020202020204" pitchFamily="18" charset="0"/>
                <a:ea typeface="FangSong" panose="020B0503020204020204" pitchFamily="49" charset="-122"/>
                <a:cs typeface="FrankRuehl" panose="020B0604020202020204" pitchFamily="34" charset="-79"/>
              </a:rPr>
              <a:t>Creative and engaging learning</a:t>
            </a:r>
          </a:p>
        </p:txBody>
      </p:sp>
      <p:sp>
        <p:nvSpPr>
          <p:cNvPr id="4112" name="TextBox 21">
            <a:extLst>
              <a:ext uri="{FF2B5EF4-FFF2-40B4-BE49-F238E27FC236}">
                <a16:creationId xmlns:a16="http://schemas.microsoft.com/office/drawing/2014/main" id="{9713375D-9721-5300-FF98-C56E2A41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8863" y="21220113"/>
            <a:ext cx="1097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b="1"/>
              <a:t>Favorite food matching activity</a:t>
            </a:r>
            <a:r>
              <a:rPr lang="en-US" altLang="en-US" sz="4800" b="1"/>
              <a:t>:</a:t>
            </a:r>
            <a:endParaRPr lang="en-US" altLang="en-US" b="1"/>
          </a:p>
        </p:txBody>
      </p:sp>
      <p:pic>
        <p:nvPicPr>
          <p:cNvPr id="2" name="New Recording 12 (3)">
            <a:hlinkClick r:id="" action="ppaction://media"/>
            <a:extLst>
              <a:ext uri="{FF2B5EF4-FFF2-40B4-BE49-F238E27FC236}">
                <a16:creationId xmlns:a16="http://schemas.microsoft.com/office/drawing/2014/main" id="{61D39207-989D-B35A-CE4B-3A8C23384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5118" y="2790824"/>
            <a:ext cx="2326481" cy="2326481"/>
          </a:xfrm>
          <a:prstGeom prst="rect">
            <a:avLst/>
          </a:prstGeom>
        </p:spPr>
      </p:pic>
    </p:spTree>
  </p:cSld>
  <p:clrMapOvr>
    <a:masterClrMapping/>
  </p:clrMapOvr>
  <p:transition advTm="56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Pages>1</Pages>
  <Words>408</Words>
  <Application>Microsoft Office PowerPoint</Application>
  <PresentationFormat>Custom</PresentationFormat>
  <Paragraphs>71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Amasis MT Pro Black</vt:lpstr>
      <vt:lpstr>Arial</vt:lpstr>
      <vt:lpstr>Bell MT</vt:lpstr>
      <vt:lpstr>Calibri</vt:lpstr>
      <vt:lpstr>Constantia</vt:lpstr>
      <vt:lpstr>FrankRuehl</vt:lpstr>
      <vt:lpstr>Times New Roman</vt:lpstr>
      <vt:lpstr>Office Theme</vt:lpstr>
      <vt:lpstr>      Jessica Brehm Monmouth University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Jessica M. Brehm</cp:lastModifiedBy>
  <cp:revision>199</cp:revision>
  <cp:lastPrinted>2002-03-27T20:40:30Z</cp:lastPrinted>
  <dcterms:created xsi:type="dcterms:W3CDTF">1999-04-12T09:26:27Z</dcterms:created>
  <dcterms:modified xsi:type="dcterms:W3CDTF">2023-04-09T14:40:56Z</dcterms:modified>
</cp:coreProperties>
</file>