
<file path=[Content_Types].xml><?xml version="1.0" encoding="utf-8"?>
<Types xmlns="http://schemas.openxmlformats.org/package/2006/content-types">
  <Default Extension="jpeg" ContentType="image/jpeg"/>
  <Default Extension="jpg" ContentType="image/jpeg"/>
  <Default Extension="m4a" ContentType="audio/mp4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80" r:id="rId1"/>
  </p:sldMasterIdLst>
  <p:sldIdLst>
    <p:sldId id="257" r:id="rId2"/>
  </p:sldIdLst>
  <p:sldSz cx="43891200" cy="3291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568"/>
    <p:restoredTop sz="95645"/>
  </p:normalViewPr>
  <p:slideViewPr>
    <p:cSldViewPr snapToGrid="0">
      <p:cViewPr varScale="1">
        <p:scale>
          <a:sx n="22" d="100"/>
          <a:sy n="22" d="100"/>
        </p:scale>
        <p:origin x="1136" y="3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43891200" cy="329184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4708332" y="6120120"/>
            <a:ext cx="34474546" cy="2067816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5223053" y="6649517"/>
            <a:ext cx="33445094" cy="19619366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18214848" y="6085104"/>
            <a:ext cx="7461504" cy="307238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18653760" y="6085109"/>
            <a:ext cx="6583680" cy="2633472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22149" y="10038062"/>
            <a:ext cx="32646912" cy="1243584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29760" b="0" kern="1200" cap="all" spc="-48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623560" y="22473898"/>
            <a:ext cx="32655053" cy="2414016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6720" spc="384" baseline="0">
                <a:solidFill>
                  <a:schemeClr val="tx1"/>
                </a:solidFill>
              </a:defRPr>
            </a:lvl1pPr>
            <a:lvl2pPr marL="2194560" indent="0" algn="ctr">
              <a:buNone/>
              <a:defRPr sz="6720"/>
            </a:lvl2pPr>
            <a:lvl3pPr marL="4389120" indent="0" algn="ctr">
              <a:buNone/>
              <a:defRPr sz="6720"/>
            </a:lvl3pPr>
            <a:lvl4pPr marL="6583680" indent="0" algn="ctr">
              <a:buNone/>
              <a:defRPr sz="6720"/>
            </a:lvl4pPr>
            <a:lvl5pPr marL="8778240" indent="0" algn="ctr">
              <a:buNone/>
              <a:defRPr sz="6720"/>
            </a:lvl5pPr>
            <a:lvl6pPr marL="10972800" indent="0" algn="ctr">
              <a:buNone/>
              <a:defRPr sz="6720"/>
            </a:lvl6pPr>
            <a:lvl7pPr marL="13167360" indent="0" algn="ctr">
              <a:buNone/>
              <a:defRPr sz="6720"/>
            </a:lvl7pPr>
            <a:lvl8pPr marL="15361920" indent="0" algn="ctr">
              <a:buNone/>
              <a:defRPr sz="6720"/>
            </a:lvl8pPr>
            <a:lvl9pPr marL="17556480" indent="0" algn="ctr">
              <a:buNone/>
              <a:defRPr sz="672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18873216" y="6370502"/>
            <a:ext cx="6144768" cy="2194560"/>
          </a:xfrm>
        </p:spPr>
        <p:txBody>
          <a:bodyPr/>
          <a:lstStyle>
            <a:lvl1pPr algn="ctr">
              <a:defRPr sz="528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smtClean="0"/>
              <a:t>3/28/23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5303695" y="25013088"/>
            <a:ext cx="21259800" cy="1097280"/>
          </a:xfrm>
        </p:spPr>
        <p:txBody>
          <a:bodyPr/>
          <a:lstStyle>
            <a:lvl1pPr algn="l">
              <a:defRPr sz="432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30984914" y="25017984"/>
            <a:ext cx="7602773" cy="109728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7219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smtClean="0"/>
              <a:t>3/28/23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0355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2369760" y="3657600"/>
            <a:ext cx="8503920" cy="2523744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7520" y="3657600"/>
            <a:ext cx="29077920" cy="2523744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smtClean="0"/>
              <a:t>3/28/23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1190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smtClean="0"/>
              <a:t>3/28/23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905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43891200" cy="329184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4708332" y="6120120"/>
            <a:ext cx="34474546" cy="2067816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5223053" y="6649517"/>
            <a:ext cx="33445094" cy="19619366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18214848" y="6085104"/>
            <a:ext cx="7461504" cy="307238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18653760" y="6085109"/>
            <a:ext cx="6583680" cy="2633472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29042" y="10052683"/>
            <a:ext cx="32655053" cy="12421210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29760" kern="1200" cap="all" spc="-48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29046" y="22473898"/>
            <a:ext cx="32655053" cy="2414016"/>
          </a:xfrm>
        </p:spPr>
        <p:txBody>
          <a:bodyPr anchor="t">
            <a:normAutofit/>
          </a:bodyPr>
          <a:lstStyle>
            <a:lvl1pPr marL="0" indent="0" algn="ctr">
              <a:buNone/>
              <a:defRPr sz="6720">
                <a:solidFill>
                  <a:schemeClr val="tx1"/>
                </a:solidFill>
                <a:effectLst/>
              </a:defRPr>
            </a:lvl1pPr>
            <a:lvl2pPr marL="219456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8873216" y="6364224"/>
            <a:ext cx="6144768" cy="2194560"/>
          </a:xfrm>
        </p:spPr>
        <p:txBody>
          <a:bodyPr/>
          <a:lstStyle>
            <a:lvl1pPr algn="ctr">
              <a:defRPr lang="en-US" sz="528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smtClean="0"/>
              <a:t>3/28/23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2459" y="25013088"/>
            <a:ext cx="21265286" cy="109728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0976215" y="25013088"/>
            <a:ext cx="7604150" cy="1097280"/>
          </a:xfr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46064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11296" y="10094976"/>
            <a:ext cx="17556480" cy="18873216"/>
          </a:xfrm>
        </p:spPr>
        <p:txBody>
          <a:bodyPr/>
          <a:lstStyle>
            <a:lvl1pPr>
              <a:defRPr sz="8640"/>
            </a:lvl1pPr>
            <a:lvl2pPr>
              <a:defRPr sz="7680"/>
            </a:lvl2pPr>
            <a:lvl3pPr>
              <a:defRPr sz="6720"/>
            </a:lvl3pPr>
            <a:lvl4pPr>
              <a:defRPr sz="6720"/>
            </a:lvl4pPr>
            <a:lvl5pPr>
              <a:defRPr sz="6720"/>
            </a:lvl5pPr>
            <a:lvl6pPr>
              <a:defRPr sz="6720"/>
            </a:lvl6pPr>
            <a:lvl7pPr>
              <a:defRPr sz="6720"/>
            </a:lvl7pPr>
            <a:lvl8pPr>
              <a:defRPr sz="6720"/>
            </a:lvl8pPr>
            <a:lvl9pPr>
              <a:defRPr sz="672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823424" y="10094976"/>
            <a:ext cx="17556480" cy="18873216"/>
          </a:xfrm>
        </p:spPr>
        <p:txBody>
          <a:bodyPr/>
          <a:lstStyle>
            <a:lvl1pPr>
              <a:defRPr sz="8640"/>
            </a:lvl1pPr>
            <a:lvl2pPr>
              <a:defRPr sz="7680"/>
            </a:lvl2pPr>
            <a:lvl3pPr>
              <a:defRPr sz="6720"/>
            </a:lvl3pPr>
            <a:lvl4pPr>
              <a:defRPr sz="6720"/>
            </a:lvl4pPr>
            <a:lvl5pPr>
              <a:defRPr sz="6720"/>
            </a:lvl5pPr>
            <a:lvl6pPr>
              <a:defRPr sz="6720"/>
            </a:lvl6pPr>
            <a:lvl7pPr>
              <a:defRPr sz="6720"/>
            </a:lvl7pPr>
            <a:lvl8pPr>
              <a:defRPr sz="6720"/>
            </a:lvl8pPr>
            <a:lvl9pPr>
              <a:defRPr sz="672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smtClean="0"/>
              <a:t>3/28/23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2006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11296" y="9956803"/>
            <a:ext cx="17556480" cy="3072384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9120" b="0">
                <a:solidFill>
                  <a:schemeClr val="tx2"/>
                </a:solidFill>
                <a:latin typeface="+mn-lt"/>
              </a:defRPr>
            </a:lvl1pPr>
            <a:lvl2pPr marL="2194560" indent="0">
              <a:buNone/>
              <a:defRPr sz="912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11296" y="13228310"/>
            <a:ext cx="17556480" cy="15361920"/>
          </a:xfrm>
        </p:spPr>
        <p:txBody>
          <a:bodyPr/>
          <a:lstStyle>
            <a:lvl1pPr>
              <a:defRPr sz="8640"/>
            </a:lvl1pPr>
            <a:lvl2pPr>
              <a:defRPr sz="7680"/>
            </a:lvl2pPr>
            <a:lvl3pPr>
              <a:defRPr sz="6720"/>
            </a:lvl3pPr>
            <a:lvl4pPr>
              <a:defRPr sz="6720"/>
            </a:lvl4pPr>
            <a:lvl5pPr>
              <a:defRPr sz="6720"/>
            </a:lvl5pPr>
            <a:lvl6pPr>
              <a:defRPr sz="6720"/>
            </a:lvl6pPr>
            <a:lvl7pPr>
              <a:defRPr sz="6720"/>
            </a:lvl7pPr>
            <a:lvl8pPr>
              <a:defRPr sz="6720"/>
            </a:lvl8pPr>
            <a:lvl9pPr>
              <a:defRPr sz="672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823424" y="9956803"/>
            <a:ext cx="17556480" cy="3072384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9120" b="0">
                <a:solidFill>
                  <a:schemeClr val="tx2"/>
                </a:solidFill>
              </a:defRPr>
            </a:lvl1pPr>
            <a:lvl2pPr marL="2194560" indent="0">
              <a:buNone/>
              <a:defRPr sz="912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823424" y="13231589"/>
            <a:ext cx="17556480" cy="15361920"/>
          </a:xfrm>
        </p:spPr>
        <p:txBody>
          <a:bodyPr/>
          <a:lstStyle>
            <a:lvl1pPr>
              <a:defRPr sz="8640"/>
            </a:lvl1pPr>
            <a:lvl2pPr>
              <a:defRPr sz="7680"/>
            </a:lvl2pPr>
            <a:lvl3pPr>
              <a:defRPr sz="6720"/>
            </a:lvl3pPr>
            <a:lvl4pPr>
              <a:defRPr sz="6720"/>
            </a:lvl4pPr>
            <a:lvl5pPr>
              <a:defRPr sz="6720"/>
            </a:lvl5pPr>
            <a:lvl6pPr>
              <a:defRPr sz="6720"/>
            </a:lvl6pPr>
            <a:lvl7pPr>
              <a:defRPr sz="6720"/>
            </a:lvl7pPr>
            <a:lvl8pPr>
              <a:defRPr sz="6720"/>
            </a:lvl8pPr>
            <a:lvl9pPr>
              <a:defRPr sz="672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smtClean="0"/>
              <a:t>3/28/23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0189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smtClean="0"/>
              <a:t>3/28/23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7658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smtClean="0"/>
              <a:t>3/28/23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437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883906" y="833933"/>
            <a:ext cx="30712867" cy="3125053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32473392" y="833933"/>
            <a:ext cx="10533888" cy="3125053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67042" y="2915482"/>
            <a:ext cx="8750808" cy="7900416"/>
          </a:xfrm>
        </p:spPr>
        <p:txBody>
          <a:bodyPr anchor="b">
            <a:normAutofit/>
          </a:bodyPr>
          <a:lstStyle>
            <a:lvl1pPr algn="l" defTabSz="438912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1152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1085" y="4354287"/>
            <a:ext cx="26058509" cy="24209827"/>
          </a:xfrm>
        </p:spPr>
        <p:txBody>
          <a:bodyPr/>
          <a:lstStyle>
            <a:lvl1pPr>
              <a:defRPr sz="8640"/>
            </a:lvl1pPr>
            <a:lvl2pPr>
              <a:defRPr sz="7680"/>
            </a:lvl2pPr>
            <a:lvl3pPr>
              <a:defRPr sz="6720"/>
            </a:lvl3pPr>
            <a:lvl4pPr>
              <a:defRPr sz="6720"/>
            </a:lvl4pPr>
            <a:lvl5pPr>
              <a:defRPr sz="6720"/>
            </a:lvl5pPr>
            <a:lvl6pPr>
              <a:defRPr sz="6720"/>
            </a:lvl6pPr>
            <a:lvl7pPr>
              <a:defRPr sz="6720"/>
            </a:lvl7pPr>
            <a:lvl8pPr>
              <a:defRPr sz="6720"/>
            </a:lvl8pPr>
            <a:lvl9pPr>
              <a:defRPr sz="672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3467042" y="10972800"/>
            <a:ext cx="8750808" cy="1682496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3840"/>
              </a:spcBef>
              <a:buNone/>
              <a:defRPr sz="6240">
                <a:solidFill>
                  <a:srgbClr val="FFFFFF"/>
                </a:solidFill>
              </a:defRPr>
            </a:lvl1pPr>
            <a:lvl2pPr marL="2194560" indent="0">
              <a:buNone/>
              <a:defRPr sz="5760"/>
            </a:lvl2pPr>
            <a:lvl3pPr marL="4389120" indent="0">
              <a:buNone/>
              <a:defRPr sz="4800"/>
            </a:lvl3pPr>
            <a:lvl4pPr marL="6583680" indent="0">
              <a:buNone/>
              <a:defRPr sz="4320"/>
            </a:lvl4pPr>
            <a:lvl5pPr marL="8778240" indent="0">
              <a:buNone/>
              <a:defRPr sz="4320"/>
            </a:lvl5pPr>
            <a:lvl6pPr marL="10972800" indent="0">
              <a:buNone/>
              <a:defRPr sz="4320"/>
            </a:lvl6pPr>
            <a:lvl7pPr marL="13167360" indent="0">
              <a:buNone/>
              <a:defRPr sz="4320"/>
            </a:lvl7pPr>
            <a:lvl8pPr marL="15361920" indent="0">
              <a:buNone/>
              <a:defRPr sz="4320"/>
            </a:lvl8pPr>
            <a:lvl9pPr marL="17556480" indent="0">
              <a:buNone/>
              <a:defRPr sz="432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smtClean="0"/>
              <a:t>3/28/23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37417238" y="30288413"/>
            <a:ext cx="5266944" cy="1316736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2967168" y="1316736"/>
            <a:ext cx="9546336" cy="30284928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6384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32473392" y="833933"/>
            <a:ext cx="10533888" cy="3125053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67040" y="2896819"/>
            <a:ext cx="8756294" cy="7900416"/>
          </a:xfrm>
        </p:spPr>
        <p:txBody>
          <a:bodyPr anchor="b">
            <a:noAutofit/>
          </a:bodyPr>
          <a:lstStyle>
            <a:lvl1pPr algn="l">
              <a:defRPr sz="1152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22955" y="833933"/>
            <a:ext cx="30712867" cy="31250534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15360"/>
            </a:lvl1pPr>
            <a:lvl2pPr marL="2194560" indent="0">
              <a:buNone/>
              <a:defRPr sz="13440"/>
            </a:lvl2pPr>
            <a:lvl3pPr marL="4389120" indent="0">
              <a:buNone/>
              <a:defRPr sz="1152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3467040" y="10972800"/>
            <a:ext cx="8756294" cy="16810330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3840"/>
              </a:spcBef>
              <a:buNone/>
              <a:defRPr sz="6240">
                <a:solidFill>
                  <a:srgbClr val="FFFFFF"/>
                </a:solidFill>
              </a:defRPr>
            </a:lvl1pPr>
            <a:lvl2pPr marL="2194560" indent="0">
              <a:buNone/>
              <a:defRPr sz="5760"/>
            </a:lvl2pPr>
            <a:lvl3pPr marL="4389120" indent="0">
              <a:buNone/>
              <a:defRPr sz="4800"/>
            </a:lvl3pPr>
            <a:lvl4pPr marL="6583680" indent="0">
              <a:buNone/>
              <a:defRPr sz="4320"/>
            </a:lvl4pPr>
            <a:lvl5pPr marL="8778240" indent="0">
              <a:buNone/>
              <a:defRPr sz="4320"/>
            </a:lvl5pPr>
            <a:lvl6pPr marL="10972800" indent="0">
              <a:buNone/>
              <a:defRPr sz="4320"/>
            </a:lvl6pPr>
            <a:lvl7pPr marL="13167360" indent="0">
              <a:buNone/>
              <a:defRPr sz="4320"/>
            </a:lvl7pPr>
            <a:lvl8pPr marL="15361920" indent="0">
              <a:buNone/>
              <a:defRPr sz="4320"/>
            </a:lvl8pPr>
            <a:lvl9pPr marL="17556480" indent="0">
              <a:buNone/>
              <a:defRPr sz="432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smtClean="0"/>
              <a:t>3/28/23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4389120" rtl="0" eaLnBrk="1" latinLnBrk="0" hangingPunct="1">
              <a:defRPr lang="en-US" sz="432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7428221" y="30284928"/>
            <a:ext cx="5266944" cy="1316736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32967168" y="1316736"/>
            <a:ext cx="9546336" cy="30284928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31473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44906" y="833933"/>
            <a:ext cx="42201389" cy="31250534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11296" y="3084451"/>
            <a:ext cx="36868608" cy="65836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11296" y="10094976"/>
            <a:ext cx="36868608" cy="188732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26886" y="30284928"/>
            <a:ext cx="9875520" cy="131673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432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smtClean="0"/>
              <a:t>3/28/23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465101" y="30284928"/>
            <a:ext cx="18960998" cy="131673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432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7552234" y="30284928"/>
            <a:ext cx="5266944" cy="131673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432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5904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sldNum="0" hdr="0" ftr="0" dt="0"/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lang="en-US" sz="192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877824" indent="-877824" algn="l" defTabSz="4389120" rtl="0" eaLnBrk="1" latinLnBrk="0" hangingPunct="1">
        <a:lnSpc>
          <a:spcPct val="100000"/>
        </a:lnSpc>
        <a:spcBef>
          <a:spcPts val="432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indent="-877824" algn="l" defTabSz="4389120" rtl="0" eaLnBrk="1" latinLnBrk="0" hangingPunct="1">
        <a:lnSpc>
          <a:spcPct val="100000"/>
        </a:lnSpc>
        <a:spcBef>
          <a:spcPts val="24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7680" kern="1200">
          <a:solidFill>
            <a:schemeClr val="tx1"/>
          </a:solidFill>
          <a:latin typeface="+mn-lt"/>
          <a:ea typeface="+mn-ea"/>
          <a:cs typeface="+mn-cs"/>
        </a:defRPr>
      </a:lvl2pPr>
      <a:lvl3pPr marL="3511296" indent="-877824" algn="l" defTabSz="4389120" rtl="0" eaLnBrk="1" latinLnBrk="0" hangingPunct="1">
        <a:lnSpc>
          <a:spcPct val="100000"/>
        </a:lnSpc>
        <a:spcBef>
          <a:spcPts val="24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6720" kern="1200">
          <a:solidFill>
            <a:schemeClr val="tx1"/>
          </a:solidFill>
          <a:latin typeface="+mn-lt"/>
          <a:ea typeface="+mn-ea"/>
          <a:cs typeface="+mn-cs"/>
        </a:defRPr>
      </a:lvl3pPr>
      <a:lvl4pPr marL="4828032" indent="-877824" algn="l" defTabSz="4389120" rtl="0" eaLnBrk="1" latinLnBrk="0" hangingPunct="1">
        <a:lnSpc>
          <a:spcPct val="100000"/>
        </a:lnSpc>
        <a:spcBef>
          <a:spcPts val="24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6720" kern="1200">
          <a:solidFill>
            <a:schemeClr val="tx1"/>
          </a:solidFill>
          <a:latin typeface="+mn-lt"/>
          <a:ea typeface="+mn-ea"/>
          <a:cs typeface="+mn-cs"/>
        </a:defRPr>
      </a:lvl4pPr>
      <a:lvl5pPr marL="6144768" indent="-877824" algn="l" defTabSz="4389120" rtl="0" eaLnBrk="1" latinLnBrk="0" hangingPunct="1">
        <a:lnSpc>
          <a:spcPct val="100000"/>
        </a:lnSpc>
        <a:spcBef>
          <a:spcPts val="24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6720" kern="1200">
          <a:solidFill>
            <a:schemeClr val="tx1"/>
          </a:solidFill>
          <a:latin typeface="+mn-lt"/>
          <a:ea typeface="+mn-ea"/>
          <a:cs typeface="+mn-cs"/>
        </a:defRPr>
      </a:lvl5pPr>
      <a:lvl6pPr marL="7680000" indent="-1097280" algn="l" defTabSz="4389120" rtl="0" eaLnBrk="1" latinLnBrk="0" hangingPunct="1">
        <a:lnSpc>
          <a:spcPct val="100000"/>
        </a:lnSpc>
        <a:spcBef>
          <a:spcPts val="24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6720" kern="1200">
          <a:solidFill>
            <a:schemeClr val="tx1"/>
          </a:solidFill>
          <a:latin typeface="+mn-lt"/>
          <a:ea typeface="+mn-ea"/>
          <a:cs typeface="+mn-cs"/>
        </a:defRPr>
      </a:lvl6pPr>
      <a:lvl7pPr marL="9120000" indent="-1097280" algn="l" defTabSz="4389120" rtl="0" eaLnBrk="1" latinLnBrk="0" hangingPunct="1">
        <a:lnSpc>
          <a:spcPct val="100000"/>
        </a:lnSpc>
        <a:spcBef>
          <a:spcPts val="24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6720" kern="1200">
          <a:solidFill>
            <a:schemeClr val="tx1"/>
          </a:solidFill>
          <a:latin typeface="+mn-lt"/>
          <a:ea typeface="+mn-ea"/>
          <a:cs typeface="+mn-cs"/>
        </a:defRPr>
      </a:lvl7pPr>
      <a:lvl8pPr marL="10560000" indent="-1097280" algn="l" defTabSz="4389120" rtl="0" eaLnBrk="1" latinLnBrk="0" hangingPunct="1">
        <a:lnSpc>
          <a:spcPct val="100000"/>
        </a:lnSpc>
        <a:spcBef>
          <a:spcPts val="24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6720" kern="1200">
          <a:solidFill>
            <a:schemeClr val="tx1"/>
          </a:solidFill>
          <a:latin typeface="+mn-lt"/>
          <a:ea typeface="+mn-ea"/>
          <a:cs typeface="+mn-cs"/>
        </a:defRPr>
      </a:lvl8pPr>
      <a:lvl9pPr marL="12000000" indent="-1097280" algn="l" defTabSz="4389120" rtl="0" eaLnBrk="1" latinLnBrk="0" hangingPunct="1">
        <a:lnSpc>
          <a:spcPct val="100000"/>
        </a:lnSpc>
        <a:spcBef>
          <a:spcPts val="24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67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hyperlink" Target="mailto:s1184372@monmouth.ed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8DD5E07-D685-B0C7-7CDA-3B3EF2E566CF}"/>
              </a:ext>
            </a:extLst>
          </p:cNvPr>
          <p:cNvCxnSpPr>
            <a:cxnSpLocks/>
          </p:cNvCxnSpPr>
          <p:nvPr/>
        </p:nvCxnSpPr>
        <p:spPr>
          <a:xfrm>
            <a:off x="11166754" y="3700344"/>
            <a:ext cx="0" cy="28017906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CD35105-EF60-48ED-2C3F-AA1D8A61C3A3}"/>
              </a:ext>
            </a:extLst>
          </p:cNvPr>
          <p:cNvCxnSpPr>
            <a:cxnSpLocks/>
          </p:cNvCxnSpPr>
          <p:nvPr/>
        </p:nvCxnSpPr>
        <p:spPr>
          <a:xfrm>
            <a:off x="22265235" y="4358045"/>
            <a:ext cx="15601" cy="27702864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8B1BF37-486C-823A-ED6F-394FAB64CE3F}"/>
              </a:ext>
            </a:extLst>
          </p:cNvPr>
          <p:cNvCxnSpPr>
            <a:cxnSpLocks/>
          </p:cNvCxnSpPr>
          <p:nvPr/>
        </p:nvCxnSpPr>
        <p:spPr>
          <a:xfrm>
            <a:off x="32803660" y="3700344"/>
            <a:ext cx="0" cy="28467709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9E2CC37-9F02-08CF-E94D-D84D18D36640}"/>
              </a:ext>
            </a:extLst>
          </p:cNvPr>
          <p:cNvCxnSpPr>
            <a:cxnSpLocks/>
          </p:cNvCxnSpPr>
          <p:nvPr/>
        </p:nvCxnSpPr>
        <p:spPr>
          <a:xfrm flipH="1">
            <a:off x="898229" y="3787336"/>
            <a:ext cx="42026839" cy="63557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C7C0D9DB-68A2-3D07-2469-E5A8B71F20C1}"/>
              </a:ext>
            </a:extLst>
          </p:cNvPr>
          <p:cNvSpPr txBox="1"/>
          <p:nvPr/>
        </p:nvSpPr>
        <p:spPr>
          <a:xfrm>
            <a:off x="1947081" y="3850893"/>
            <a:ext cx="8170819" cy="124649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7500" dirty="0">
                <a:solidFill>
                  <a:schemeClr val="accent2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Introduction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95ADF36-03D8-AB0A-FCEC-D508BD96FF4C}"/>
              </a:ext>
            </a:extLst>
          </p:cNvPr>
          <p:cNvSpPr txBox="1"/>
          <p:nvPr/>
        </p:nvSpPr>
        <p:spPr>
          <a:xfrm>
            <a:off x="22815131" y="5577575"/>
            <a:ext cx="10564185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300" b="0" i="0" u="none" strike="noStrike" dirty="0">
                <a:solidFill>
                  <a:srgbClr val="000000"/>
                </a:solidFill>
                <a:effectLst/>
              </a:rPr>
              <a:t>Depersonalization, and Lack of Personal Accomplishment) th</a:t>
            </a:r>
            <a:r>
              <a:rPr lang="en-US" sz="4300" dirty="0">
                <a:solidFill>
                  <a:srgbClr val="000000"/>
                </a:solidFill>
              </a:rPr>
              <a:t>e data </a:t>
            </a:r>
            <a:r>
              <a:rPr lang="en-US" sz="4300" b="0" i="0" u="none" strike="noStrike" dirty="0">
                <a:solidFill>
                  <a:srgbClr val="000000"/>
                </a:solidFill>
                <a:effectLst/>
              </a:rPr>
              <a:t>was assessed via descriptive statistics and a grounded theory approach. </a:t>
            </a:r>
            <a:endParaRPr lang="en-US" sz="4300" b="0" dirty="0">
              <a:effectLst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501D46E-D5A5-A90D-1EA3-A1701A4746AC}"/>
              </a:ext>
            </a:extLst>
          </p:cNvPr>
          <p:cNvSpPr txBox="1"/>
          <p:nvPr/>
        </p:nvSpPr>
        <p:spPr>
          <a:xfrm>
            <a:off x="34198758" y="9553327"/>
            <a:ext cx="8170819" cy="4113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6129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09901D3-BCCB-64EE-E10E-25213D0B6E35}"/>
              </a:ext>
            </a:extLst>
          </p:cNvPr>
          <p:cNvSpPr txBox="1"/>
          <p:nvPr/>
        </p:nvSpPr>
        <p:spPr>
          <a:xfrm>
            <a:off x="12964427" y="5377572"/>
            <a:ext cx="7474438" cy="124649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7500" dirty="0">
                <a:solidFill>
                  <a:schemeClr val="accent2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Methods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E95B1B8-CB2F-7465-C6D9-B8841A15B8A1}"/>
              </a:ext>
            </a:extLst>
          </p:cNvPr>
          <p:cNvSpPr txBox="1"/>
          <p:nvPr/>
        </p:nvSpPr>
        <p:spPr>
          <a:xfrm>
            <a:off x="23599035" y="8841922"/>
            <a:ext cx="8170819" cy="124649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7500" dirty="0">
                <a:solidFill>
                  <a:schemeClr val="accent2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Results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59A2774-9FC2-5791-6710-ACA48EC7DC5C}"/>
              </a:ext>
            </a:extLst>
          </p:cNvPr>
          <p:cNvSpPr txBox="1"/>
          <p:nvPr/>
        </p:nvSpPr>
        <p:spPr>
          <a:xfrm>
            <a:off x="34007519" y="13043385"/>
            <a:ext cx="8170819" cy="124649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7500" dirty="0">
                <a:solidFill>
                  <a:schemeClr val="accent2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Conclusions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B1360D4-8176-780B-FDBC-9DF2EC947358}"/>
              </a:ext>
            </a:extLst>
          </p:cNvPr>
          <p:cNvSpPr txBox="1"/>
          <p:nvPr/>
        </p:nvSpPr>
        <p:spPr>
          <a:xfrm>
            <a:off x="1308741" y="1750728"/>
            <a:ext cx="17618317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500" b="1" dirty="0"/>
              <a:t>“COVID-19 Related to Teacher Burnout”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1A6C79D-412A-2A18-D5EA-B34A15DB7803}"/>
              </a:ext>
            </a:extLst>
          </p:cNvPr>
          <p:cNvSpPr txBox="1"/>
          <p:nvPr/>
        </p:nvSpPr>
        <p:spPr>
          <a:xfrm>
            <a:off x="27168018" y="1064836"/>
            <a:ext cx="1407206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200" dirty="0" err="1"/>
              <a:t>Jianna</a:t>
            </a:r>
            <a:r>
              <a:rPr lang="en-US" sz="5200" dirty="0"/>
              <a:t> Walters – </a:t>
            </a:r>
            <a:r>
              <a:rPr lang="en-US" sz="5200" dirty="0">
                <a:hlinkClick r:id="rId4"/>
              </a:rPr>
              <a:t>s1184372@monmouth.edu</a:t>
            </a:r>
            <a:endParaRPr lang="en-US" sz="5200" dirty="0"/>
          </a:p>
          <a:p>
            <a:endParaRPr lang="en-US" sz="2000" dirty="0"/>
          </a:p>
          <a:p>
            <a:r>
              <a:rPr lang="en-US" sz="5200" dirty="0"/>
              <a:t>Jason C. Fitzgerald, Ph.D. – First Reader/ Faculty Mentor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FE841E51-AC42-2950-A466-FF741FF5A92D}"/>
              </a:ext>
            </a:extLst>
          </p:cNvPr>
          <p:cNvSpPr txBox="1"/>
          <p:nvPr/>
        </p:nvSpPr>
        <p:spPr>
          <a:xfrm>
            <a:off x="1029692" y="5194030"/>
            <a:ext cx="10226874" cy="1822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4300" dirty="0">
                <a:solidFill>
                  <a:srgbClr val="000000"/>
                </a:solidFill>
              </a:rPr>
              <a:t>Burnout in the workplace is occurs when</a:t>
            </a:r>
            <a:r>
              <a:rPr lang="en-US" sz="4300" b="0" i="0" u="none" strike="noStrike" dirty="0">
                <a:solidFill>
                  <a:srgbClr val="000000"/>
                </a:solidFill>
                <a:effectLst/>
              </a:rPr>
              <a:t> people drain their mental resources and become overwhelmed and drained by their work (De </a:t>
            </a:r>
            <a:r>
              <a:rPr lang="en-US" sz="4300" b="0" i="0" u="none" strike="noStrike" dirty="0" err="1">
                <a:solidFill>
                  <a:srgbClr val="000000"/>
                </a:solidFill>
                <a:effectLst/>
              </a:rPr>
              <a:t>Clerq</a:t>
            </a:r>
            <a:r>
              <a:rPr lang="en-US" sz="4300" b="0" i="0" u="none" strike="noStrike" dirty="0">
                <a:solidFill>
                  <a:srgbClr val="000000"/>
                </a:solidFill>
                <a:effectLst/>
              </a:rPr>
              <a:t>, </a:t>
            </a:r>
            <a:r>
              <a:rPr lang="en-US" sz="4300" b="0" i="0" u="none" strike="noStrike" dirty="0" err="1">
                <a:solidFill>
                  <a:srgbClr val="000000"/>
                </a:solidFill>
                <a:effectLst/>
              </a:rPr>
              <a:t>Inam</a:t>
            </a:r>
            <a:r>
              <a:rPr lang="en-US" sz="4300" b="0" i="0" u="none" strike="noStrike" dirty="0">
                <a:solidFill>
                  <a:srgbClr val="000000"/>
                </a:solidFill>
                <a:effectLst/>
              </a:rPr>
              <a:t>, &amp; Azeem, 2020) </a:t>
            </a:r>
          </a:p>
          <a:p>
            <a:pPr marL="1943100" lvl="3" indent="-571500">
              <a:buFont typeface="Arial" panose="020B0604020202020204" pitchFamily="34" charset="0"/>
              <a:buChar char="•"/>
            </a:pPr>
            <a:r>
              <a:rPr lang="en-US" sz="4300" b="0" i="0" u="none" strike="noStrike" dirty="0">
                <a:solidFill>
                  <a:srgbClr val="000000"/>
                </a:solidFill>
                <a:effectLst/>
              </a:rPr>
              <a:t>leads to the reduction in effort</a:t>
            </a:r>
          </a:p>
          <a:p>
            <a:pPr lvl="3"/>
            <a:r>
              <a:rPr lang="en-US" sz="4300" b="0" i="0" u="none" strike="noStrike" dirty="0">
                <a:solidFill>
                  <a:srgbClr val="000000"/>
                </a:solidFill>
                <a:effectLst/>
              </a:rPr>
              <a:t> and performance in the workplace (Jansen, Lam, &amp; Huang, 2010).</a:t>
            </a:r>
          </a:p>
          <a:p>
            <a:pPr lvl="3"/>
            <a:endParaRPr lang="en-US" sz="1200" b="0" i="0" u="none" strike="noStrike" dirty="0">
              <a:solidFill>
                <a:srgbClr val="000000"/>
              </a:solidFill>
              <a:effectLst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300" b="0" i="0" u="none" strike="noStrike" dirty="0">
                <a:solidFill>
                  <a:srgbClr val="000000"/>
                </a:solidFill>
                <a:effectLst/>
              </a:rPr>
              <a:t>A life changing event can lead to a different kind of burnout as there are new reasons for feelings of low achievement, depersonalization, and emotional exhaustion. An example of a recent event that could cause these feelings is the COVID-19 pandemic(Ornell, </a:t>
            </a:r>
            <a:r>
              <a:rPr lang="en-US" sz="4300" b="0" i="0" u="none" strike="noStrike" dirty="0" err="1">
                <a:solidFill>
                  <a:srgbClr val="000000"/>
                </a:solidFill>
                <a:effectLst/>
              </a:rPr>
              <a:t>Schuch</a:t>
            </a:r>
            <a:r>
              <a:rPr lang="en-US" sz="4300" b="0" i="0" u="none" strike="noStrike" dirty="0">
                <a:solidFill>
                  <a:srgbClr val="000000"/>
                </a:solidFill>
                <a:effectLst/>
              </a:rPr>
              <a:t>, </a:t>
            </a:r>
            <a:r>
              <a:rPr lang="en-US" sz="4300" b="0" i="0" u="none" strike="noStrike" dirty="0" err="1">
                <a:solidFill>
                  <a:srgbClr val="000000"/>
                </a:solidFill>
                <a:effectLst/>
              </a:rPr>
              <a:t>Sordi</a:t>
            </a:r>
            <a:r>
              <a:rPr lang="en-US" sz="4300" b="0" i="0" u="none" strike="noStrike" dirty="0">
                <a:solidFill>
                  <a:srgbClr val="000000"/>
                </a:solidFill>
                <a:effectLst/>
              </a:rPr>
              <a:t>, &amp; Kessler, 2020).</a:t>
            </a:r>
            <a:endParaRPr lang="en-US" sz="4300" b="0" dirty="0">
              <a:effectLst/>
            </a:endParaRPr>
          </a:p>
          <a:p>
            <a:pPr marL="571500" indent="-571500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4400" b="0" i="0" u="none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lvl="3"/>
            <a:endParaRPr lang="en-US" sz="44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br>
              <a:rPr lang="en-US" sz="4400" dirty="0"/>
            </a:br>
            <a:endParaRPr lang="en-US" sz="4400" b="0" dirty="0">
              <a:effectLst/>
            </a:endParaRPr>
          </a:p>
          <a:p>
            <a:br>
              <a:rPr lang="en-US" sz="4400" dirty="0"/>
            </a:br>
            <a:endParaRPr lang="en-US" sz="432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617220" indent="-617220">
              <a:buFont typeface="Arial" panose="020B0604020202020204" pitchFamily="34" charset="0"/>
              <a:buChar char="•"/>
            </a:pPr>
            <a:endParaRPr lang="en-US" sz="4320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155DC08A-C299-E0B2-CC0C-38CA242961FF}"/>
              </a:ext>
            </a:extLst>
          </p:cNvPr>
          <p:cNvSpPr txBox="1"/>
          <p:nvPr/>
        </p:nvSpPr>
        <p:spPr>
          <a:xfrm>
            <a:off x="1853311" y="18224546"/>
            <a:ext cx="8170819" cy="124649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7500" dirty="0">
                <a:solidFill>
                  <a:schemeClr val="accent2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Purpose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B431A517-15AA-AC95-68DF-73C82C98D7D9}"/>
              </a:ext>
            </a:extLst>
          </p:cNvPr>
          <p:cNvSpPr txBox="1"/>
          <p:nvPr/>
        </p:nvSpPr>
        <p:spPr>
          <a:xfrm>
            <a:off x="898229" y="19741669"/>
            <a:ext cx="10268525" cy="142808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100" b="1" dirty="0"/>
              <a:t>Research Question: </a:t>
            </a:r>
            <a:r>
              <a:rPr lang="en-US" sz="4300" dirty="0"/>
              <a:t>What is Teacher Burnout and has it been affected by COVID-19?</a:t>
            </a:r>
          </a:p>
          <a:p>
            <a:endParaRPr lang="en-US" sz="2300" b="1" dirty="0"/>
          </a:p>
          <a:p>
            <a:r>
              <a:rPr lang="en-US" sz="5100" b="1" dirty="0"/>
              <a:t>Why?: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300" b="0" i="0" u="none" strike="noStrike" dirty="0">
                <a:solidFill>
                  <a:srgbClr val="000000"/>
                </a:solidFill>
                <a:effectLst/>
              </a:rPr>
              <a:t>The pandemic has ended, and teachers no longer have to face the issues that come with teaching remotely. However, they are still adapting to the changes that </a:t>
            </a:r>
            <a:r>
              <a:rPr lang="en-US" sz="4300" dirty="0">
                <a:solidFill>
                  <a:srgbClr val="000000"/>
                </a:solidFill>
              </a:rPr>
              <a:t>the pandemic</a:t>
            </a:r>
            <a:r>
              <a:rPr lang="en-US" sz="4300" b="0" i="0" u="none" strike="noStrike" dirty="0">
                <a:solidFill>
                  <a:srgbClr val="000000"/>
                </a:solidFill>
                <a:effectLst/>
              </a:rPr>
              <a:t> brought and the lasting effects of pandemic education.</a:t>
            </a:r>
          </a:p>
          <a:p>
            <a:endParaRPr lang="en-US" sz="2300" b="0" i="0" u="none" strike="noStrike" dirty="0">
              <a:solidFill>
                <a:srgbClr val="000000"/>
              </a:solidFill>
              <a:effectLst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300" dirty="0">
                <a:solidFill>
                  <a:srgbClr val="000000"/>
                </a:solidFill>
              </a:rPr>
              <a:t>While the pandemic has been researched and teacher burnout has been researched, there is not much information about teacher burnout as a result of the pandemic.</a:t>
            </a:r>
            <a:endParaRPr lang="en-US" sz="4300" b="0" i="0" u="none" strike="noStrike" dirty="0">
              <a:solidFill>
                <a:srgbClr val="000000"/>
              </a:solidFill>
              <a:effectLst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4300" b="0" i="0" u="none" strike="noStrike" dirty="0">
              <a:solidFill>
                <a:srgbClr val="000000"/>
              </a:solidFill>
              <a:effectLst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2300" b="0" i="0" u="none" strike="noStrike" dirty="0">
              <a:solidFill>
                <a:srgbClr val="000000"/>
              </a:solidFill>
              <a:effectLst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4300" b="0" i="0" u="none" strike="noStrike" dirty="0">
              <a:solidFill>
                <a:srgbClr val="000000"/>
              </a:solidFill>
              <a:effectLst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9D6D15A3-EB65-481D-A77B-4AF80D28B971}"/>
              </a:ext>
            </a:extLst>
          </p:cNvPr>
          <p:cNvSpPr txBox="1"/>
          <p:nvPr/>
        </p:nvSpPr>
        <p:spPr>
          <a:xfrm>
            <a:off x="11333737" y="6658031"/>
            <a:ext cx="10939299" cy="245605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100" b="1" dirty="0"/>
              <a:t>Participants</a:t>
            </a:r>
            <a:r>
              <a:rPr lang="en-US" sz="5000" b="1" dirty="0"/>
              <a:t>:</a:t>
            </a:r>
            <a:endParaRPr lang="en-US" sz="4000" b="1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300" b="1" dirty="0"/>
              <a:t>  </a:t>
            </a:r>
            <a:r>
              <a:rPr lang="en-US" sz="4300" dirty="0"/>
              <a:t>33 anonymous elementary school, middle school, and high school teachers</a:t>
            </a:r>
          </a:p>
          <a:p>
            <a:endParaRPr lang="en-US" sz="23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300" dirty="0"/>
              <a:t>Contacted through a third-party educator deeply involved in diversity </a:t>
            </a:r>
          </a:p>
          <a:p>
            <a:pPr marL="1943100" lvl="3" indent="-571500">
              <a:buFont typeface="Arial" panose="020B0604020202020204" pitchFamily="34" charset="0"/>
              <a:buChar char="•"/>
            </a:pPr>
            <a:r>
              <a:rPr lang="en-US" sz="4300" dirty="0"/>
              <a:t>Ensured anonymity and diverse participants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2300" dirty="0"/>
          </a:p>
          <a:p>
            <a:r>
              <a:rPr lang="en-US" sz="5100" b="1" dirty="0"/>
              <a:t>Data Collection: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300" dirty="0">
                <a:solidFill>
                  <a:srgbClr val="000000"/>
                </a:solidFill>
              </a:rPr>
              <a:t>C</a:t>
            </a:r>
            <a:r>
              <a:rPr lang="en-US" sz="4300" b="0" i="0" u="none" strike="noStrike" dirty="0">
                <a:solidFill>
                  <a:srgbClr val="000000"/>
                </a:solidFill>
                <a:effectLst/>
              </a:rPr>
              <a:t>ollected through a survey created on a Google Survey Application.</a:t>
            </a:r>
          </a:p>
          <a:p>
            <a:endParaRPr lang="en-US" sz="1200" b="0" i="0" u="none" strike="noStrike" dirty="0">
              <a:solidFill>
                <a:srgbClr val="000000"/>
              </a:solidFill>
              <a:effectLst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300" dirty="0">
                <a:solidFill>
                  <a:srgbClr val="000000"/>
                </a:solidFill>
              </a:rPr>
              <a:t>Q</a:t>
            </a:r>
            <a:r>
              <a:rPr lang="en-US" sz="4300" b="0" i="0" u="none" strike="noStrike" dirty="0">
                <a:solidFill>
                  <a:srgbClr val="000000"/>
                </a:solidFill>
                <a:effectLst/>
              </a:rPr>
              <a:t>uestions based on the three different symptoms of Burnout that will measure the lasting effects of teacher burnout from COVID-19 beyond the immediate pandemic.</a:t>
            </a:r>
          </a:p>
          <a:p>
            <a:pPr marL="1485900" lvl="2" indent="-571500">
              <a:buFont typeface="Arial" panose="020B0604020202020204" pitchFamily="34" charset="0"/>
              <a:buChar char="•"/>
            </a:pPr>
            <a:r>
              <a:rPr lang="en-US" sz="4300" dirty="0">
                <a:solidFill>
                  <a:srgbClr val="000000"/>
                </a:solidFill>
              </a:rPr>
              <a:t>T</a:t>
            </a:r>
            <a:r>
              <a:rPr lang="en-US" sz="4300" b="0" i="0" u="none" strike="noStrike" dirty="0">
                <a:solidFill>
                  <a:srgbClr val="000000"/>
                </a:solidFill>
                <a:effectLst/>
              </a:rPr>
              <a:t>he symptoms of Emotional Exhaustion, Depersonalization, and Lack of Personal Accomplishment </a:t>
            </a:r>
            <a:r>
              <a:rPr lang="en-US" sz="4300" dirty="0">
                <a:solidFill>
                  <a:srgbClr val="000000"/>
                </a:solidFill>
              </a:rPr>
              <a:t>were </a:t>
            </a:r>
            <a:r>
              <a:rPr lang="en-US" sz="4300" b="0" i="0" u="none" strike="noStrike" dirty="0">
                <a:solidFill>
                  <a:srgbClr val="000000"/>
                </a:solidFill>
                <a:effectLst/>
              </a:rPr>
              <a:t>rated on a number scale based on how much or how little the participant had experienced those feelings.</a:t>
            </a:r>
          </a:p>
          <a:p>
            <a:pPr marL="2857500" lvl="5" indent="-571500">
              <a:buFont typeface="Arial" panose="020B0604020202020204" pitchFamily="34" charset="0"/>
              <a:buChar char="•"/>
            </a:pPr>
            <a:r>
              <a:rPr lang="en-US" sz="4300" b="0" i="0" u="none" strike="noStrike" dirty="0">
                <a:solidFill>
                  <a:srgbClr val="000000"/>
                </a:solidFill>
                <a:effectLst/>
              </a:rPr>
              <a:t>The number scale was rated from 0 to 5 with increasing positivity towards the question asked.</a:t>
            </a:r>
          </a:p>
          <a:p>
            <a:pPr marL="2857500" lvl="5" indent="-571500">
              <a:buFont typeface="Arial" panose="020B0604020202020204" pitchFamily="34" charset="0"/>
              <a:buChar char="•"/>
            </a:pPr>
            <a:endParaRPr lang="en-US" sz="2300" b="0" i="0" u="none" strike="noStrike" dirty="0">
              <a:solidFill>
                <a:srgbClr val="000000"/>
              </a:solidFill>
              <a:effectLst/>
            </a:endParaRPr>
          </a:p>
          <a:p>
            <a:pPr marL="1485900" lvl="2" indent="-571500">
              <a:buFont typeface="Arial" panose="020B0604020202020204" pitchFamily="34" charset="0"/>
              <a:buChar char="•"/>
            </a:pPr>
            <a:r>
              <a:rPr lang="en-US" sz="4300" dirty="0">
                <a:solidFill>
                  <a:srgbClr val="000000"/>
                </a:solidFill>
              </a:rPr>
              <a:t>Participants were p</a:t>
            </a:r>
            <a:r>
              <a:rPr lang="en-US" sz="4300" b="0" i="0" u="none" strike="noStrike" dirty="0">
                <a:solidFill>
                  <a:srgbClr val="000000"/>
                </a:solidFill>
                <a:effectLst/>
              </a:rPr>
              <a:t>rompted to write a short response about why they were choosing the number that they chose. </a:t>
            </a:r>
            <a:endParaRPr lang="en-US" sz="4300" dirty="0">
              <a:solidFill>
                <a:srgbClr val="000000"/>
              </a:solidFill>
            </a:endParaRPr>
          </a:p>
          <a:p>
            <a:pPr lvl="2"/>
            <a:endParaRPr lang="en-US" sz="2300" b="0" i="0" u="none" strike="noStrike" dirty="0">
              <a:solidFill>
                <a:srgbClr val="000000"/>
              </a:solidFill>
              <a:effectLst/>
            </a:endParaRPr>
          </a:p>
          <a:p>
            <a:endParaRPr lang="en-US" sz="4000" b="1" dirty="0"/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4000" b="1" dirty="0"/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4000" b="1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DC7AD4FA-E9E1-BF6E-B6C7-29E3C22B18A8}"/>
              </a:ext>
            </a:extLst>
          </p:cNvPr>
          <p:cNvSpPr txBox="1"/>
          <p:nvPr/>
        </p:nvSpPr>
        <p:spPr>
          <a:xfrm>
            <a:off x="22565230" y="10643907"/>
            <a:ext cx="10238430" cy="229909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300" dirty="0">
                <a:solidFill>
                  <a:srgbClr val="000000"/>
                </a:solidFill>
              </a:rPr>
              <a:t>The survey measure used in this study allowed for an analysis of six components to burnout. . Below, each component is explored </a:t>
            </a:r>
            <a:r>
              <a:rPr lang="en-US" sz="4300" b="0" i="0" u="none" strike="noStrike" dirty="0">
                <a:solidFill>
                  <a:srgbClr val="000000"/>
                </a:solidFill>
                <a:effectLst/>
              </a:rPr>
              <a:t>with the relevant open and closed survey survey </a:t>
            </a:r>
            <a:r>
              <a:rPr lang="en-US" sz="4300" dirty="0">
                <a:solidFill>
                  <a:srgbClr val="000000"/>
                </a:solidFill>
              </a:rPr>
              <a:t>responses. to burnout.</a:t>
            </a:r>
          </a:p>
          <a:p>
            <a:endParaRPr lang="en-US" sz="2300" dirty="0">
              <a:solidFill>
                <a:srgbClr val="000000"/>
              </a:solidFill>
            </a:endParaRPr>
          </a:p>
          <a:p>
            <a:pPr marL="742950" indent="-742950">
              <a:buFont typeface="+mj-lt"/>
              <a:buAutoNum type="arabicPeriod"/>
            </a:pPr>
            <a:r>
              <a:rPr lang="en-US" sz="4300" b="1" dirty="0">
                <a:solidFill>
                  <a:srgbClr val="000000"/>
                </a:solidFill>
              </a:rPr>
              <a:t> </a:t>
            </a:r>
            <a:r>
              <a:rPr lang="en-US" sz="4300" b="1" i="1" dirty="0">
                <a:solidFill>
                  <a:srgbClr val="000000"/>
                </a:solidFill>
              </a:rPr>
              <a:t>Exhaustion</a:t>
            </a:r>
            <a:r>
              <a:rPr lang="en-US" sz="4300" b="1" dirty="0">
                <a:solidFill>
                  <a:srgbClr val="000000"/>
                </a:solidFill>
              </a:rPr>
              <a:t> 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4300" dirty="0">
                <a:solidFill>
                  <a:srgbClr val="000000"/>
                </a:solidFill>
              </a:rPr>
              <a:t>60.6% of participants agreed that their exhaustion at the end of a workday had increased after the COVID-19 pandemic</a:t>
            </a:r>
          </a:p>
          <a:p>
            <a:pPr lvl="1"/>
            <a:endParaRPr lang="en-US" sz="2300" dirty="0">
              <a:solidFill>
                <a:srgbClr val="000000"/>
              </a:solidFill>
            </a:endParaRPr>
          </a:p>
          <a:p>
            <a:pPr marL="742950" indent="-742950">
              <a:buFont typeface="+mj-lt"/>
              <a:buAutoNum type="arabicPeriod"/>
            </a:pPr>
            <a:r>
              <a:rPr lang="en-US" sz="4300" b="1" i="1" dirty="0">
                <a:solidFill>
                  <a:srgbClr val="000000"/>
                </a:solidFill>
              </a:rPr>
              <a:t>Connections with School Community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4300" dirty="0">
                <a:solidFill>
                  <a:srgbClr val="000000"/>
                </a:solidFill>
              </a:rPr>
              <a:t>42.4% of participants felt neutral that their connections with their school community had been positively affected by the ending of the pandemic while 36.4% disagreed.</a:t>
            </a:r>
          </a:p>
          <a:p>
            <a:pPr lvl="1"/>
            <a:endParaRPr lang="en-US" sz="2300" dirty="0">
              <a:solidFill>
                <a:srgbClr val="000000"/>
              </a:solidFill>
            </a:endParaRPr>
          </a:p>
          <a:p>
            <a:pPr marL="742950" indent="-742950">
              <a:buFont typeface="+mj-lt"/>
              <a:buAutoNum type="arabicPeriod"/>
            </a:pPr>
            <a:r>
              <a:rPr lang="en-US" sz="4300" b="1" i="1" dirty="0">
                <a:solidFill>
                  <a:srgbClr val="000000"/>
                </a:solidFill>
              </a:rPr>
              <a:t>Frustration Levels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4300" dirty="0">
                <a:solidFill>
                  <a:srgbClr val="000000"/>
                </a:solidFill>
              </a:rPr>
              <a:t>53.1% of participants agreed that they felt more frustration due to the pandemic than they did prior to the pandemic</a:t>
            </a:r>
          </a:p>
          <a:p>
            <a:pPr lvl="1"/>
            <a:endParaRPr lang="en-US" sz="2300" dirty="0">
              <a:solidFill>
                <a:srgbClr val="000000"/>
              </a:solidFill>
            </a:endParaRPr>
          </a:p>
          <a:p>
            <a:r>
              <a:rPr lang="en-US" sz="4300" b="1" i="1" dirty="0">
                <a:solidFill>
                  <a:srgbClr val="000000"/>
                </a:solidFill>
              </a:rPr>
              <a:t>4.    Confidence in Online Abilities</a:t>
            </a:r>
          </a:p>
          <a:p>
            <a:pPr marL="1485900" lvl="2" indent="-571500">
              <a:buFont typeface="Arial" panose="020B0604020202020204" pitchFamily="34" charset="0"/>
              <a:buChar char="•"/>
            </a:pPr>
            <a:r>
              <a:rPr lang="en-US" sz="4300" dirty="0">
                <a:solidFill>
                  <a:srgbClr val="000000"/>
                </a:solidFill>
              </a:rPr>
              <a:t>46.9% of participants disagreed that they had a feeling of</a:t>
            </a:r>
          </a:p>
          <a:p>
            <a:pPr lvl="2"/>
            <a:r>
              <a:rPr lang="en-US" sz="4300" dirty="0">
                <a:solidFill>
                  <a:srgbClr val="000000"/>
                </a:solidFill>
              </a:rPr>
              <a:t>	confidence with their online 		abilities following the pandemic   	while 34.4% remained neutral</a:t>
            </a:r>
          </a:p>
          <a:p>
            <a:pPr lvl="2"/>
            <a:endParaRPr lang="en-US" sz="4300" dirty="0">
              <a:solidFill>
                <a:srgbClr val="000000"/>
              </a:solidFill>
            </a:endParaRPr>
          </a:p>
          <a:p>
            <a:pPr marL="1200150" lvl="1" indent="-742950">
              <a:buFont typeface="+mj-lt"/>
              <a:buAutoNum type="arabicPeriod"/>
            </a:pPr>
            <a:endParaRPr lang="en-US" sz="4300" dirty="0">
              <a:solidFill>
                <a:srgbClr val="000000"/>
              </a:solidFill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AEDB6DBA-0985-48D8-6877-4A50009D8D7B}"/>
              </a:ext>
            </a:extLst>
          </p:cNvPr>
          <p:cNvSpPr txBox="1"/>
          <p:nvPr/>
        </p:nvSpPr>
        <p:spPr>
          <a:xfrm>
            <a:off x="32945892" y="4195249"/>
            <a:ext cx="9979176" cy="86946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300" b="1" i="1" dirty="0">
                <a:solidFill>
                  <a:srgbClr val="000000"/>
                </a:solidFill>
              </a:rPr>
              <a:t>5. 	Socialization with Coworkers</a:t>
            </a:r>
          </a:p>
          <a:p>
            <a:pPr marL="1485900" lvl="2" indent="-571500">
              <a:buFont typeface="Arial" panose="020B0604020202020204" pitchFamily="34" charset="0"/>
              <a:buChar char="•"/>
            </a:pPr>
            <a:r>
              <a:rPr lang="en-US" sz="4300" dirty="0">
                <a:solidFill>
                  <a:srgbClr val="000000"/>
                </a:solidFill>
              </a:rPr>
              <a:t>42.4% of participants disagreed with the idea that socialization with coworkers has become less difficult following the pandemic while 33.3 remained neutral</a:t>
            </a:r>
          </a:p>
          <a:p>
            <a:pPr marL="1485900" lvl="2" indent="-571500">
              <a:buFont typeface="Arial" panose="020B0604020202020204" pitchFamily="34" charset="0"/>
              <a:buChar char="•"/>
            </a:pPr>
            <a:endParaRPr lang="en-US" sz="2300" dirty="0">
              <a:solidFill>
                <a:srgbClr val="000000"/>
              </a:solidFill>
            </a:endParaRPr>
          </a:p>
          <a:p>
            <a:pPr marL="742950" indent="-742950">
              <a:buAutoNum type="arabicPeriod" startAt="6"/>
            </a:pPr>
            <a:r>
              <a:rPr lang="en-US" sz="4300" b="1" i="1" dirty="0">
                <a:solidFill>
                  <a:srgbClr val="000000"/>
                </a:solidFill>
              </a:rPr>
              <a:t>Student Comprehension </a:t>
            </a:r>
          </a:p>
          <a:p>
            <a:pPr marL="1657350" lvl="2" indent="-742950">
              <a:buFont typeface="Arial" panose="020B0604020202020204" pitchFamily="34" charset="0"/>
              <a:buChar char="•"/>
            </a:pPr>
            <a:r>
              <a:rPr lang="en-US" sz="4300" dirty="0">
                <a:solidFill>
                  <a:srgbClr val="000000"/>
                </a:solidFill>
              </a:rPr>
              <a:t>54.6% of participants disagreed that students comprehend more now than prior to the pandemic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5624F5B5-6C7D-9593-ED5A-D73D2E14DD4B}"/>
              </a:ext>
            </a:extLst>
          </p:cNvPr>
          <p:cNvSpPr txBox="1"/>
          <p:nvPr/>
        </p:nvSpPr>
        <p:spPr>
          <a:xfrm>
            <a:off x="33260791" y="14596777"/>
            <a:ext cx="9664277" cy="1601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300" dirty="0">
                <a:solidFill>
                  <a:srgbClr val="000000"/>
                </a:solidFill>
              </a:rPr>
              <a:t>T</a:t>
            </a:r>
            <a:r>
              <a:rPr lang="en-US" sz="4300" b="0" i="0" u="none" strike="noStrike" dirty="0">
                <a:solidFill>
                  <a:srgbClr val="000000"/>
                </a:solidFill>
                <a:effectLst/>
              </a:rPr>
              <a:t>he responses of teachers in this research project showed that COVID-19 has had an incredible and lasting effect on burnout symptoms such as Depersonalization</a:t>
            </a:r>
            <a:r>
              <a:rPr lang="en-US" sz="4300" dirty="0">
                <a:solidFill>
                  <a:srgbClr val="000000"/>
                </a:solidFill>
              </a:rPr>
              <a:t>, R</a:t>
            </a:r>
            <a:r>
              <a:rPr lang="en-US" sz="4300" b="0" i="0" u="none" strike="noStrike" dirty="0">
                <a:solidFill>
                  <a:srgbClr val="000000"/>
                </a:solidFill>
                <a:effectLst/>
              </a:rPr>
              <a:t>educed </a:t>
            </a:r>
            <a:r>
              <a:rPr lang="en-US" sz="4300" dirty="0">
                <a:solidFill>
                  <a:srgbClr val="000000"/>
                </a:solidFill>
              </a:rPr>
              <a:t>P</a:t>
            </a:r>
            <a:r>
              <a:rPr lang="en-US" sz="4300" b="0" i="0" u="none" strike="noStrike" dirty="0">
                <a:solidFill>
                  <a:srgbClr val="000000"/>
                </a:solidFill>
                <a:effectLst/>
              </a:rPr>
              <a:t>ersonal </a:t>
            </a:r>
            <a:r>
              <a:rPr lang="en-US" sz="4300" dirty="0">
                <a:solidFill>
                  <a:srgbClr val="000000"/>
                </a:solidFill>
              </a:rPr>
              <a:t>A</a:t>
            </a:r>
            <a:r>
              <a:rPr lang="en-US" sz="4300" b="0" i="0" u="none" strike="noStrike" dirty="0">
                <a:solidFill>
                  <a:srgbClr val="000000"/>
                </a:solidFill>
                <a:effectLst/>
              </a:rPr>
              <a:t>ccomplishment, and </a:t>
            </a:r>
            <a:r>
              <a:rPr lang="en-US" sz="4300" dirty="0">
                <a:solidFill>
                  <a:srgbClr val="000000"/>
                </a:solidFill>
              </a:rPr>
              <a:t>E</a:t>
            </a:r>
            <a:r>
              <a:rPr lang="en-US" sz="4300" b="0" i="0" u="none" strike="noStrike" dirty="0">
                <a:solidFill>
                  <a:srgbClr val="000000"/>
                </a:solidFill>
                <a:effectLst/>
              </a:rPr>
              <a:t>motional </a:t>
            </a:r>
            <a:r>
              <a:rPr lang="en-US" sz="4300" dirty="0">
                <a:solidFill>
                  <a:srgbClr val="000000"/>
                </a:solidFill>
              </a:rPr>
              <a:t>E</a:t>
            </a:r>
            <a:r>
              <a:rPr lang="en-US" sz="4300" b="0" i="0" u="none" strike="noStrike" dirty="0">
                <a:solidFill>
                  <a:srgbClr val="000000"/>
                </a:solidFill>
                <a:effectLst/>
              </a:rPr>
              <a:t>xhaustion</a:t>
            </a:r>
          </a:p>
          <a:p>
            <a:endParaRPr lang="en-US" sz="2300" b="0" i="0" u="none" strike="noStrike" dirty="0">
              <a:solidFill>
                <a:srgbClr val="000000"/>
              </a:solidFill>
              <a:effectLst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300" dirty="0">
                <a:solidFill>
                  <a:srgbClr val="000000"/>
                </a:solidFill>
              </a:rPr>
              <a:t>This proves that f</a:t>
            </a:r>
            <a:r>
              <a:rPr lang="en-US" sz="4300" b="0" i="0" u="none" strike="noStrike" dirty="0">
                <a:solidFill>
                  <a:srgbClr val="000000"/>
                </a:solidFill>
                <a:effectLst/>
              </a:rPr>
              <a:t>eelings of burnout that were felt prior to COVID-19 have </a:t>
            </a:r>
            <a:r>
              <a:rPr lang="en-US" sz="4300" dirty="0">
                <a:solidFill>
                  <a:srgbClr val="000000"/>
                </a:solidFill>
              </a:rPr>
              <a:t>not only been amplified but </a:t>
            </a:r>
            <a:r>
              <a:rPr lang="en-US" sz="4300" b="0" i="0" u="none" strike="noStrike" dirty="0">
                <a:solidFill>
                  <a:srgbClr val="000000"/>
                </a:solidFill>
                <a:effectLst/>
              </a:rPr>
              <a:t>have multiplied as new issues have been presented in both educating and nurturing our students mentally and socially.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2300" b="0" i="0" u="none" strike="noStrike" dirty="0">
              <a:solidFill>
                <a:srgbClr val="000000"/>
              </a:solidFill>
              <a:effectLst/>
            </a:endParaRPr>
          </a:p>
          <a:p>
            <a:r>
              <a:rPr lang="en-US" sz="5100" b="1" i="0" u="none" strike="noStrike" dirty="0">
                <a:solidFill>
                  <a:srgbClr val="000000"/>
                </a:solidFill>
                <a:effectLst/>
              </a:rPr>
              <a:t>So What?:</a:t>
            </a:r>
          </a:p>
          <a:p>
            <a:r>
              <a:rPr lang="en-US" sz="4300" b="0" i="0" u="none" strike="noStrike" dirty="0">
                <a:solidFill>
                  <a:srgbClr val="000000"/>
                </a:solidFill>
                <a:effectLst/>
              </a:rPr>
              <a:t>This measurement of how COVID-19 has affected a selection of teachers can help to open the discussion of how we can help our teachers and, concomitantly, our students.</a:t>
            </a:r>
            <a:endParaRPr lang="en-US" sz="4300" dirty="0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D9195887-07CE-FD14-DE6B-969003FAE313}"/>
              </a:ext>
            </a:extLst>
          </p:cNvPr>
          <p:cNvSpPr txBox="1"/>
          <p:nvPr/>
        </p:nvSpPr>
        <p:spPr>
          <a:xfrm>
            <a:off x="11373513" y="28670429"/>
            <a:ext cx="1066992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100" b="1" dirty="0"/>
              <a:t> Data Analysis: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4300" b="0" i="0" u="none" strike="noStrike" dirty="0">
                <a:solidFill>
                  <a:srgbClr val="000000"/>
                </a:solidFill>
                <a:effectLst/>
              </a:rPr>
              <a:t>Based on the participants answers and analysis of the three symptoms of burnout (Emotional Exhaustion,</a:t>
            </a:r>
            <a:endParaRPr lang="en-US" sz="43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CFDA9E3-4908-136A-D714-63A7B5A972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79810" y="19110"/>
            <a:ext cx="8386452" cy="5112242"/>
          </a:xfrm>
          <a:prstGeom prst="rect">
            <a:avLst/>
          </a:prstGeom>
        </p:spPr>
      </p:pic>
      <p:pic>
        <p:nvPicPr>
          <p:cNvPr id="2" name="Audio Recording Mar 28, 2023 at 7:30:05 PM">
            <a:hlinkClick r:id="" action="ppaction://media"/>
            <a:extLst>
              <a:ext uri="{FF2B5EF4-FFF2-40B4-BE49-F238E27FC236}">
                <a16:creationId xmlns:a16="http://schemas.microsoft.com/office/drawing/2014/main" id="{654F2125-9A1A-EDC3-B4B8-4C6DFFEDBD0B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21539200" y="16052800"/>
            <a:ext cx="812800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1347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3680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Savon</Template>
  <TotalTime>155</TotalTime>
  <Words>708</Words>
  <Application>Microsoft Macintosh PowerPoint</Application>
  <PresentationFormat>Custom</PresentationFormat>
  <Paragraphs>69</Paragraphs>
  <Slides>1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Aharoni</vt:lpstr>
      <vt:lpstr>Arial</vt:lpstr>
      <vt:lpstr>Century Gothic</vt:lpstr>
      <vt:lpstr>Garamond</vt:lpstr>
      <vt:lpstr>Times New Roman</vt:lpstr>
      <vt:lpstr>Savon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Jianna A. Walters</dc:creator>
  <cp:lastModifiedBy>Jianna A. Walters</cp:lastModifiedBy>
  <cp:revision>3</cp:revision>
  <dcterms:created xsi:type="dcterms:W3CDTF">2023-03-28T20:57:49Z</dcterms:created>
  <dcterms:modified xsi:type="dcterms:W3CDTF">2023-03-28T23:34:55Z</dcterms:modified>
</cp:coreProperties>
</file>