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67" r:id="rId2"/>
    <p:sldId id="26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80118D-AE0D-3C40-BCF6-0A12750893FC}" v="47" dt="2023-04-10T02:44:51.8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7"/>
    <p:restoredTop sz="94684"/>
  </p:normalViewPr>
  <p:slideViewPr>
    <p:cSldViewPr snapToGrid="0">
      <p:cViewPr varScale="1">
        <p:scale>
          <a:sx n="106" d="100"/>
          <a:sy n="106" d="100"/>
        </p:scale>
        <p:origin x="10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71376-3E40-C74D-A738-0CC7B24E2F41}" type="datetimeFigureOut">
              <a:rPr lang="en-US" smtClean="0"/>
              <a:t>4/10/23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0EA41-06C1-394C-A23A-F93844F17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53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legalherald.com</a:t>
            </a:r>
            <a:r>
              <a:rPr lang="en-US" dirty="0"/>
              <a:t>/long-branch-nj-long-branch-middle-school-teacher-charged-for-soliciting-an-underaged-child/ - picture of school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0EA41-06C1-394C-A23A-F93844F172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68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930C1-BC78-2A34-FF5F-4DDEC3FF0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C468AF-92E3-197C-E540-4A5907BEF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7F280-D248-B3EF-1214-08CFBE073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4417-C84F-B84C-90D5-2A21FA7A2A2B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A0B3A-1D7E-C4B9-5411-7A1BAB736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4ED2E-2449-78E5-BF2B-DD83CE0F4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3BE6-2A79-894B-8E09-5040E44E6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7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20EE-EDC4-F235-9C8B-1728E7657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284E8A-D2A6-CB3B-40FF-E1C9BC877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92149-329C-F356-B3CD-65B9CC5E1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4417-C84F-B84C-90D5-2A21FA7A2A2B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10528-DA77-5D41-5230-BF2B122E7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22721-8F71-D64C-035D-B520D03D1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3BE6-2A79-894B-8E09-5040E44E6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FECA0C-4C3A-E1DB-1F45-CC1844C5D8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75B4C6-C90B-52C9-6977-9843C699C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1EAC1-E71F-2F68-6476-9696490CB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4417-C84F-B84C-90D5-2A21FA7A2A2B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52E64-9C40-C94E-B1A7-1890BC965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05C34-4537-F547-C7BA-C04D74CF7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3BE6-2A79-894B-8E09-5040E44E6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98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F42CF-E3D8-A322-31E5-BB13A9E96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C208D-3671-BEF7-EE41-30807AC7C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281A7-B2F8-1725-53F5-59EC0D670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4417-C84F-B84C-90D5-2A21FA7A2A2B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59DA5-49F1-CA04-E3BA-C9F55CDBD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A637A-22BC-E838-C284-B6BC6EFB6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3BE6-2A79-894B-8E09-5040E44E6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42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E64E5-09F6-B68F-66F2-182931534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FF522-E0E3-03EE-B4D4-D23CB23EF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3E5DC-124B-8492-2985-71E0DFA6E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4417-C84F-B84C-90D5-2A21FA7A2A2B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28117-4585-5517-CAAE-BBB9C8FEF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83876-0ECC-C26E-780F-E0D0ACD5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3BE6-2A79-894B-8E09-5040E44E6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43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539D0-B168-9A31-D9F1-599822AF4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F0343-153D-4201-BA4A-566F7951A7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82E2A-9A98-C9BA-1F0D-163190801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33DBD9-E12C-79FB-2E88-33A9A56EF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4417-C84F-B84C-90D5-2A21FA7A2A2B}" type="datetimeFigureOut">
              <a:rPr lang="en-US" smtClean="0"/>
              <a:t>4/10/23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5ECF8-66C8-C937-705B-2A67190A7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A60E08-90B1-F5ED-163C-B1A7B59A3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3BE6-2A79-894B-8E09-5040E44E6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6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7D58D-B251-6612-5622-49D17B74E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7D216-5AB5-D898-4200-C73EA1B71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9C206C-FD6C-D773-12F3-7465B7125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1EB491-82D4-6226-D3AB-F4348D725D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A8F7F7-08BB-4EEE-A532-E68157F78B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51FEB5-165C-0D8A-8153-6C007CF7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4417-C84F-B84C-90D5-2A21FA7A2A2B}" type="datetimeFigureOut">
              <a:rPr lang="en-US" smtClean="0"/>
              <a:t>4/10/23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0D2CA6-AE39-3C25-59B3-0944F2DD2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69842A-53BB-274F-C8D5-2769F3E54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3BE6-2A79-894B-8E09-5040E44E6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9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61278-C7EC-CD1A-4218-13B567879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73D9D6-9D02-1D73-19F6-0F4EA2762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4417-C84F-B84C-90D5-2A21FA7A2A2B}" type="datetimeFigureOut">
              <a:rPr lang="en-US" smtClean="0"/>
              <a:t>4/10/23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A3A8A9-A634-59DF-2BC4-A089A3D8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290D8-F61C-E2AF-7D40-447ECD3D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3BE6-2A79-894B-8E09-5040E44E6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78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B5EA35-25D5-DB74-9A6B-A06F5EA15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4417-C84F-B84C-90D5-2A21FA7A2A2B}" type="datetimeFigureOut">
              <a:rPr lang="en-US" smtClean="0"/>
              <a:t>4/10/23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947DD7-5A0C-EC87-5E76-93BA37D4A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36481-D13D-6085-8E5A-7AE32E1C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3BE6-2A79-894B-8E09-5040E44E6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64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52BFF-D7B4-644D-858B-059F4B355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54751-FF64-9C28-2624-252798AD6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B366A8-E967-8CCC-AA82-555EAFD57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77B0F0-F4F6-5BAC-D76B-A3A4F2DFE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4417-C84F-B84C-90D5-2A21FA7A2A2B}" type="datetimeFigureOut">
              <a:rPr lang="en-US" smtClean="0"/>
              <a:t>4/10/23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A800DE-36EA-7F81-FA96-04BC932EE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96D53C-B3FF-414A-2C72-F82C92F24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3BE6-2A79-894B-8E09-5040E44E6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8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A5BD7-A6B9-E572-EB04-DE876EA0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A1B910-8EF6-3FB5-5B9F-4DCBA38E2C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4C4D7B-5018-67D2-810F-A65F1355F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29392-906E-C60D-AD50-431E408C6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4417-C84F-B84C-90D5-2A21FA7A2A2B}" type="datetimeFigureOut">
              <a:rPr lang="en-US" smtClean="0"/>
              <a:t>4/10/23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85AC4-0443-3656-FEF8-3A25FBC73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AD99A-35D8-0C0A-D912-F2FB24DEF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3BE6-2A79-894B-8E09-5040E44E6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71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45E927-5ABE-F278-99E1-112A58C53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B4162-6610-45F7-8E67-FA226E404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ADE91-39C2-30C8-8A84-231E09D8C0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04417-C84F-B84C-90D5-2A21FA7A2A2B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A16BE-4E47-2585-1C06-169B76DAB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F3254-0EAA-A21B-93B7-0A9F13C85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F3BE6-2A79-894B-8E09-5040E44E6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6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www.publicdomainpictures.net/en/view-image.php?image=225770&amp;picture=doodle-border" TargetMode="External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int2homes.com/US/Neighborhood/NJ/Monmouth-County/Long-Branch-Demographics.html" TargetMode="External"/><Relationship Id="rId2" Type="http://schemas.openxmlformats.org/officeDocument/2006/relationships/hyperlink" Target="https://bestneighborhood.org/race-in-long-branch-nj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galherald.com/long-branch-nj-long-branch-middle-school-teacher-charged-for-soliciting-an-underaged-child/" TargetMode="External"/><Relationship Id="rId5" Type="http://schemas.openxmlformats.org/officeDocument/2006/relationships/hyperlink" Target="https://www.usnews.com/education/k12/new-jersey/long-branch-middle-school-265282" TargetMode="External"/><Relationship Id="rId4" Type="http://schemas.openxmlformats.org/officeDocument/2006/relationships/hyperlink" Target="https://datausa.io/profile/geo/long-branch-nj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hart&#10;&#10;Description automatically generated with medium confidence">
            <a:extLst>
              <a:ext uri="{FF2B5EF4-FFF2-40B4-BE49-F238E27FC236}">
                <a16:creationId xmlns:a16="http://schemas.microsoft.com/office/drawing/2014/main" id="{C80A6175-BF14-2DF9-8B6A-BC1467F8D7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0" y="1"/>
            <a:ext cx="12192000" cy="68388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907CB1-237A-9031-3392-2168A9EDF3A4}"/>
              </a:ext>
            </a:extLst>
          </p:cNvPr>
          <p:cNvSpPr txBox="1"/>
          <p:nvPr/>
        </p:nvSpPr>
        <p:spPr>
          <a:xfrm>
            <a:off x="764703" y="592788"/>
            <a:ext cx="35854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Long Branch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Monmouth County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31,952 people living there (Point2homes.com)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18.2% poverty rate (</a:t>
            </a:r>
            <a:r>
              <a:rPr lang="en-US" sz="1200" dirty="0" err="1"/>
              <a:t>datausa.io</a:t>
            </a:r>
            <a:r>
              <a:rPr lang="en-US" sz="1200" dirty="0"/>
              <a:t>)</a:t>
            </a:r>
          </a:p>
          <a:p>
            <a:r>
              <a:rPr lang="en-US" sz="1200" dirty="0"/>
              <a:t>70.28% are U.S. born citizens, 12.74% citizens are not U.S. born, and 16.98% are not citizens (point2homes.com)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56.0% white, 23.0% Hispanic, 12.9% black or African American, 2.0% Asian, and 6.0% other (</a:t>
            </a:r>
            <a:r>
              <a:rPr lang="en-US" sz="1200" dirty="0" err="1"/>
              <a:t>bestneighborhood.org</a:t>
            </a:r>
            <a:r>
              <a:rPr lang="en-US" sz="12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40FCE1-9FF9-A6F1-518C-B0F159266B44}"/>
              </a:ext>
            </a:extLst>
          </p:cNvPr>
          <p:cNvSpPr txBox="1"/>
          <p:nvPr/>
        </p:nvSpPr>
        <p:spPr>
          <a:xfrm>
            <a:off x="897050" y="4419881"/>
            <a:ext cx="34530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Overview of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Long Branch Middle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Grades 6-8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1,121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47% female students and 53% male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11 to 1 student teacher ratio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22.7% white, 58.3% Hispanic or Latino, 15.0% Black or African American, and 3.4% are two or more races (</a:t>
            </a:r>
            <a:r>
              <a:rPr lang="en-US" sz="1200" dirty="0" err="1"/>
              <a:t>usnews.com</a:t>
            </a:r>
            <a:r>
              <a:rPr lang="en-US" sz="1200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91728C-7360-6E19-398D-356F1FA95331}"/>
              </a:ext>
            </a:extLst>
          </p:cNvPr>
          <p:cNvSpPr txBox="1"/>
          <p:nvPr/>
        </p:nvSpPr>
        <p:spPr>
          <a:xfrm>
            <a:off x="4133761" y="1774174"/>
            <a:ext cx="2526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Overview of classroom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8</a:t>
            </a:r>
            <a:r>
              <a:rPr lang="en-US" sz="1200" baseline="30000" dirty="0"/>
              <a:t>th</a:t>
            </a:r>
            <a:r>
              <a:rPr lang="en-US" sz="1200" dirty="0"/>
              <a:t> grade math classroom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8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Layout is always changing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Chromebooks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393A49-21B6-D6E4-FD89-417056D6650F}"/>
              </a:ext>
            </a:extLst>
          </p:cNvPr>
          <p:cNvSpPr txBox="1"/>
          <p:nvPr/>
        </p:nvSpPr>
        <p:spPr>
          <a:xfrm>
            <a:off x="6009773" y="1776963"/>
            <a:ext cx="2298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Description of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4 female and 4 male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All students have disabilities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Math IEP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321E99-D35B-AA60-8396-A0C684F5B355}"/>
              </a:ext>
            </a:extLst>
          </p:cNvPr>
          <p:cNvSpPr txBox="1"/>
          <p:nvPr/>
        </p:nvSpPr>
        <p:spPr>
          <a:xfrm>
            <a:off x="4716161" y="2821669"/>
            <a:ext cx="25627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Course and project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EDS 330 Foundations of Special Education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My project was created to help </a:t>
            </a:r>
            <a:r>
              <a:rPr lang="en-US" sz="1200"/>
              <a:t>foster students’ </a:t>
            </a:r>
            <a:r>
              <a:rPr lang="en-US" sz="1200" dirty="0"/>
              <a:t>understanding of math concepts by being taught in an untraditional way… by playing math games!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Equation Jenga, equation race, and equation debate</a:t>
            </a:r>
          </a:p>
          <a:p>
            <a:endParaRPr 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86552D-0D22-DE6C-0F22-F87DA099A067}"/>
              </a:ext>
            </a:extLst>
          </p:cNvPr>
          <p:cNvSpPr txBox="1"/>
          <p:nvPr/>
        </p:nvSpPr>
        <p:spPr>
          <a:xfrm>
            <a:off x="4666832" y="4880293"/>
            <a:ext cx="2304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My role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Created math games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Helped students with in-class activities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Helped students understand concepts being taught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C0B47D-38D9-C54C-AACD-278AD81C59C0}"/>
              </a:ext>
            </a:extLst>
          </p:cNvPr>
          <p:cNvSpPr txBox="1"/>
          <p:nvPr/>
        </p:nvSpPr>
        <p:spPr>
          <a:xfrm>
            <a:off x="3949322" y="709713"/>
            <a:ext cx="3765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Brain Break Math Edition </a:t>
            </a:r>
          </a:p>
          <a:p>
            <a:pPr algn="ctr"/>
            <a:r>
              <a:rPr lang="en-US" b="1" dirty="0"/>
              <a:t>Leigh McMahon</a:t>
            </a:r>
          </a:p>
          <a:p>
            <a:pPr algn="ctr"/>
            <a:r>
              <a:rPr lang="en-US" b="1" dirty="0"/>
              <a:t>Monmouth University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FBCF01-5995-5A04-8493-08A448D83738}"/>
              </a:ext>
            </a:extLst>
          </p:cNvPr>
          <p:cNvSpPr txBox="1"/>
          <p:nvPr/>
        </p:nvSpPr>
        <p:spPr>
          <a:xfrm>
            <a:off x="8307804" y="728243"/>
            <a:ext cx="27191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Understandings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 learned from this experience to be more creative and flexible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 also learned how to work with a different group of students then I am traditionally with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This experience gave me the opportunity to see and work with students whose disabilities were discussed throughout the course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5EB2AE-22F4-BFCF-AD84-120A92C6A759}"/>
              </a:ext>
            </a:extLst>
          </p:cNvPr>
          <p:cNvSpPr txBox="1"/>
          <p:nvPr/>
        </p:nvSpPr>
        <p:spPr>
          <a:xfrm>
            <a:off x="8307804" y="2678526"/>
            <a:ext cx="23581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Impacts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Created professional relationships with my cooperating teacher and her students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Showed students that learning math isn’t always just taking notes</a:t>
            </a:r>
          </a:p>
          <a:p>
            <a:endParaRPr lang="en-US" sz="1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280282-4DD9-F3A7-C0FC-22EE201C808F}"/>
              </a:ext>
            </a:extLst>
          </p:cNvPr>
          <p:cNvSpPr txBox="1"/>
          <p:nvPr/>
        </p:nvSpPr>
        <p:spPr>
          <a:xfrm>
            <a:off x="8307804" y="4190765"/>
            <a:ext cx="2526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Future Goals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 plan on continuing to grow based on learning by trying to learn everything that I can in order to make myself a better educator for my students.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An area that I specifically want to keep working on is learning different teaching techniques for different subjects</a:t>
            </a:r>
          </a:p>
        </p:txBody>
      </p:sp>
      <p:pic>
        <p:nvPicPr>
          <p:cNvPr id="4098" name="Picture 2" descr="Attorney Commentary | Long Branch Middle School Teacher Arrested for  Soliciting an Underaged Child">
            <a:extLst>
              <a:ext uri="{FF2B5EF4-FFF2-40B4-BE49-F238E27FC236}">
                <a16:creationId xmlns:a16="http://schemas.microsoft.com/office/drawing/2014/main" id="{0D46CEDF-5C59-5387-CFF8-2CC0C7384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34" y="2716446"/>
            <a:ext cx="2142184" cy="166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Recording Apr 9, 2023 at 10:44:51 PM">
            <a:hlinkClick r:id="" action="ppaction://media"/>
            <a:extLst>
              <a:ext uri="{FF2B5EF4-FFF2-40B4-BE49-F238E27FC236}">
                <a16:creationId xmlns:a16="http://schemas.microsoft.com/office/drawing/2014/main" id="{5257A753-400A-B402-550D-9A4B353CE5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65994" y="56253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6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F6296-70D7-2BEA-22FC-EDF9E9673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8A2B8-F462-7550-C775-0A43E8103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https://bestneighborhood.org/race-in-long-branch-nj/</a:t>
            </a:r>
            <a:endParaRPr lang="en-US" dirty="0"/>
          </a:p>
          <a:p>
            <a:r>
              <a:rPr lang="en-US" dirty="0">
                <a:hlinkClick r:id="rId3"/>
              </a:rPr>
              <a:t>https://www.point2homes.com/US/Neighborhood/NJ/Monmouth-County/Long-Branch-Demographics.html</a:t>
            </a:r>
            <a:endParaRPr lang="en-US" dirty="0"/>
          </a:p>
          <a:p>
            <a:r>
              <a:rPr lang="en-US" dirty="0">
                <a:hlinkClick r:id="rId4"/>
              </a:rPr>
              <a:t>https://datausa.io/profile/geo/long-branch-nj</a:t>
            </a:r>
            <a:endParaRPr lang="en-US" dirty="0"/>
          </a:p>
          <a:p>
            <a:r>
              <a:rPr lang="en-US" dirty="0">
                <a:hlinkClick r:id="rId5"/>
              </a:rPr>
              <a:t>https://www.usnews.com/education/k12/new-jersey/long-branch-middle-school-265282</a:t>
            </a:r>
            <a:endParaRPr lang="en-US" dirty="0"/>
          </a:p>
          <a:p>
            <a:r>
              <a:rPr lang="en-US" dirty="0">
                <a:hlinkClick r:id="rId6"/>
              </a:rPr>
              <a:t>https://legalherald.com/long-branch-nj-long-branch-middle-school-teacher-charged-for-soliciting-an-underaged-child/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468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5029</TotalTime>
  <Words>429</Words>
  <Application>Microsoft Macintosh PowerPoint</Application>
  <PresentationFormat>Widescreen</PresentationFormat>
  <Paragraphs>55</Paragraphs>
  <Slides>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Presentation</dc:title>
  <dc:creator>Leigh A. McMahon</dc:creator>
  <cp:lastModifiedBy>Leigh A. McMahon</cp:lastModifiedBy>
  <cp:revision>2</cp:revision>
  <dcterms:created xsi:type="dcterms:W3CDTF">2023-03-30T15:46:19Z</dcterms:created>
  <dcterms:modified xsi:type="dcterms:W3CDTF">2023-04-10T22:50:17Z</dcterms:modified>
</cp:coreProperties>
</file>