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40233600" cy="3291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1pPr>
    <a:lvl2pPr indent="2286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2pPr>
    <a:lvl3pPr indent="4572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3pPr>
    <a:lvl4pPr indent="6858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4pPr>
    <a:lvl5pPr indent="9144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5pPr>
    <a:lvl6pPr indent="11430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6pPr>
    <a:lvl7pPr indent="13716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7pPr>
    <a:lvl8pPr indent="16002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8pPr>
    <a:lvl9pPr indent="18288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27695420" y="29953155"/>
            <a:ext cx="1138659" cy="111464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011361" y="1317625"/>
            <a:ext cx="36210876" cy="548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954" tIns="208954" rIns="208954" bIns="208954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011361" y="7680325"/>
            <a:ext cx="36210876" cy="21724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954" tIns="208954" rIns="208954" bIns="20895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37083579" y="30829139"/>
            <a:ext cx="1138659" cy="1114647"/>
          </a:xfrm>
          <a:prstGeom prst="rect">
            <a:avLst/>
          </a:prstGeom>
          <a:ln w="12700">
            <a:miter lim="400000"/>
          </a:ln>
        </p:spPr>
        <p:txBody>
          <a:bodyPr wrap="none" lIns="208954" tIns="208954" rIns="208954" bIns="208954" anchor="ctr">
            <a:spAutoFit/>
          </a:bodyPr>
          <a:lstStyle>
            <a:lvl1pPr algn="r" defTabSz="4178300"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1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566862" marR="0" indent="-1566862" algn="l" defTabSz="417830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4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577580" marR="0" indent="-1488430" algn="l" defTabSz="417830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4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5564735" marR="0" indent="-1386435" algn="l" defTabSz="417830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7943360" marR="0" indent="-1675910" algn="l" defTabSz="417830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4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6830851" marR="0" indent="-8472664" algn="l" defTabSz="417830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4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8815387" algn="l" defTabSz="4178300" rtl="0" latinLnBrk="0">
        <a:lnSpc>
          <a:spcPct val="100000"/>
        </a:lnSpc>
        <a:spcBef>
          <a:spcPts val="35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14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272587" algn="l" defTabSz="4178300" rtl="0" latinLnBrk="0">
        <a:lnSpc>
          <a:spcPct val="100000"/>
        </a:lnSpc>
        <a:spcBef>
          <a:spcPts val="35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14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9729787" algn="l" defTabSz="4178300" rtl="0" latinLnBrk="0">
        <a:lnSpc>
          <a:spcPct val="100000"/>
        </a:lnSpc>
        <a:spcBef>
          <a:spcPts val="35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14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0186987" algn="l" defTabSz="4178300" rtl="0" latinLnBrk="0">
        <a:lnSpc>
          <a:spcPct val="100000"/>
        </a:lnSpc>
        <a:spcBef>
          <a:spcPts val="35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14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178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5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audio" Target="../media/media1.m4a"/><Relationship Id="rId4" Type="http://schemas.microsoft.com/office/2007/relationships/media" Target="../media/media1.m4a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62">
              <a:srgbClr val="DFFEB2"/>
            </a:gs>
            <a:gs pos="16425">
              <a:srgbClr val="E4FDBF"/>
            </a:gs>
            <a:gs pos="94063">
              <a:schemeClr val="accent3">
                <a:hueOff val="321486"/>
                <a:satOff val="58119"/>
                <a:lumOff val="40966"/>
              </a:schemeClr>
            </a:gs>
          </a:gsLst>
          <a:lin ang="1683894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"/>
          <p:cNvSpPr txBox="1"/>
          <p:nvPr/>
        </p:nvSpPr>
        <p:spPr>
          <a:xfrm>
            <a:off x="27785913" y="6172200"/>
            <a:ext cx="11560377" cy="7337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3106" tIns="203106" rIns="203106" bIns="203106">
            <a:spAutoFit/>
          </a:bodyPr>
          <a:lstStyle/>
          <a:p>
            <a:pPr lvl="1" marL="1177925" indent="-722313" defTabSz="4178300">
              <a:defRPr b="1" i="1" sz="4600" u="sng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2089150" indent="-1633536" defTabSz="41783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37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2089150" indent="-1633536" defTabSz="41783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1177925" indent="-722313" defTabSz="4178300">
              <a:spcBef>
                <a:spcPts val="4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178300">
              <a:lnSpc>
                <a:spcPct val="9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endParaRPr b="1" i="1" sz="2700" u="sng">
              <a:solidFill>
                <a:srgbClr val="1F497D"/>
              </a:solidFill>
            </a:endParaRPr>
          </a:p>
          <a:p>
            <a:pPr algn="ctr" defTabSz="4178300">
              <a:lnSpc>
                <a:spcPct val="90000"/>
              </a:lnSpc>
              <a:spcBef>
                <a:spcPts val="1900"/>
              </a:spcBef>
              <a:defRPr b="1" i="1" sz="2700" u="sng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4178300">
              <a:lnSpc>
                <a:spcPct val="90000"/>
              </a:lnSpc>
              <a:spcBef>
                <a:spcPts val="1900"/>
              </a:spcBef>
              <a:defRPr b="1" i="1" sz="2700" u="sng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4178300">
              <a:lnSpc>
                <a:spcPct val="90000"/>
              </a:lnSpc>
              <a:spcBef>
                <a:spcPts val="1900"/>
              </a:spcBef>
              <a:defRPr b="1" i="1" sz="2700" u="sng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4178300">
              <a:lnSpc>
                <a:spcPct val="90000"/>
              </a:lnSpc>
              <a:spcBef>
                <a:spcPts val="1900"/>
              </a:spcBef>
              <a:defRPr b="1" i="1" sz="2700" u="sng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4178300">
              <a:lnSpc>
                <a:spcPct val="90000"/>
              </a:lnSpc>
              <a:spcBef>
                <a:spcPts val="1900"/>
              </a:spcBef>
              <a:defRPr b="1" i="1" sz="2700" u="sng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4178300">
              <a:lnSpc>
                <a:spcPct val="90000"/>
              </a:lnSpc>
              <a:spcBef>
                <a:spcPts val="1900"/>
              </a:spcBef>
              <a:defRPr b="1" i="1" sz="2700" u="sng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" name="Using Graphic Organizers to Support Student Learning"/>
          <p:cNvSpPr txBox="1"/>
          <p:nvPr/>
        </p:nvSpPr>
        <p:spPr>
          <a:xfrm>
            <a:off x="6225504" y="311843"/>
            <a:ext cx="32775594" cy="3334987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3">
                <a:satOff val="-6373"/>
                <a:lumOff val="-1082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 defTabSz="4178300">
              <a:tabLst>
                <a:tab pos="914400" algn="l"/>
                <a:tab pos="1308100" algn="l"/>
                <a:tab pos="1816100" algn="l"/>
                <a:tab pos="23241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673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82100" algn="l"/>
              </a:tabLst>
              <a:defRPr b="1" sz="104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Using Graphic Organizers to Support Learning for Students with ADHD</a:t>
            </a:r>
          </a:p>
        </p:txBody>
      </p:sp>
      <p:pic>
        <p:nvPicPr>
          <p:cNvPr id="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448" y="603767"/>
            <a:ext cx="5324915" cy="3353136"/>
          </a:xfrm>
          <a:prstGeom prst="rect">
            <a:avLst/>
          </a:prstGeom>
          <a:ln w="38100">
            <a:solidFill>
              <a:schemeClr val="accent3">
                <a:satOff val="-6373"/>
                <a:lumOff val="-10823"/>
              </a:schemeClr>
            </a:solidFill>
            <a:miter lim="400000"/>
          </a:ln>
        </p:spPr>
      </p:pic>
      <p:sp>
        <p:nvSpPr>
          <p:cNvPr id="32" name="PURPOSE…"/>
          <p:cNvSpPr/>
          <p:nvPr/>
        </p:nvSpPr>
        <p:spPr>
          <a:xfrm>
            <a:off x="14526448" y="13742373"/>
            <a:ext cx="11294168" cy="7998853"/>
          </a:xfrm>
          <a:prstGeom prst="rect">
            <a:avLst/>
          </a:prstGeom>
          <a:ln w="38100">
            <a:solidFill>
              <a:schemeClr val="accent3">
                <a:satOff val="-6373"/>
                <a:lumOff val="-1082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954" tIns="208954" rIns="208954" bIns="208954">
            <a:normAutofit fontScale="100000" lnSpcReduction="0"/>
          </a:bodyPr>
          <a:lstStyle/>
          <a:p>
            <a:pPr defTabSz="3969384"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i="1" sz="51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 defTabSz="3969384"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b="1" sz="57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PURPOSE</a:t>
            </a:r>
          </a:p>
          <a:p>
            <a:pPr marL="514350" indent="-514350" defTabSz="3969384">
              <a:buSzPct val="100000"/>
              <a:buChar char="•"/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sz="57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Investigation of “the effects of using graphic organizers to support learning for students with attention-deficit/hyperactivity disorder in a secondary education classroom.”</a:t>
            </a:r>
          </a:p>
        </p:txBody>
      </p:sp>
      <p:sp>
        <p:nvSpPr>
          <p:cNvPr id="33" name="METHODS…"/>
          <p:cNvSpPr/>
          <p:nvPr/>
        </p:nvSpPr>
        <p:spPr>
          <a:xfrm>
            <a:off x="14526448" y="22267426"/>
            <a:ext cx="11294168" cy="7831478"/>
          </a:xfrm>
          <a:prstGeom prst="rect">
            <a:avLst/>
          </a:prstGeom>
          <a:ln w="38100">
            <a:solidFill>
              <a:schemeClr val="accent3">
                <a:satOff val="-6373"/>
                <a:lumOff val="-1082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954" tIns="208954" rIns="208954" bIns="208954">
            <a:normAutofit fontScale="100000" lnSpcReduction="0"/>
          </a:bodyPr>
          <a:lstStyle/>
          <a:p>
            <a:pPr defTabSz="4136516"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i="1" sz="53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 defTabSz="4136516"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b="1"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METHODS</a:t>
            </a:r>
          </a:p>
          <a:p>
            <a:pPr marL="536005" indent="-536005" defTabSz="4136516">
              <a:buSzPct val="100000"/>
              <a:buChar char="•"/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Monmouth University Database and EBSCOHost</a:t>
            </a:r>
          </a:p>
          <a:p>
            <a:pPr marL="536005" indent="-536005" defTabSz="4136516">
              <a:buSzPct val="100000"/>
              <a:buChar char="•"/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Keywords: attention-deficit/hyperactivity disorder, graphic organizers, high-incidence disabilities, mild intellectual disabilities, secondary education</a:t>
            </a:r>
          </a:p>
        </p:txBody>
      </p:sp>
      <p:sp>
        <p:nvSpPr>
          <p:cNvPr id="34" name="BACKGROUND…"/>
          <p:cNvSpPr/>
          <p:nvPr/>
        </p:nvSpPr>
        <p:spPr>
          <a:xfrm>
            <a:off x="14526448" y="5547149"/>
            <a:ext cx="11281038" cy="7669022"/>
          </a:xfrm>
          <a:prstGeom prst="rect">
            <a:avLst/>
          </a:prstGeom>
          <a:ln w="38100">
            <a:solidFill>
              <a:schemeClr val="accent3">
                <a:satOff val="-6373"/>
                <a:lumOff val="-1082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954" tIns="208954" rIns="208954" bIns="208954">
            <a:normAutofit fontScale="100000" lnSpcReduction="0"/>
          </a:bodyPr>
          <a:lstStyle/>
          <a:p>
            <a:pPr defTabSz="4052951">
              <a:tabLst>
                <a:tab pos="876300" algn="l"/>
                <a:tab pos="1257300" algn="l"/>
                <a:tab pos="1752600" algn="l"/>
                <a:tab pos="2247900" algn="l"/>
                <a:tab pos="2641600" algn="l"/>
                <a:tab pos="3086100" algn="l"/>
                <a:tab pos="3530600" algn="l"/>
                <a:tab pos="3975100" algn="l"/>
                <a:tab pos="4419600" algn="l"/>
                <a:tab pos="4914900" algn="l"/>
                <a:tab pos="5308600" algn="l"/>
                <a:tab pos="5740400" algn="l"/>
                <a:tab pos="6184900" algn="l"/>
                <a:tab pos="6629400" algn="l"/>
                <a:tab pos="7073900" algn="l"/>
                <a:tab pos="7518400" algn="l"/>
                <a:tab pos="7962900" algn="l"/>
                <a:tab pos="8407400" algn="l"/>
                <a:tab pos="8902700" algn="l"/>
              </a:tabLst>
              <a:defRPr i="1" sz="5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 defTabSz="4052951">
              <a:tabLst>
                <a:tab pos="876300" algn="l"/>
                <a:tab pos="1257300" algn="l"/>
                <a:tab pos="1752600" algn="l"/>
                <a:tab pos="2247900" algn="l"/>
                <a:tab pos="2641600" algn="l"/>
                <a:tab pos="3086100" algn="l"/>
                <a:tab pos="3530600" algn="l"/>
                <a:tab pos="3975100" algn="l"/>
                <a:tab pos="4419600" algn="l"/>
                <a:tab pos="4914900" algn="l"/>
                <a:tab pos="5308600" algn="l"/>
                <a:tab pos="5740400" algn="l"/>
                <a:tab pos="6184900" algn="l"/>
                <a:tab pos="6629400" algn="l"/>
                <a:tab pos="7073900" algn="l"/>
                <a:tab pos="7518400" algn="l"/>
                <a:tab pos="7962900" algn="l"/>
                <a:tab pos="8407400" algn="l"/>
                <a:tab pos="8902700" algn="l"/>
              </a:tabLst>
              <a:defRPr b="1" sz="52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BACKGROUND</a:t>
            </a:r>
          </a:p>
          <a:p>
            <a:pPr marL="525178" indent="-525178" defTabSz="4052951">
              <a:buSzPct val="100000"/>
              <a:buChar char="•"/>
              <a:tabLst>
                <a:tab pos="876300" algn="l"/>
                <a:tab pos="1257300" algn="l"/>
                <a:tab pos="1752600" algn="l"/>
                <a:tab pos="2247900" algn="l"/>
                <a:tab pos="2641600" algn="l"/>
                <a:tab pos="3086100" algn="l"/>
                <a:tab pos="3530600" algn="l"/>
                <a:tab pos="3975100" algn="l"/>
                <a:tab pos="4419600" algn="l"/>
                <a:tab pos="4914900" algn="l"/>
                <a:tab pos="5308600" algn="l"/>
                <a:tab pos="5740400" algn="l"/>
                <a:tab pos="6184900" algn="l"/>
                <a:tab pos="6629400" algn="l"/>
                <a:tab pos="7073900" algn="l"/>
                <a:tab pos="7518400" algn="l"/>
                <a:tab pos="7962900" algn="l"/>
                <a:tab pos="8407400" algn="l"/>
                <a:tab pos="8902700" algn="l"/>
              </a:tabLst>
              <a:defRPr sz="52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Attention-deficit/hyperactivity disorder (ADHD) is one of the most common disorders affecting students. This prompts research regarding strategies that effectively support these students and their learning.</a:t>
            </a:r>
          </a:p>
        </p:txBody>
      </p:sp>
      <p:sp>
        <p:nvSpPr>
          <p:cNvPr id="35" name="FINDINGS: THEMES…"/>
          <p:cNvSpPr/>
          <p:nvPr/>
        </p:nvSpPr>
        <p:spPr>
          <a:xfrm>
            <a:off x="807755" y="4957855"/>
            <a:ext cx="12702359" cy="25206790"/>
          </a:xfrm>
          <a:prstGeom prst="rect">
            <a:avLst/>
          </a:prstGeom>
          <a:ln w="38100">
            <a:solidFill>
              <a:schemeClr val="accent3">
                <a:satOff val="-6373"/>
                <a:lumOff val="-1082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954" tIns="208954" rIns="208954" bIns="208954">
            <a:normAutofit fontScale="100000" lnSpcReduction="0"/>
          </a:bodyPr>
          <a:lstStyle/>
          <a:p>
            <a:pPr defTabSz="3969384"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i="1" sz="51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 defTabSz="3969384">
              <a:lnSpc>
                <a:spcPct val="120000"/>
              </a:lnSpc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b="1"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FINDINGS: THEMES</a:t>
            </a:r>
          </a:p>
          <a:p>
            <a:pPr defTabSz="3969384"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b="1"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Implementation of Graphic Organizers</a:t>
            </a:r>
          </a:p>
          <a:p>
            <a:pPr marL="514350" indent="-514350" defTabSz="3969384">
              <a:buSzPct val="100000"/>
              <a:buChar char="•"/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Can be used in multiple content areas including math, science, social studies, and reading/writing (Browder, 2014).</a:t>
            </a:r>
          </a:p>
          <a:p>
            <a:pPr marL="514350" indent="-514350" defTabSz="3969384">
              <a:buSzPct val="100000"/>
              <a:buChar char="•"/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Graphic organizers can be successfully implemented through modern technology (Ciullo, 2015).</a:t>
            </a:r>
          </a:p>
          <a:p>
            <a:pPr marL="514350" indent="-514350" defTabSz="3969384">
              <a:buSzPct val="100000"/>
              <a:buChar char="•"/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Additional strategies or supports can be paired with graphic organizers in the classroom (Djudin and Amir, 2018).</a:t>
            </a:r>
          </a:p>
          <a:p>
            <a:pPr defTabSz="3969384"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</a:p>
          <a:p>
            <a:pPr defTabSz="3969384"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b="1"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Impact Graphic Organizers Have on Academic Success</a:t>
            </a:r>
          </a:p>
          <a:p>
            <a:pPr marL="514350" indent="-514350" defTabSz="3969384">
              <a:buSzPct val="100000"/>
              <a:buChar char="•"/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Students’ scores increase after using graphic organizers (Alturki, 2014).</a:t>
            </a:r>
          </a:p>
          <a:p>
            <a:pPr marL="514350" indent="-514350" defTabSz="3969384">
              <a:buSzPct val="100000"/>
              <a:buChar char="•"/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Students continue to succeed after the intervention is withdrawn (Evmenova et al., 2016).</a:t>
            </a:r>
          </a:p>
          <a:p>
            <a:pPr defTabSz="3969384"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</a:p>
          <a:p>
            <a:pPr defTabSz="3969384"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b="1"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Perceptions of Using Graphic Organizers</a:t>
            </a:r>
          </a:p>
          <a:p>
            <a:pPr marL="514350" indent="-514350" defTabSz="3969384">
              <a:buSzPct val="100000"/>
              <a:buChar char="•"/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Popular practice chosen by teachers (Ko and Tejero Hughes, 2015).</a:t>
            </a:r>
          </a:p>
          <a:p>
            <a:pPr marL="514350" indent="-514350" defTabSz="3969384">
              <a:buSzPct val="100000"/>
              <a:buChar char="•"/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Viewed as a practical and beneficial intervention for their students (Browder et al., 2018).</a:t>
            </a:r>
          </a:p>
          <a:p>
            <a:pPr marL="514350" indent="-514350" defTabSz="3969384">
              <a:buSzPct val="100000"/>
              <a:buChar char="•"/>
              <a:tabLst>
                <a:tab pos="863600" algn="l"/>
                <a:tab pos="1231900" algn="l"/>
                <a:tab pos="1714500" algn="l"/>
                <a:tab pos="2197100" algn="l"/>
                <a:tab pos="2590800" algn="l"/>
                <a:tab pos="3022600" algn="l"/>
                <a:tab pos="3454400" algn="l"/>
                <a:tab pos="3886200" algn="l"/>
                <a:tab pos="4330700" algn="l"/>
                <a:tab pos="4813300" algn="l"/>
                <a:tab pos="5194300" algn="l"/>
                <a:tab pos="5626100" algn="l"/>
                <a:tab pos="6057900" algn="l"/>
                <a:tab pos="6502400" algn="l"/>
                <a:tab pos="6934200" algn="l"/>
                <a:tab pos="7366000" algn="l"/>
                <a:tab pos="7797800" algn="l"/>
                <a:tab pos="8229600" algn="l"/>
                <a:tab pos="8712200" algn="l"/>
              </a:tabLst>
              <a:defRPr sz="51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Students believe graphic organizers allowed for better learning experiences and deeper learning outcomes (Wang et al., 2021).</a:t>
            </a:r>
          </a:p>
        </p:txBody>
      </p:sp>
      <p:sp>
        <p:nvSpPr>
          <p:cNvPr id="36" name="LIMITATIONS…"/>
          <p:cNvSpPr/>
          <p:nvPr/>
        </p:nvSpPr>
        <p:spPr>
          <a:xfrm>
            <a:off x="26823820" y="4957855"/>
            <a:ext cx="12577726" cy="25206790"/>
          </a:xfrm>
          <a:prstGeom prst="rect">
            <a:avLst/>
          </a:prstGeom>
          <a:ln w="38100">
            <a:solidFill>
              <a:schemeClr val="accent3">
                <a:satOff val="-6373"/>
                <a:lumOff val="-1082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954" tIns="208954" rIns="208954" bIns="208954">
            <a:normAutofit fontScale="100000" lnSpcReduction="0"/>
          </a:bodyPr>
          <a:lstStyle/>
          <a:p>
            <a:pPr algn="ctr" defTabSz="4136516">
              <a:lnSpc>
                <a:spcPct val="120000"/>
              </a:lnSpc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b="1" sz="5300">
                <a:latin typeface="Optima"/>
                <a:ea typeface="Optima"/>
                <a:cs typeface="Optima"/>
                <a:sym typeface="Optima"/>
              </a:defRPr>
            </a:pPr>
          </a:p>
          <a:p>
            <a:pPr algn="ctr" defTabSz="4136516"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b="1"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LIMITATIONS</a:t>
            </a:r>
          </a:p>
          <a:p>
            <a:pPr marL="536005" indent="-536005" defTabSz="4136516">
              <a:buSzPct val="100000"/>
              <a:buChar char="•"/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Not enough studies were specific to students with ADHD.</a:t>
            </a:r>
          </a:p>
          <a:p>
            <a:pPr marL="536005" indent="-536005" defTabSz="4136516">
              <a:buSzPct val="100000"/>
              <a:buChar char="•"/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</a:p>
          <a:p>
            <a:pPr defTabSz="4136516"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</a:p>
          <a:p>
            <a:pPr algn="ctr" defTabSz="4136516"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b="1"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DISCUSSION</a:t>
            </a:r>
          </a:p>
          <a:p>
            <a:pPr marL="536005" indent="-536005" defTabSz="4136516">
              <a:buSzPct val="100000"/>
              <a:buChar char="•"/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Strengths: All studies suggest many benefits to using graphic organizers to support learning for various students. Research showed positive outcomes in terms of implementation, academic achievement, and overall perception.</a:t>
            </a:r>
          </a:p>
          <a:p>
            <a:pPr marL="536005" indent="-536005" defTabSz="4136516">
              <a:buSzPct val="100000"/>
              <a:buChar char="•"/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Weaknesses: Majority of the studies involved few number of participants.</a:t>
            </a:r>
          </a:p>
          <a:p>
            <a:pPr defTabSz="4136516"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</a:p>
          <a:p>
            <a:pPr algn="ctr" defTabSz="4136516"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b="1"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</a:p>
          <a:p>
            <a:pPr algn="ctr" defTabSz="4136516"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b="1"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IMPLICATIONS</a:t>
            </a:r>
          </a:p>
          <a:p>
            <a:pPr marL="536005" indent="-536005" defTabSz="4136516">
              <a:buSzPct val="100000"/>
              <a:buChar char="•"/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Next steps should focus primarily on students with ADHD, with a larger group of participants. </a:t>
            </a:r>
          </a:p>
          <a:p>
            <a:pPr marL="536005" indent="-536005" defTabSz="4136516">
              <a:buSzPct val="100000"/>
              <a:buChar char="•"/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sz="5300">
                <a:solidFill>
                  <a:srgbClr val="535353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Future research should analyze the relationship of using graphic organizers in a smaller classroom or one-on-one setting vs. larger classroom setting.</a:t>
            </a:r>
          </a:p>
          <a:p>
            <a:pPr algn="ctr" defTabSz="4136516"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b="1" sz="5300">
                <a:latin typeface="Optima"/>
                <a:ea typeface="Optima"/>
                <a:cs typeface="Optima"/>
                <a:sym typeface="Optima"/>
              </a:defRPr>
            </a:pPr>
          </a:p>
          <a:p>
            <a:pPr algn="ctr" defTabSz="4136516"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b="1" sz="5300">
                <a:latin typeface="Optima"/>
                <a:ea typeface="Optima"/>
                <a:cs typeface="Optima"/>
                <a:sym typeface="Optima"/>
              </a:defRPr>
            </a:pPr>
          </a:p>
          <a:p>
            <a:pPr algn="ctr" defTabSz="4136516">
              <a:tabLst>
                <a:tab pos="901700" algn="l"/>
                <a:tab pos="1282700" algn="l"/>
                <a:tab pos="1790700" algn="l"/>
                <a:tab pos="2298700" algn="l"/>
                <a:tab pos="2692400" algn="l"/>
                <a:tab pos="3149600" algn="l"/>
                <a:tab pos="3606800" algn="l"/>
                <a:tab pos="4051300" algn="l"/>
                <a:tab pos="4508500" algn="l"/>
                <a:tab pos="5016500" algn="l"/>
                <a:tab pos="5410200" algn="l"/>
                <a:tab pos="5867400" algn="l"/>
                <a:tab pos="6311900" algn="l"/>
                <a:tab pos="6769100" algn="l"/>
                <a:tab pos="7226300" algn="l"/>
                <a:tab pos="7670800" algn="l"/>
                <a:tab pos="8128000" algn="l"/>
                <a:tab pos="8585200" algn="l"/>
                <a:tab pos="9080500" algn="l"/>
              </a:tabLst>
              <a:defRPr b="1" sz="5300">
                <a:latin typeface="Optima"/>
                <a:ea typeface="Optima"/>
                <a:cs typeface="Optima"/>
                <a:sym typeface="Optima"/>
              </a:defRPr>
            </a:pPr>
          </a:p>
        </p:txBody>
      </p:sp>
      <p:sp>
        <p:nvSpPr>
          <p:cNvPr id="37" name="Jacqueline O’Rourke…"/>
          <p:cNvSpPr/>
          <p:nvPr/>
        </p:nvSpPr>
        <p:spPr>
          <a:xfrm>
            <a:off x="14285208" y="3755085"/>
            <a:ext cx="11663184" cy="169015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3">
                <a:satOff val="-6373"/>
                <a:lumOff val="-1082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954" tIns="208954" rIns="208954" bIns="208954">
            <a:normAutofit fontScale="100000" lnSpcReduction="0"/>
          </a:bodyPr>
          <a:lstStyle/>
          <a:p>
            <a:pPr algn="ctr" defTabSz="3041802">
              <a:tabLst>
                <a:tab pos="660400" algn="l"/>
                <a:tab pos="939800" algn="l"/>
                <a:tab pos="1320800" algn="l"/>
                <a:tab pos="16764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83000" algn="l"/>
                <a:tab pos="3975100" algn="l"/>
                <a:tab pos="4305300" algn="l"/>
                <a:tab pos="4635500" algn="l"/>
                <a:tab pos="4978400" algn="l"/>
                <a:tab pos="5308600" algn="l"/>
                <a:tab pos="5638800" algn="l"/>
                <a:tab pos="5969000" algn="l"/>
                <a:tab pos="6299200" algn="l"/>
                <a:tab pos="6667500" algn="l"/>
              </a:tabLst>
              <a:defRPr b="1" sz="3920">
                <a:latin typeface="Optima"/>
                <a:ea typeface="Optima"/>
                <a:cs typeface="Optima"/>
                <a:sym typeface="Optima"/>
              </a:defRPr>
            </a:pPr>
            <a:r>
              <a:t>Jacqueline O’Rourke</a:t>
            </a:r>
          </a:p>
          <a:p>
            <a:pPr algn="ctr" defTabSz="3041802">
              <a:tabLst>
                <a:tab pos="660400" algn="l"/>
                <a:tab pos="939800" algn="l"/>
                <a:tab pos="1320800" algn="l"/>
                <a:tab pos="16764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83000" algn="l"/>
                <a:tab pos="3975100" algn="l"/>
                <a:tab pos="4305300" algn="l"/>
                <a:tab pos="4635500" algn="l"/>
                <a:tab pos="4978400" algn="l"/>
                <a:tab pos="5308600" algn="l"/>
                <a:tab pos="5638800" algn="l"/>
                <a:tab pos="5969000" algn="l"/>
                <a:tab pos="6299200" algn="l"/>
                <a:tab pos="6667500" algn="l"/>
              </a:tabLst>
              <a:defRPr b="1" sz="3920">
                <a:latin typeface="Optima"/>
                <a:ea typeface="Optima"/>
                <a:cs typeface="Optima"/>
                <a:sym typeface="Optima"/>
              </a:defRPr>
            </a:pPr>
            <a:r>
              <a:t>Monmouth University</a:t>
            </a:r>
          </a:p>
        </p:txBody>
      </p:sp>
      <p:pic>
        <p:nvPicPr>
          <p:cNvPr id="38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5367441" y="2869984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5667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