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B"/>
    <a:srgbClr val="FFD9F1"/>
    <a:srgbClr val="FFB9E4"/>
    <a:srgbClr val="FF79CC"/>
    <a:srgbClr val="FF019C"/>
    <a:srgbClr val="210BC5"/>
    <a:srgbClr val="422BA5"/>
    <a:srgbClr val="F35B1B"/>
    <a:srgbClr val="E00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9647" autoAdjust="0"/>
  </p:normalViewPr>
  <p:slideViewPr>
    <p:cSldViewPr>
      <p:cViewPr varScale="1">
        <p:scale>
          <a:sx n="17" d="100"/>
          <a:sy n="17" d="100"/>
        </p:scale>
        <p:origin x="1766" y="91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0385ADA-D7B7-D093-6F87-D2AD52FF26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DCA720D-AF6D-A0BB-A343-82BF373864A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2167535-5E45-BBA3-30F2-44CA3907F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12699B-CECA-E436-D1A0-D2F984C4E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F64DC-097C-72ED-F22A-31F9CFB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C7DA-6227-496E-BA36-D4312B4EC129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F136-54DC-6959-23ED-7851D3CC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DA4BA-F950-D3D2-E8AF-B7C0D14A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0E38-3204-418C-8935-B0627072C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0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0ADD-3925-70D3-9236-4A432A7D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D9EF-F890-4F98-BCD1-AA36CD898A01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1DE4-B176-8854-D25B-FE95A2AE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0D891-10BA-A6CE-2961-55615AEF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54BB-D63C-4135-A098-9BE086A61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7818-422F-E178-E42A-690D46A8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A2E5-C6C9-4068-857F-13983D7D5B44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D5ED7-C46E-CF1F-219A-D8F56429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17C0-A088-A6BE-AB0E-F7151AC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F361-FA5A-40CE-B1E9-D0C1E3A0A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0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39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9DE61-A40D-0190-E4AF-D69D69D1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4198-00FE-4BB2-BCF3-80D5570C518C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8E2F-14B8-E896-C3BC-8947785B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C5EA-D0EF-C402-94CC-87029E65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694A-723A-4CBD-B71E-F0D312464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1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9DA7-9B3C-4334-249B-D44C81F8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2089-4590-4A02-826B-F2FDEF926234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924D-AE8D-5344-9942-0BA519E1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61C9-9B65-7887-2F0E-CD83B313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F404-16C2-4FAD-BDBD-DF56A56E6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A15F65-F014-8409-9A51-514C5D45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E1D5-8F46-47D1-9E1F-392FE01F4DAB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36B68-C1FF-F68A-769C-32A8BE59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BFEA0-F4E2-4AE5-EC42-60EED80D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8A5F-AB08-4637-B7C8-F333379D6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46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A60CB1-6D57-4B2C-11F9-97E01844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D739-2E03-4396-818F-89FB70E479A3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498195-5B98-545A-E2F5-BE5EA09B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D119E3-FAEF-6490-1E8D-919B3E69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C978-2BAF-47C2-A8B8-0049A94AB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4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AE4367-BDB5-2963-66E9-69CB1DB2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2DF7-9CD4-47D4-A448-3C284FA05ED1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5BF066-8252-F01D-4794-D76A6A1D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4F777F-D4E9-BEAC-B10B-0966378C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C7BE-1FD4-4378-AAA6-C743ACE89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9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C9B77D-CD1E-AFB4-B728-F8BF081C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532A-C8E8-47EE-8F92-A4A640EF320D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EFFF31-D156-D5B1-5850-D3B8782D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C2BA93-59A8-39AC-3FB5-BD35E7AB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F529A-0D04-48D6-8804-E6CAC9434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0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02822-E804-E8F9-58F9-2557AD20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E0A2-340A-4217-A1C7-F50D95C012C5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7681A1-7809-133E-5EC3-8579C41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FF513-762F-C96C-B91D-C75D94A9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B916-0BC8-4F05-A703-0FA33FDD2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9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6D2A4B-3BFC-552E-9AC6-24541B38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A1C1-81E9-4F04-B0A0-4156D138A23A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785665-6496-3A0A-4C10-CBDFD4F3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4A9EE3-629E-F8C3-E787-1500E446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3652-E0A4-4A65-9BC8-69F5E0732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98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8000">
              <a:srgbClr val="FFF3FB"/>
            </a:gs>
            <a:gs pos="65000">
              <a:srgbClr val="FFD9F1"/>
            </a:gs>
            <a:gs pos="90000">
              <a:srgbClr val="FFB9E4"/>
            </a:gs>
            <a:gs pos="100000">
              <a:srgbClr val="FF7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1529CB-99B3-939B-54C1-2E3844EAD7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48FC7F-179F-0570-3A6E-7477959E6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F7FF5-42C6-244C-2E61-109C45ABD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162A6966-ABC5-46B2-91A6-D695758D2E2C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E3AC-FDA0-63CF-627F-2F125BF40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FAD-CB71-0621-666C-458E1800E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983E3F-DAB2-4682-BF34-2166AD6C1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232151F-9A4F-32F1-E687-CC58DA04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5D5551-6474-40B0-9D2E-7FB92071AB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1826" y="5348565"/>
            <a:ext cx="11172826" cy="27058673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Social-emotional (SE) deficits experienced by individuals with ASD: social-emotional reciprocity, nonverbal communicative behaviors, and relationships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(American Psychiatric Association, 2013)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Children with ASD need support in social skills, developing their sense of self, and improving their ability to understand others.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Increasing awareness of social-emotional learning (SEL)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(The Collaborative for Academic, Social, and Emotional Learning, 2022)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b="1" i="1" u="sng" dirty="0">
              <a:solidFill>
                <a:srgbClr val="FF019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Purpose</a:t>
            </a:r>
            <a:endParaRPr lang="en-US" sz="5400" b="1" dirty="0">
              <a:solidFill>
                <a:srgbClr val="FF019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can elementary students with ASD benefit from SEL interventions when combined with current evidence-based practices for ASD?</a:t>
            </a:r>
          </a:p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b="1" i="1" u="sng" dirty="0">
              <a:solidFill>
                <a:srgbClr val="FF019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Methods</a:t>
            </a:r>
          </a:p>
          <a:p>
            <a:pPr marL="0" marR="0" lvl="0" indent="-457200" algn="l" defTabSz="4179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Various educational and psychological databases led to 20 peer-reviewed research articles</a:t>
            </a:r>
          </a:p>
          <a:p>
            <a:pPr marL="0" marR="0" lvl="0" indent="-457200" algn="l" defTabSz="4179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Keywords:  social emotional learning, SEL interventions, autism spectrum disorder, ASD interventions, emotional regulation, social competence, appropriate practices, elementary education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D4016AD-0BB9-88B2-6687-5108237B6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D5239F2F-D712-05AC-FC11-8421624F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4699" y="9625708"/>
            <a:ext cx="14544199" cy="22683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456985" indent="-456985" algn="ctr" eaLnBrk="1" hangingPunct="1"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Themes</a:t>
            </a:r>
          </a:p>
          <a:p>
            <a:pPr algn="ctr" eaLnBrk="1" hangingPunct="1">
              <a:defRPr/>
            </a:pPr>
            <a:r>
              <a:rPr lang="en-US" sz="5400" i="1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Current Effective Practices for ASD and their Connection to Social-Emotional (SE) Development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Early intervention and additional support for SE development within ABA frameworks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Tiura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al, 2017;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Mohammedzaheri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al, 2014)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AAC training in both students with ASD and non-disabled peers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Lerna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al., 2012; Thiemann-Bourque et al., 2016)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Improved social skills within ESDM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(Estes et al., 2015;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Vivanti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al., 2019)</a:t>
            </a:r>
          </a:p>
          <a:p>
            <a:pPr marL="0" lvl="2" indent="0" algn="ctr" eaLnBrk="1" hangingPunct="1">
              <a:defRPr/>
            </a:pPr>
            <a:endParaRPr lang="en-US" sz="5400" b="1" i="1" dirty="0">
              <a:solidFill>
                <a:srgbClr val="FF019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2" indent="0" algn="ctr" eaLnBrk="1" hangingPunct="1">
              <a:defRPr/>
            </a:pPr>
            <a:r>
              <a:rPr lang="en-US" sz="5400" i="1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Current SEL Programs and Interventions</a:t>
            </a: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Positive school and classroom climates </a:t>
            </a:r>
            <a:r>
              <a:rPr lang="da-DK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(Belfield et al., 2015; Allbright et al., 2019; Upshur et al., 2019)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Emotional and physical health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(Belfield et al., 2015; </a:t>
            </a:r>
            <a:r>
              <a:rPr lang="da-DK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Taylor et al., 2017; Al-Jbouri et al., 2022)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 SEL profiles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da-DK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Denham et al., 2012; Taylor et al., 2017)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Professional development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da-DK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Waajid et al., 2013; Allbright et al., 2019)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endParaRPr lang="en-US" sz="5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2" indent="0" algn="ctr" eaLnBrk="1" hangingPunct="1">
              <a:defRPr/>
            </a:pPr>
            <a:r>
              <a:rPr lang="en-US" sz="5400" i="1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Benefits of SEL for Students with Autism</a:t>
            </a: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Emotional regulation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da-DK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Low et al., 2019; Jahromi et al., 2021; Kirst et al., 2022: Schonert-Reichl et al., 2015; Belfield et al., 2015; Charman et al., 2015; Lorenzo et al., 2016)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Social competence and relationship-building skills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Berard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al., 2017; Hollingsworth &amp; Winter, 2013)</a:t>
            </a: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Behavior </a:t>
            </a:r>
            <a:r>
              <a:rPr lang="da-DK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(Schonert-Reichl et al., 2015; Taylor et al., 2017; Belfield et al., 2015; Charman et al., 2015)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Academics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(Belfield et al., 2015;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Schonert-Reichl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al., 2015; Low et al. 2019)</a:t>
            </a:r>
          </a:p>
          <a:p>
            <a:pPr marL="685800" lvl="2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Teacher efficacy</a:t>
            </a:r>
            <a:r>
              <a:rPr lang="en-US" sz="5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(Denham et al., 2012; Waajid et al., 2013; Upshur et al., 2019)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C90F4E0A-0E31-F721-8145-655B42009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98" y="1086991"/>
            <a:ext cx="33680400" cy="33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9600" b="1" i="1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Role of SEL in ASD Practices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AMANDA CROCCO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Monmouth University</a:t>
            </a:r>
            <a:endParaRPr lang="en-US" altLang="en-US" sz="4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6337FC88-594C-9273-7C02-52D1F388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8945" y="9387602"/>
            <a:ext cx="10858579" cy="24606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Discussion</a:t>
            </a:r>
            <a:endParaRPr lang="en-US" sz="5400" b="1" dirty="0">
              <a:solidFill>
                <a:srgbClr val="FF019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SEL may improve SE deficits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for specific SE support for children with ASD 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Increased SEL training in teacher prep programs and professional development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Unknown extent to which SEL can improve SE deficits in children with ASD</a:t>
            </a: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endParaRPr lang="en-US" sz="5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2" algn="ctr" eaLnBrk="1" hangingPunct="1"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Limitations</a:t>
            </a:r>
            <a:endParaRPr lang="en-US" sz="5400" dirty="0">
              <a:solidFill>
                <a:srgbClr val="FF019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Limited research on SEL as an evidence-based practice for ASD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Literature on current ASD and SEL practices guided process of identifying areas in which SEL-specific practices may significantly improve SE deficits of ASD</a:t>
            </a:r>
          </a:p>
          <a:p>
            <a:pPr eaLnBrk="1" hangingPunct="1">
              <a:defRPr/>
            </a:pPr>
            <a:endParaRPr lang="en-US" sz="5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-457200" algn="ctr" eaLnBrk="1" hangingPunct="1">
              <a:defRPr/>
            </a:pPr>
            <a:r>
              <a:rPr lang="en-US" sz="5400" b="1" i="1" u="sng" dirty="0">
                <a:solidFill>
                  <a:srgbClr val="FF019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Implications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are evidence-based SEL practices for students with ASD?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effective is a combined use of ASD and SEL practices for targeting SE needs?</a:t>
            </a:r>
          </a:p>
          <a:p>
            <a:pPr eaLnBrk="1" hangingPunct="1">
              <a:defRPr/>
            </a:pP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endParaRPr lang="en-US" sz="5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105" name="Picture 2">
            <a:extLst>
              <a:ext uri="{FF2B5EF4-FFF2-40B4-BE49-F238E27FC236}">
                <a16:creationId xmlns:a16="http://schemas.microsoft.com/office/drawing/2014/main" id="{FA447E5B-B34F-2687-FDF9-42950D757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9"/>
          <a:stretch/>
        </p:blipFill>
        <p:spPr bwMode="auto">
          <a:xfrm>
            <a:off x="106680" y="210919"/>
            <a:ext cx="7551737" cy="36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 descr="Qr code&#10;&#10;Description automatically generated">
            <a:extLst>
              <a:ext uri="{FF2B5EF4-FFF2-40B4-BE49-F238E27FC236}">
                <a16:creationId xmlns:a16="http://schemas.microsoft.com/office/drawing/2014/main" id="{A323988E-2A4C-EEB4-558B-5AC60F9B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77" y="1094884"/>
            <a:ext cx="2713314" cy="33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EF7B1-571F-C761-B3C0-6BD13176CA25}"/>
              </a:ext>
            </a:extLst>
          </p:cNvPr>
          <p:cNvSpPr txBox="1"/>
          <p:nvPr/>
        </p:nvSpPr>
        <p:spPr>
          <a:xfrm>
            <a:off x="12888673" y="5479440"/>
            <a:ext cx="26703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15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benefits of SEL for elementary students with ASD are better supported emotional regulation, social competence, relationship-building skills, behavior, academics, and teacher efficacy.</a:t>
            </a:r>
          </a:p>
        </p:txBody>
      </p:sp>
      <p:pic>
        <p:nvPicPr>
          <p:cNvPr id="3" name="Crocco Lit Review Audio file">
            <a:hlinkClick r:id="" action="ppaction://media"/>
            <a:extLst>
              <a:ext uri="{FF2B5EF4-FFF2-40B4-BE49-F238E27FC236}">
                <a16:creationId xmlns:a16="http://schemas.microsoft.com/office/drawing/2014/main" id="{6AD75160-A87E-27A2-913C-5AF3C65E4B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02.448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66282" y="1224121"/>
            <a:ext cx="3111242" cy="3111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Pages>1</Pages>
  <Words>572</Words>
  <Application>Microsoft Office PowerPoint</Application>
  <PresentationFormat>Custom</PresentationFormat>
  <Paragraphs>57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Kathryn Lubniewski</dc:creator>
  <cp:lastModifiedBy>Amanda N. Crocco</cp:lastModifiedBy>
  <cp:revision>171</cp:revision>
  <cp:lastPrinted>2002-03-27T20:40:30Z</cp:lastPrinted>
  <dcterms:created xsi:type="dcterms:W3CDTF">1999-04-12T09:26:27Z</dcterms:created>
  <dcterms:modified xsi:type="dcterms:W3CDTF">2022-11-20T20:18:43Z</dcterms:modified>
</cp:coreProperties>
</file>