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7" r:id="rId2"/>
  </p:sldIdLst>
  <p:sldSz cx="14630400" cy="10972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6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569444" y="2040040"/>
            <a:ext cx="11491515" cy="689272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741018" y="2216506"/>
            <a:ext cx="11148365" cy="6539789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6071616" y="2028368"/>
            <a:ext cx="2487168" cy="10241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6217920" y="2028370"/>
            <a:ext cx="2194560" cy="877824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4050" y="3346021"/>
            <a:ext cx="10882304" cy="414528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9920" b="0" kern="1200" cap="all" spc="-16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4520" y="7491299"/>
            <a:ext cx="10885018" cy="80467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240" spc="128" baseline="0">
                <a:solidFill>
                  <a:schemeClr val="tx2">
                    <a:lumMod val="75000"/>
                  </a:schemeClr>
                </a:solidFill>
              </a:defRPr>
            </a:lvl1pPr>
            <a:lvl2pPr marL="731520" indent="0" algn="ctr">
              <a:buNone/>
              <a:defRPr sz="2240"/>
            </a:lvl2pPr>
            <a:lvl3pPr marL="1463040" indent="0" algn="ctr">
              <a:buNone/>
              <a:defRPr sz="2240"/>
            </a:lvl3pPr>
            <a:lvl4pPr marL="2194560" indent="0" algn="ctr">
              <a:buNone/>
              <a:defRPr sz="2240"/>
            </a:lvl4pPr>
            <a:lvl5pPr marL="2926080" indent="0" algn="ctr">
              <a:buNone/>
              <a:defRPr sz="2240"/>
            </a:lvl5pPr>
            <a:lvl6pPr marL="3657600" indent="0" algn="ctr">
              <a:buNone/>
              <a:defRPr sz="2240"/>
            </a:lvl6pPr>
            <a:lvl7pPr marL="4389120" indent="0" algn="ctr">
              <a:buNone/>
              <a:defRPr sz="2240"/>
            </a:lvl7pPr>
            <a:lvl8pPr marL="5120640" indent="0" algn="ctr">
              <a:buNone/>
              <a:defRPr sz="2240"/>
            </a:lvl8pPr>
            <a:lvl9pPr marL="5852160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6291072" y="2123501"/>
            <a:ext cx="2048256" cy="731520"/>
          </a:xfrm>
        </p:spPr>
        <p:txBody>
          <a:bodyPr/>
          <a:lstStyle>
            <a:lvl1pPr algn="ctr">
              <a:defRPr sz="176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C1C0E077-A9E1-4941-BFDC-6B2846398217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767898" y="8337696"/>
            <a:ext cx="7086600" cy="365760"/>
          </a:xfrm>
        </p:spPr>
        <p:txBody>
          <a:bodyPr/>
          <a:lstStyle>
            <a:lvl1pPr algn="l">
              <a:defRPr sz="144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10328305" y="8339328"/>
            <a:ext cx="2534258" cy="36576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29473BF-3F97-4E1B-927B-CB5252E10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7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0E077-A9E1-4941-BFDC-6B2846398217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73BF-3F97-4E1B-927B-CB5252E10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29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789920" y="1219200"/>
            <a:ext cx="2834640" cy="8412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1219200"/>
            <a:ext cx="9692640" cy="8412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0E077-A9E1-4941-BFDC-6B2846398217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73BF-3F97-4E1B-927B-CB5252E10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20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0E077-A9E1-4941-BFDC-6B2846398217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73BF-3F97-4E1B-927B-CB5252E10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936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569444" y="2040040"/>
            <a:ext cx="11491515" cy="689272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741018" y="2216506"/>
            <a:ext cx="11148365" cy="6539789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6071616" y="2028368"/>
            <a:ext cx="2487168" cy="1024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6217920" y="2028370"/>
            <a:ext cx="2194560" cy="877824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6347" y="3350895"/>
            <a:ext cx="10885018" cy="4140403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9920" kern="1200" cap="all" spc="-16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6349" y="7491299"/>
            <a:ext cx="10885018" cy="804672"/>
          </a:xfrm>
        </p:spPr>
        <p:txBody>
          <a:bodyPr anchor="t">
            <a:normAutofit/>
          </a:bodyPr>
          <a:lstStyle>
            <a:lvl1pPr marL="0" indent="0" algn="ctr">
              <a:buNone/>
              <a:defRPr sz="2240">
                <a:solidFill>
                  <a:schemeClr val="tx1"/>
                </a:solidFill>
                <a:effectLst/>
              </a:defRPr>
            </a:lvl1pPr>
            <a:lvl2pPr marL="7315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2pPr>
            <a:lvl3pPr marL="14630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3pPr>
            <a:lvl4pPr marL="2194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9260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6576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43891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8521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91072" y="2121408"/>
            <a:ext cx="2048256" cy="731520"/>
          </a:xfrm>
        </p:spPr>
        <p:txBody>
          <a:bodyPr/>
          <a:lstStyle>
            <a:lvl1pPr algn="ctr">
              <a:defRPr lang="en-US" sz="176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1C0E077-A9E1-4941-BFDC-6B2846398217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67486" y="8337696"/>
            <a:ext cx="7088429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25405" y="8337696"/>
            <a:ext cx="2534717" cy="365760"/>
          </a:xfrm>
        </p:spPr>
        <p:txBody>
          <a:bodyPr/>
          <a:lstStyle/>
          <a:p>
            <a:fld id="{429473BF-3F97-4E1B-927B-CB5252E10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41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0432" y="3364992"/>
            <a:ext cx="5852160" cy="6291072"/>
          </a:xfrm>
        </p:spPr>
        <p:txBody>
          <a:bodyPr/>
          <a:lstStyle>
            <a:lvl1pPr>
              <a:defRPr sz="2880"/>
            </a:lvl1pPr>
            <a:lvl2pPr>
              <a:defRPr sz="2560"/>
            </a:lvl2pPr>
            <a:lvl3pPr>
              <a:defRPr sz="224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07808" y="3364992"/>
            <a:ext cx="5852160" cy="6291072"/>
          </a:xfrm>
        </p:spPr>
        <p:txBody>
          <a:bodyPr/>
          <a:lstStyle>
            <a:lvl1pPr>
              <a:defRPr sz="2880"/>
            </a:lvl1pPr>
            <a:lvl2pPr>
              <a:defRPr sz="2560"/>
            </a:lvl2pPr>
            <a:lvl3pPr>
              <a:defRPr sz="224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0E077-A9E1-4941-BFDC-6B2846398217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73BF-3F97-4E1B-927B-CB5252E10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920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2" y="3318934"/>
            <a:ext cx="5852160" cy="1024128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40" b="0">
                <a:solidFill>
                  <a:schemeClr val="tx2"/>
                </a:solidFill>
                <a:latin typeface="+mn-lt"/>
              </a:defRPr>
            </a:lvl1pPr>
            <a:lvl2pPr marL="731520" indent="0">
              <a:buNone/>
              <a:defRPr sz="3040" b="1"/>
            </a:lvl2pPr>
            <a:lvl3pPr marL="1463040" indent="0">
              <a:buNone/>
              <a:defRPr sz="2880" b="1"/>
            </a:lvl3pPr>
            <a:lvl4pPr marL="2194560" indent="0">
              <a:buNone/>
              <a:defRPr sz="2560" b="1"/>
            </a:lvl4pPr>
            <a:lvl5pPr marL="2926080" indent="0">
              <a:buNone/>
              <a:defRPr sz="2560" b="1"/>
            </a:lvl5pPr>
            <a:lvl6pPr marL="3657600" indent="0">
              <a:buNone/>
              <a:defRPr sz="2560" b="1"/>
            </a:lvl6pPr>
            <a:lvl7pPr marL="4389120" indent="0">
              <a:buNone/>
              <a:defRPr sz="2560" b="1"/>
            </a:lvl7pPr>
            <a:lvl8pPr marL="5120640" indent="0">
              <a:buNone/>
              <a:defRPr sz="2560" b="1"/>
            </a:lvl8pPr>
            <a:lvl9pPr marL="5852160" indent="0">
              <a:buNone/>
              <a:defRPr sz="2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0432" y="4409437"/>
            <a:ext cx="5852160" cy="5120640"/>
          </a:xfrm>
        </p:spPr>
        <p:txBody>
          <a:bodyPr/>
          <a:lstStyle>
            <a:lvl1pPr>
              <a:defRPr sz="2880"/>
            </a:lvl1pPr>
            <a:lvl2pPr>
              <a:defRPr sz="2560"/>
            </a:lvl2pPr>
            <a:lvl3pPr>
              <a:defRPr sz="224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07808" y="3318934"/>
            <a:ext cx="5852160" cy="1024128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40" b="0">
                <a:solidFill>
                  <a:schemeClr val="tx2"/>
                </a:solidFill>
              </a:defRPr>
            </a:lvl1pPr>
            <a:lvl2pPr marL="731520" indent="0">
              <a:buNone/>
              <a:defRPr sz="3040" b="1"/>
            </a:lvl2pPr>
            <a:lvl3pPr marL="1463040" indent="0">
              <a:buNone/>
              <a:defRPr sz="2880" b="1"/>
            </a:lvl3pPr>
            <a:lvl4pPr marL="2194560" indent="0">
              <a:buNone/>
              <a:defRPr sz="2560" b="1"/>
            </a:lvl4pPr>
            <a:lvl5pPr marL="2926080" indent="0">
              <a:buNone/>
              <a:defRPr sz="2560" b="1"/>
            </a:lvl5pPr>
            <a:lvl6pPr marL="3657600" indent="0">
              <a:buNone/>
              <a:defRPr sz="2560" b="1"/>
            </a:lvl6pPr>
            <a:lvl7pPr marL="4389120" indent="0">
              <a:buNone/>
              <a:defRPr sz="2560" b="1"/>
            </a:lvl7pPr>
            <a:lvl8pPr marL="5120640" indent="0">
              <a:buNone/>
              <a:defRPr sz="2560" b="1"/>
            </a:lvl8pPr>
            <a:lvl9pPr marL="5852160" indent="0">
              <a:buNone/>
              <a:defRPr sz="25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07808" y="4410530"/>
            <a:ext cx="5852160" cy="5120640"/>
          </a:xfrm>
        </p:spPr>
        <p:txBody>
          <a:bodyPr/>
          <a:lstStyle>
            <a:lvl1pPr>
              <a:defRPr sz="2880"/>
            </a:lvl1pPr>
            <a:lvl2pPr>
              <a:defRPr sz="2560"/>
            </a:lvl2pPr>
            <a:lvl3pPr>
              <a:defRPr sz="224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0E077-A9E1-4941-BFDC-6B2846398217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73BF-3F97-4E1B-927B-CB5252E10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801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0E077-A9E1-4941-BFDC-6B2846398217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73BF-3F97-4E1B-927B-CB5252E10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930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0E077-A9E1-4941-BFDC-6B2846398217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473BF-3F97-4E1B-927B-CB5252E10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571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824464" y="277978"/>
            <a:ext cx="3511296" cy="104168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5681" y="971827"/>
            <a:ext cx="2916936" cy="2633472"/>
          </a:xfrm>
        </p:spPr>
        <p:txBody>
          <a:bodyPr anchor="b">
            <a:normAutofit/>
          </a:bodyPr>
          <a:lstStyle>
            <a:lvl1pPr algn="l" defTabSz="14630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4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0361" y="1451429"/>
            <a:ext cx="8686170" cy="8069942"/>
          </a:xfrm>
        </p:spPr>
        <p:txBody>
          <a:bodyPr/>
          <a:lstStyle>
            <a:lvl1pPr>
              <a:defRPr sz="2880"/>
            </a:lvl1pPr>
            <a:lvl2pPr>
              <a:defRPr sz="2560"/>
            </a:lvl2pPr>
            <a:lvl3pPr>
              <a:defRPr sz="2240"/>
            </a:lvl3pPr>
            <a:lvl4pPr>
              <a:defRPr sz="2240"/>
            </a:lvl4pPr>
            <a:lvl5pPr>
              <a:defRPr sz="2240"/>
            </a:lvl5pPr>
            <a:lvl6pPr>
              <a:defRPr sz="2240"/>
            </a:lvl6pPr>
            <a:lvl7pPr>
              <a:defRPr sz="2240"/>
            </a:lvl7pPr>
            <a:lvl8pPr>
              <a:defRPr sz="2240"/>
            </a:lvl8pPr>
            <a:lvl9pPr>
              <a:defRPr sz="22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1" y="3657600"/>
            <a:ext cx="2916936" cy="560832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280"/>
              </a:spcBef>
              <a:buNone/>
              <a:defRPr sz="2080">
                <a:solidFill>
                  <a:schemeClr val="tx1"/>
                </a:solidFill>
              </a:defRPr>
            </a:lvl1pPr>
            <a:lvl2pPr marL="731520" indent="0">
              <a:buNone/>
              <a:defRPr sz="1920"/>
            </a:lvl2pPr>
            <a:lvl3pPr marL="1463040" indent="0">
              <a:buNone/>
              <a:defRPr sz="1600"/>
            </a:lvl3pPr>
            <a:lvl4pPr marL="2194560" indent="0">
              <a:buNone/>
              <a:defRPr sz="1440"/>
            </a:lvl4pPr>
            <a:lvl5pPr marL="2926080" indent="0">
              <a:buNone/>
              <a:defRPr sz="1440"/>
            </a:lvl5pPr>
            <a:lvl6pPr marL="3657600" indent="0">
              <a:buNone/>
              <a:defRPr sz="1440"/>
            </a:lvl6pPr>
            <a:lvl7pPr marL="4389120" indent="0">
              <a:buNone/>
              <a:defRPr sz="1440"/>
            </a:lvl7pPr>
            <a:lvl8pPr marL="5120640" indent="0">
              <a:buNone/>
              <a:defRPr sz="1440"/>
            </a:lvl8pPr>
            <a:lvl9pPr marL="5852160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989056" y="438912"/>
            <a:ext cx="3182112" cy="10094976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0E077-A9E1-4941-BFDC-6B2846398217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393613" y="10083722"/>
            <a:ext cx="1755648" cy="438912"/>
          </a:xfrm>
        </p:spPr>
        <p:txBody>
          <a:bodyPr/>
          <a:lstStyle/>
          <a:p>
            <a:fld id="{429473BF-3F97-4E1B-927B-CB5252E10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321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0824464" y="277978"/>
            <a:ext cx="3511296" cy="104168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989056" y="438912"/>
            <a:ext cx="3182112" cy="10094976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5680" y="965606"/>
            <a:ext cx="2918765" cy="2633472"/>
          </a:xfrm>
        </p:spPr>
        <p:txBody>
          <a:bodyPr anchor="b">
            <a:noAutofit/>
          </a:bodyPr>
          <a:lstStyle>
            <a:lvl1pPr algn="l">
              <a:defRPr sz="384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74319" y="277978"/>
            <a:ext cx="10237622" cy="10416845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5120"/>
            </a:lvl1pPr>
            <a:lvl2pPr marL="731520" indent="0">
              <a:buNone/>
              <a:defRPr sz="4480"/>
            </a:lvl2pPr>
            <a:lvl3pPr marL="1463040" indent="0">
              <a:buNone/>
              <a:defRPr sz="384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0" y="3657600"/>
            <a:ext cx="2918765" cy="5603443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1280"/>
              </a:spcBef>
              <a:buNone/>
              <a:defRPr sz="2080">
                <a:solidFill>
                  <a:schemeClr val="tx1"/>
                </a:solidFill>
              </a:defRPr>
            </a:lvl1pPr>
            <a:lvl2pPr marL="731520" indent="0">
              <a:buNone/>
              <a:defRPr sz="1920"/>
            </a:lvl2pPr>
            <a:lvl3pPr marL="1463040" indent="0">
              <a:buNone/>
              <a:defRPr sz="1600"/>
            </a:lvl3pPr>
            <a:lvl4pPr marL="2194560" indent="0">
              <a:buNone/>
              <a:defRPr sz="1440"/>
            </a:lvl4pPr>
            <a:lvl5pPr marL="2926080" indent="0">
              <a:buNone/>
              <a:defRPr sz="1440"/>
            </a:lvl5pPr>
            <a:lvl6pPr marL="3657600" indent="0">
              <a:buNone/>
              <a:defRPr sz="1440"/>
            </a:lvl6pPr>
            <a:lvl7pPr marL="4389120" indent="0">
              <a:buNone/>
              <a:defRPr sz="1440"/>
            </a:lvl7pPr>
            <a:lvl8pPr marL="5120640" indent="0">
              <a:buNone/>
              <a:defRPr sz="1440"/>
            </a:lvl8pPr>
            <a:lvl9pPr marL="5852160" indent="0">
              <a:buNone/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1C0E077-A9E1-4941-BFDC-6B2846398217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1463040" rtl="0" eaLnBrk="1" latinLnBrk="0" hangingPunct="1">
              <a:defRPr lang="en-US" sz="144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476074" y="10094976"/>
            <a:ext cx="1755648" cy="43891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29473BF-3F97-4E1B-927B-CB5252E10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88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1635" y="277978"/>
            <a:ext cx="14067130" cy="10416845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468173" y="468173"/>
            <a:ext cx="13694054" cy="10036454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0432" y="1028150"/>
            <a:ext cx="12289536" cy="2194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0432" y="3364992"/>
            <a:ext cx="12289536" cy="6291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9427" y="10083722"/>
            <a:ext cx="3291840" cy="4389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4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1C0E077-A9E1-4941-BFDC-6B2846398217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034" y="10083722"/>
            <a:ext cx="6320333" cy="4389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44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04867" y="10083722"/>
            <a:ext cx="1755648" cy="4389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4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29473BF-3F97-4E1B-927B-CB5252E10E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2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1463040" rtl="0" eaLnBrk="1" latinLnBrk="0" hangingPunct="1">
        <a:lnSpc>
          <a:spcPct val="90000"/>
        </a:lnSpc>
        <a:spcBef>
          <a:spcPct val="0"/>
        </a:spcBef>
        <a:buNone/>
        <a:defRPr lang="en-US" sz="64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292608" indent="-292608" algn="l" defTabSz="1463040" rtl="0" eaLnBrk="1" latinLnBrk="0" hangingPunct="1">
        <a:lnSpc>
          <a:spcPct val="100000"/>
        </a:lnSpc>
        <a:spcBef>
          <a:spcPts val="144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92608" algn="l" defTabSz="1463040" rtl="0" eaLnBrk="1" latinLnBrk="0" hangingPunct="1">
        <a:lnSpc>
          <a:spcPct val="100000"/>
        </a:lnSpc>
        <a:spcBef>
          <a:spcPts val="8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170432" indent="-292608" algn="l" defTabSz="1463040" rtl="0" eaLnBrk="1" latinLnBrk="0" hangingPunct="1">
        <a:lnSpc>
          <a:spcPct val="100000"/>
        </a:lnSpc>
        <a:spcBef>
          <a:spcPts val="8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2240" kern="1200">
          <a:solidFill>
            <a:schemeClr val="tx1"/>
          </a:solidFill>
          <a:latin typeface="+mn-lt"/>
          <a:ea typeface="+mn-ea"/>
          <a:cs typeface="+mn-cs"/>
        </a:defRPr>
      </a:lvl3pPr>
      <a:lvl4pPr marL="1609344" indent="-292608" algn="l" defTabSz="1463040" rtl="0" eaLnBrk="1" latinLnBrk="0" hangingPunct="1">
        <a:lnSpc>
          <a:spcPct val="100000"/>
        </a:lnSpc>
        <a:spcBef>
          <a:spcPts val="8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2240" kern="1200">
          <a:solidFill>
            <a:schemeClr val="tx1"/>
          </a:solidFill>
          <a:latin typeface="+mn-lt"/>
          <a:ea typeface="+mn-ea"/>
          <a:cs typeface="+mn-cs"/>
        </a:defRPr>
      </a:lvl4pPr>
      <a:lvl5pPr marL="2048256" indent="-292608" algn="l" defTabSz="1463040" rtl="0" eaLnBrk="1" latinLnBrk="0" hangingPunct="1">
        <a:lnSpc>
          <a:spcPct val="100000"/>
        </a:lnSpc>
        <a:spcBef>
          <a:spcPts val="8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2240" kern="1200">
          <a:solidFill>
            <a:schemeClr val="tx1"/>
          </a:solidFill>
          <a:latin typeface="+mn-lt"/>
          <a:ea typeface="+mn-ea"/>
          <a:cs typeface="+mn-cs"/>
        </a:defRPr>
      </a:lvl5pPr>
      <a:lvl6pPr marL="2560000" indent="-365760" algn="l" defTabSz="1463040" rtl="0" eaLnBrk="1" latinLnBrk="0" hangingPunct="1">
        <a:lnSpc>
          <a:spcPct val="100000"/>
        </a:lnSpc>
        <a:spcBef>
          <a:spcPts val="8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2240" kern="1200">
          <a:solidFill>
            <a:schemeClr val="tx1"/>
          </a:solidFill>
          <a:latin typeface="+mn-lt"/>
          <a:ea typeface="+mn-ea"/>
          <a:cs typeface="+mn-cs"/>
        </a:defRPr>
      </a:lvl6pPr>
      <a:lvl7pPr marL="3040000" indent="-365760" algn="l" defTabSz="1463040" rtl="0" eaLnBrk="1" latinLnBrk="0" hangingPunct="1">
        <a:lnSpc>
          <a:spcPct val="100000"/>
        </a:lnSpc>
        <a:spcBef>
          <a:spcPts val="8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2240" kern="1200">
          <a:solidFill>
            <a:schemeClr val="tx1"/>
          </a:solidFill>
          <a:latin typeface="+mn-lt"/>
          <a:ea typeface="+mn-ea"/>
          <a:cs typeface="+mn-cs"/>
        </a:defRPr>
      </a:lvl7pPr>
      <a:lvl8pPr marL="3520000" indent="-365760" algn="l" defTabSz="1463040" rtl="0" eaLnBrk="1" latinLnBrk="0" hangingPunct="1">
        <a:lnSpc>
          <a:spcPct val="100000"/>
        </a:lnSpc>
        <a:spcBef>
          <a:spcPts val="8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2240" kern="1200">
          <a:solidFill>
            <a:schemeClr val="tx1"/>
          </a:solidFill>
          <a:latin typeface="+mn-lt"/>
          <a:ea typeface="+mn-ea"/>
          <a:cs typeface="+mn-cs"/>
        </a:defRPr>
      </a:lvl8pPr>
      <a:lvl9pPr marL="4000000" indent="-365760" algn="l" defTabSz="1463040" rtl="0" eaLnBrk="1" latinLnBrk="0" hangingPunct="1">
        <a:lnSpc>
          <a:spcPct val="100000"/>
        </a:lnSpc>
        <a:spcBef>
          <a:spcPts val="8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22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1463040" rtl="0" eaLnBrk="1" latinLnBrk="0" hangingPunct="1">
        <a:defRPr sz="28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usnews.com/education/k12/new-jersey/long-branch-middle-school-265282#students-teachers" TargetMode="External"/><Relationship Id="rId5" Type="http://schemas.openxmlformats.org/officeDocument/2006/relationships/hyperlink" Target="https://datausa.io/profile/geo/long-branch-nj" TargetMode="External"/><Relationship Id="rId4" Type="http://schemas.openxmlformats.org/officeDocument/2006/relationships/hyperlink" Target="https://www.census.gov/quickfacts/longbranchcitynewjersey" TargetMode="External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croll: Horizontal 27">
            <a:extLst>
              <a:ext uri="{FF2B5EF4-FFF2-40B4-BE49-F238E27FC236}">
                <a16:creationId xmlns:a16="http://schemas.microsoft.com/office/drawing/2014/main" id="{2B11FD2C-A60C-1058-6041-F601013C5580}"/>
              </a:ext>
            </a:extLst>
          </p:cNvPr>
          <p:cNvSpPr/>
          <p:nvPr/>
        </p:nvSpPr>
        <p:spPr>
          <a:xfrm>
            <a:off x="2152229" y="1389189"/>
            <a:ext cx="2549288" cy="416237"/>
          </a:xfrm>
          <a:prstGeom prst="horizontalScroll">
            <a:avLst>
              <a:gd name="adj" fmla="val 171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226B03-61E8-72C7-BE96-8FFB3D904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8920" y="504476"/>
            <a:ext cx="9052560" cy="57607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Special Education Action Plan Project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4D54D9-55B3-AEE8-A5BB-88BEE0E07E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5969" y="1446659"/>
            <a:ext cx="3499375" cy="304772"/>
          </a:xfrm>
        </p:spPr>
        <p:txBody>
          <a:bodyPr>
            <a:noAutofit/>
          </a:bodyPr>
          <a:lstStyle/>
          <a:p>
            <a:r>
              <a:rPr lang="en-US" sz="1800" b="1" u="sng" dirty="0">
                <a:solidFill>
                  <a:schemeClr val="accent1">
                    <a:lumMod val="20000"/>
                    <a:lumOff val="80000"/>
                  </a:schemeClr>
                </a:solidFill>
                <a:latin typeface="+mj-lt"/>
              </a:rPr>
              <a:t>Setting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E700EE-CB30-431D-F04B-42E33B1BA8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418" y="1751431"/>
            <a:ext cx="6232853" cy="8428889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en-US" sz="1600" dirty="0"/>
              <a:t>Community: </a:t>
            </a:r>
            <a:r>
              <a:rPr lang="en-US" sz="1600" b="1" dirty="0"/>
              <a:t>Long Branch</a:t>
            </a:r>
          </a:p>
          <a:p>
            <a:r>
              <a:rPr lang="en-US" sz="1400" dirty="0"/>
              <a:t>Monmouth County</a:t>
            </a:r>
          </a:p>
          <a:p>
            <a:r>
              <a:rPr lang="en-US" sz="1400" dirty="0"/>
              <a:t>Population: 32,383 (2021) </a:t>
            </a:r>
          </a:p>
          <a:p>
            <a:r>
              <a:rPr lang="en-US" sz="1400" dirty="0"/>
              <a:t>18.2% poverty rate</a:t>
            </a:r>
          </a:p>
          <a:p>
            <a:pPr lvl="1"/>
            <a:r>
              <a:rPr lang="en-US" sz="1400" dirty="0"/>
              <a:t>(</a:t>
            </a:r>
            <a:r>
              <a:rPr lang="en-US" sz="1400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census.gov</a:t>
            </a:r>
            <a:r>
              <a:rPr lang="en-US" sz="1400" dirty="0"/>
              <a:t>)</a:t>
            </a:r>
          </a:p>
          <a:p>
            <a:r>
              <a:rPr lang="en-US" sz="1400" dirty="0"/>
              <a:t>81.5% citizenship rate</a:t>
            </a:r>
          </a:p>
          <a:p>
            <a:r>
              <a:rPr lang="en-US" sz="1400" dirty="0"/>
              <a:t>Race/ethnicity breakdown: </a:t>
            </a:r>
          </a:p>
          <a:p>
            <a:pPr lvl="1"/>
            <a:r>
              <a:rPr lang="en-US" sz="1400" dirty="0"/>
              <a:t>White (Non-Hispanic) </a:t>
            </a:r>
            <a:r>
              <a:rPr lang="en-US" sz="1400" b="1" dirty="0"/>
              <a:t>55.7%</a:t>
            </a:r>
          </a:p>
          <a:p>
            <a:pPr lvl="1"/>
            <a:r>
              <a:rPr lang="en-US" sz="1400" dirty="0"/>
              <a:t>White (Hispanic) </a:t>
            </a:r>
            <a:r>
              <a:rPr lang="en-US" sz="1400" b="1" dirty="0"/>
              <a:t>12.4%</a:t>
            </a:r>
          </a:p>
          <a:p>
            <a:pPr lvl="1"/>
            <a:r>
              <a:rPr lang="en-US" sz="1400" dirty="0"/>
              <a:t>Black </a:t>
            </a:r>
            <a:r>
              <a:rPr lang="en-US" sz="1400" b="1" dirty="0"/>
              <a:t>11.6%</a:t>
            </a:r>
            <a:endParaRPr lang="en-US" sz="1400" dirty="0"/>
          </a:p>
          <a:p>
            <a:pPr lvl="1"/>
            <a:r>
              <a:rPr lang="en-US" sz="1400" dirty="0"/>
              <a:t>Other (Hispanic) 10.3%</a:t>
            </a:r>
          </a:p>
          <a:p>
            <a:pPr lvl="1"/>
            <a:r>
              <a:rPr lang="en-US" sz="1400" dirty="0"/>
              <a:t>(</a:t>
            </a:r>
            <a:r>
              <a:rPr lang="en-US" sz="1400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datausa.io</a:t>
            </a:r>
            <a:r>
              <a:rPr lang="en-US" sz="1400" dirty="0"/>
              <a:t>)</a:t>
            </a:r>
          </a:p>
          <a:p>
            <a:pPr marL="0" indent="0">
              <a:buNone/>
            </a:pPr>
            <a:r>
              <a:rPr lang="en-US" sz="1600" dirty="0"/>
              <a:t>School: </a:t>
            </a:r>
            <a:r>
              <a:rPr lang="en-US" sz="1600" b="1" dirty="0"/>
              <a:t>Long Branch Middle School</a:t>
            </a:r>
            <a:endParaRPr lang="en-US" sz="1600" dirty="0"/>
          </a:p>
          <a:p>
            <a:r>
              <a:rPr lang="en-US" sz="1400" dirty="0"/>
              <a:t>Grades 6-8</a:t>
            </a:r>
          </a:p>
          <a:p>
            <a:r>
              <a:rPr lang="en-US" sz="1400" dirty="0"/>
              <a:t>1,121 students</a:t>
            </a:r>
          </a:p>
          <a:p>
            <a:r>
              <a:rPr lang="en-US" sz="1400" dirty="0"/>
              <a:t>Student/Teacher Ratio: 11:1</a:t>
            </a:r>
          </a:p>
          <a:p>
            <a:r>
              <a:rPr lang="en-US" sz="1400" dirty="0"/>
              <a:t>47% Female | 53% Male</a:t>
            </a:r>
          </a:p>
          <a:p>
            <a:r>
              <a:rPr lang="en-US" sz="1400" dirty="0"/>
              <a:t>77.3% Minority Enrollment *</a:t>
            </a:r>
          </a:p>
          <a:p>
            <a:pPr lvl="1"/>
            <a:r>
              <a:rPr lang="en-US" sz="1400" dirty="0"/>
              <a:t>(</a:t>
            </a:r>
            <a:r>
              <a:rPr lang="en-US" sz="1400" dirty="0">
                <a:hlinkClick r:id="rId6"/>
              </a:rPr>
              <a:t>usnews.com</a:t>
            </a:r>
            <a:r>
              <a:rPr lang="en-US" sz="1400" dirty="0"/>
              <a:t>)</a:t>
            </a:r>
            <a:endParaRPr lang="en-US" sz="1600" dirty="0"/>
          </a:p>
          <a:p>
            <a:pPr marL="0" indent="0">
              <a:buNone/>
            </a:pPr>
            <a:r>
              <a:rPr lang="en-US" sz="1600" dirty="0"/>
              <a:t>School: </a:t>
            </a:r>
            <a:r>
              <a:rPr lang="en-US" sz="1600" b="1" dirty="0"/>
              <a:t>Civics </a:t>
            </a:r>
            <a:endParaRPr lang="en-US" sz="1600" dirty="0"/>
          </a:p>
          <a:p>
            <a:r>
              <a:rPr lang="en-US" sz="1400" dirty="0"/>
              <a:t>7</a:t>
            </a:r>
            <a:r>
              <a:rPr lang="en-US" sz="1400" baseline="30000" dirty="0"/>
              <a:t>th</a:t>
            </a:r>
            <a:r>
              <a:rPr lang="en-US" sz="1400" dirty="0"/>
              <a:t> Grade</a:t>
            </a:r>
          </a:p>
          <a:p>
            <a:r>
              <a:rPr lang="en-US" sz="1400" dirty="0"/>
              <a:t>4-6 Students per class</a:t>
            </a:r>
          </a:p>
          <a:p>
            <a:r>
              <a:rPr lang="en-US" sz="1400" dirty="0"/>
              <a:t>Newsela used for reading</a:t>
            </a:r>
          </a:p>
          <a:p>
            <a:r>
              <a:rPr lang="en-US" sz="1400" dirty="0"/>
              <a:t>5 Pairs of desks facing towards one whiteboard, teacher’s desk, and help desk</a:t>
            </a:r>
          </a:p>
          <a:p>
            <a:r>
              <a:rPr lang="en-US" sz="1400" dirty="0"/>
              <a:t>Projector used by the teacher, Ms. </a:t>
            </a:r>
            <a:r>
              <a:rPr lang="en-US" sz="1400" dirty="0" err="1"/>
              <a:t>Bissey</a:t>
            </a:r>
            <a:endParaRPr lang="en-US" sz="1400" dirty="0"/>
          </a:p>
          <a:p>
            <a:r>
              <a:rPr lang="en-US" sz="1400" dirty="0"/>
              <a:t>Chromebooks used by students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78DC48D-9714-44F8-BEA0-4BC883E72A7C}"/>
              </a:ext>
            </a:extLst>
          </p:cNvPr>
          <p:cNvSpPr txBox="1">
            <a:spLocks/>
          </p:cNvSpPr>
          <p:nvPr/>
        </p:nvSpPr>
        <p:spPr>
          <a:xfrm>
            <a:off x="2786177" y="972950"/>
            <a:ext cx="9052560" cy="416237"/>
          </a:xfrm>
          <a:prstGeom prst="rect">
            <a:avLst/>
          </a:prstGeom>
        </p:spPr>
        <p:txBody>
          <a:bodyPr vert="horz" lIns="82296" tIns="41148" rIns="82296" bIns="4114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en-US" sz="1800" dirty="0">
                <a:latin typeface="+mn-lt"/>
              </a:rPr>
              <a:t>LINCOLN PEREIRA | MONMOUTH UNIVERSITY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5921E40-361F-F25B-7F2E-8FE03F52137B}"/>
              </a:ext>
            </a:extLst>
          </p:cNvPr>
          <p:cNvGrpSpPr/>
          <p:nvPr/>
        </p:nvGrpSpPr>
        <p:grpSpPr>
          <a:xfrm>
            <a:off x="3798028" y="3900674"/>
            <a:ext cx="2118413" cy="1216021"/>
            <a:chOff x="3929557" y="3705192"/>
            <a:chExt cx="2385040" cy="121602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5FE235E-5A87-C0EE-ECBB-A6963C80424C}"/>
                </a:ext>
              </a:extLst>
            </p:cNvPr>
            <p:cNvSpPr/>
            <p:nvPr/>
          </p:nvSpPr>
          <p:spPr>
            <a:xfrm>
              <a:off x="3929557" y="3705192"/>
              <a:ext cx="2366110" cy="120850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051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258D044-14CB-B206-2E80-4C41DE239DFF}"/>
                </a:ext>
              </a:extLst>
            </p:cNvPr>
            <p:cNvSpPr txBox="1"/>
            <p:nvPr/>
          </p:nvSpPr>
          <p:spPr>
            <a:xfrm>
              <a:off x="3948487" y="3720884"/>
              <a:ext cx="2366110" cy="1200329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1200" b="1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* Ethnic Demographics: </a:t>
              </a:r>
            </a:p>
            <a:p>
              <a:pPr marL="171446" indent="-171446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00"/>
                  </a:highlight>
                </a:rPr>
                <a:t>58.3% </a:t>
              </a:r>
              <a:r>
                <a:rPr lang="en-US" sz="1200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Hispanic/Latino</a:t>
              </a:r>
            </a:p>
            <a:p>
              <a:pPr marL="171446" indent="-171446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00"/>
                  </a:highlight>
                </a:rPr>
                <a:t>22% </a:t>
              </a:r>
              <a:r>
                <a:rPr lang="en-US" sz="1200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White</a:t>
              </a:r>
            </a:p>
            <a:p>
              <a:pPr marL="171446" indent="-171446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00"/>
                  </a:highlight>
                </a:rPr>
                <a:t>15% </a:t>
              </a:r>
              <a:r>
                <a:rPr lang="en-US" sz="1200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Black</a:t>
              </a:r>
            </a:p>
            <a:p>
              <a:pPr marL="171446" indent="-171446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00"/>
                  </a:highlight>
                </a:rPr>
                <a:t>3.4 % </a:t>
              </a:r>
              <a:r>
                <a:rPr lang="en-US" sz="1200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Two or more races</a:t>
              </a:r>
            </a:p>
            <a:p>
              <a:pPr marL="171446" indent="-171446">
                <a:buFont typeface="Arial" panose="020B0604020202020204" pitchFamily="34" charset="0"/>
                <a:buChar char="•"/>
              </a:pPr>
              <a:r>
                <a:rPr lang="en-US" sz="1200" b="1" dirty="0">
                  <a:solidFill>
                    <a:schemeClr val="accent1">
                      <a:lumMod val="20000"/>
                      <a:lumOff val="80000"/>
                    </a:schemeClr>
                  </a:solidFill>
                  <a:highlight>
                    <a:srgbClr val="000000"/>
                  </a:highlight>
                </a:rPr>
                <a:t>0.6% </a:t>
              </a:r>
              <a:r>
                <a:rPr lang="en-US" sz="1200" dirty="0">
                  <a:solidFill>
                    <a:schemeClr val="accent1">
                      <a:lumMod val="20000"/>
                      <a:lumOff val="80000"/>
                    </a:schemeClr>
                  </a:solidFill>
                </a:rPr>
                <a:t>AAPI/Native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7938704-CFA3-981E-4D8A-720334F4C17A}"/>
              </a:ext>
            </a:extLst>
          </p:cNvPr>
          <p:cNvGrpSpPr/>
          <p:nvPr/>
        </p:nvGrpSpPr>
        <p:grpSpPr>
          <a:xfrm>
            <a:off x="6831359" y="1389187"/>
            <a:ext cx="3551020" cy="416237"/>
            <a:chOff x="3443592" y="1254866"/>
            <a:chExt cx="3084553" cy="416237"/>
          </a:xfrm>
        </p:grpSpPr>
        <p:sp>
          <p:nvSpPr>
            <p:cNvPr id="25" name="Scroll: Horizontal 24">
              <a:extLst>
                <a:ext uri="{FF2B5EF4-FFF2-40B4-BE49-F238E27FC236}">
                  <a16:creationId xmlns:a16="http://schemas.microsoft.com/office/drawing/2014/main" id="{DFC1BC77-7530-D515-2D60-F5925DF108EF}"/>
                </a:ext>
              </a:extLst>
            </p:cNvPr>
            <p:cNvSpPr/>
            <p:nvPr/>
          </p:nvSpPr>
          <p:spPr>
            <a:xfrm>
              <a:off x="3635669" y="1254866"/>
              <a:ext cx="2697037" cy="416237"/>
            </a:xfrm>
            <a:prstGeom prst="horizontalScroll">
              <a:avLst>
                <a:gd name="adj" fmla="val 1717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 Placeholder 2">
              <a:extLst>
                <a:ext uri="{FF2B5EF4-FFF2-40B4-BE49-F238E27FC236}">
                  <a16:creationId xmlns:a16="http://schemas.microsoft.com/office/drawing/2014/main" id="{BCC61033-CD66-C083-0247-C56BA5E9123C}"/>
                </a:ext>
              </a:extLst>
            </p:cNvPr>
            <p:cNvSpPr txBox="1">
              <a:spLocks/>
            </p:cNvSpPr>
            <p:nvPr/>
          </p:nvSpPr>
          <p:spPr>
            <a:xfrm>
              <a:off x="3443592" y="1297098"/>
              <a:ext cx="3084553" cy="3047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109728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228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864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228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216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192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192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192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192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192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192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 u="sng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j-lt"/>
                </a:rPr>
                <a:t>Description of Students</a:t>
              </a:r>
            </a:p>
          </p:txBody>
        </p:sp>
      </p:grp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47A60A41-30C1-E401-8084-3FF34953F0BD}"/>
              </a:ext>
            </a:extLst>
          </p:cNvPr>
          <p:cNvSpPr txBox="1">
            <a:spLocks/>
          </p:cNvSpPr>
          <p:nvPr/>
        </p:nvSpPr>
        <p:spPr>
          <a:xfrm>
            <a:off x="6831359" y="1751435"/>
            <a:ext cx="3551020" cy="2458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9456" indent="-219456" algn="l" defTabSz="1097280" rtl="0" eaLnBrk="1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19456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7824" indent="-219456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7008" indent="-219456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6192" indent="-219456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0000" indent="-274320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0000" indent="-274320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40000" indent="-274320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00000" indent="-274320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500" dirty="0"/>
              <a:t>Class 1A: </a:t>
            </a:r>
            <a:r>
              <a:rPr lang="en-US" sz="1500" b="1" dirty="0"/>
              <a:t>5 </a:t>
            </a:r>
            <a:r>
              <a:rPr lang="en-US" sz="1500" dirty="0"/>
              <a:t>Boys</a:t>
            </a:r>
            <a:r>
              <a:rPr lang="en-US" sz="1500" b="1" dirty="0"/>
              <a:t> </a:t>
            </a:r>
            <a:r>
              <a:rPr lang="en-US" sz="1500" dirty="0"/>
              <a:t>| </a:t>
            </a:r>
            <a:r>
              <a:rPr lang="en-US" sz="1500" b="1" dirty="0"/>
              <a:t>1 </a:t>
            </a:r>
            <a:r>
              <a:rPr lang="en-US" sz="1500" dirty="0"/>
              <a:t>Girl</a:t>
            </a:r>
          </a:p>
          <a:p>
            <a:pPr>
              <a:lnSpc>
                <a:spcPct val="120000"/>
              </a:lnSpc>
            </a:pPr>
            <a:r>
              <a:rPr lang="en-US" sz="1500" dirty="0"/>
              <a:t>Class 2A: </a:t>
            </a:r>
            <a:r>
              <a:rPr lang="en-US" sz="1500" b="1" dirty="0"/>
              <a:t>3</a:t>
            </a:r>
            <a:r>
              <a:rPr lang="en-US" sz="1500" dirty="0"/>
              <a:t> Boys | </a:t>
            </a:r>
            <a:r>
              <a:rPr lang="en-US" sz="1500" b="1" dirty="0"/>
              <a:t>1</a:t>
            </a:r>
            <a:r>
              <a:rPr lang="en-US" sz="1500" dirty="0"/>
              <a:t> Girl</a:t>
            </a:r>
            <a:endParaRPr lang="en-US" sz="1500" b="1" dirty="0"/>
          </a:p>
          <a:p>
            <a:pPr>
              <a:lnSpc>
                <a:spcPct val="120000"/>
              </a:lnSpc>
            </a:pPr>
            <a:r>
              <a:rPr lang="en-US" sz="1500" dirty="0"/>
              <a:t>Classroom for students with emotional/behavioral disorders</a:t>
            </a:r>
          </a:p>
          <a:p>
            <a:pPr lvl="1">
              <a:lnSpc>
                <a:spcPct val="120000"/>
              </a:lnSpc>
            </a:pPr>
            <a:r>
              <a:rPr lang="en-US" sz="1300" dirty="0"/>
              <a:t>No intellectual disabilities</a:t>
            </a:r>
          </a:p>
          <a:p>
            <a:pPr lvl="1">
              <a:lnSpc>
                <a:spcPct val="120000"/>
              </a:lnSpc>
            </a:pPr>
            <a:r>
              <a:rPr lang="en-US" sz="1300" dirty="0"/>
              <a:t>Learning disabilities common</a:t>
            </a:r>
          </a:p>
          <a:p>
            <a:pPr lvl="1">
              <a:lnSpc>
                <a:spcPct val="120000"/>
              </a:lnSpc>
            </a:pPr>
            <a:r>
              <a:rPr lang="en-US" sz="1300" dirty="0"/>
              <a:t>Reading performance below typical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02A0BF6-B23E-74A1-4A9D-A40C2DD3BAD3}"/>
              </a:ext>
            </a:extLst>
          </p:cNvPr>
          <p:cNvGrpSpPr/>
          <p:nvPr/>
        </p:nvGrpSpPr>
        <p:grpSpPr>
          <a:xfrm>
            <a:off x="6825278" y="4305357"/>
            <a:ext cx="3551020" cy="416237"/>
            <a:chOff x="3443592" y="4352535"/>
            <a:chExt cx="3084553" cy="416237"/>
          </a:xfrm>
        </p:grpSpPr>
        <p:sp>
          <p:nvSpPr>
            <p:cNvPr id="24" name="Scroll: Horizontal 23">
              <a:extLst>
                <a:ext uri="{FF2B5EF4-FFF2-40B4-BE49-F238E27FC236}">
                  <a16:creationId xmlns:a16="http://schemas.microsoft.com/office/drawing/2014/main" id="{76FC2245-293A-2020-61C1-210B96EF8992}"/>
                </a:ext>
              </a:extLst>
            </p:cNvPr>
            <p:cNvSpPr/>
            <p:nvPr/>
          </p:nvSpPr>
          <p:spPr>
            <a:xfrm>
              <a:off x="3635669" y="4352535"/>
              <a:ext cx="2619216" cy="416237"/>
            </a:xfrm>
            <a:prstGeom prst="horizontalScroll">
              <a:avLst>
                <a:gd name="adj" fmla="val 1717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 Placeholder 2">
              <a:extLst>
                <a:ext uri="{FF2B5EF4-FFF2-40B4-BE49-F238E27FC236}">
                  <a16:creationId xmlns:a16="http://schemas.microsoft.com/office/drawing/2014/main" id="{8F0A392A-FE66-80FD-EC3D-17CACA37CF1D}"/>
                </a:ext>
              </a:extLst>
            </p:cNvPr>
            <p:cNvSpPr txBox="1">
              <a:spLocks/>
            </p:cNvSpPr>
            <p:nvPr/>
          </p:nvSpPr>
          <p:spPr>
            <a:xfrm>
              <a:off x="3443592" y="4403477"/>
              <a:ext cx="3084553" cy="3047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109728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228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864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228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216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192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192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192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192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192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192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 u="sng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j-lt"/>
                </a:rPr>
                <a:t>Course &amp; Project</a:t>
              </a:r>
            </a:p>
          </p:txBody>
        </p:sp>
      </p:grp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9E0FCE4C-46F8-39A9-0165-FBA2749057BF}"/>
              </a:ext>
            </a:extLst>
          </p:cNvPr>
          <p:cNvSpPr txBox="1">
            <a:spLocks/>
          </p:cNvSpPr>
          <p:nvPr/>
        </p:nvSpPr>
        <p:spPr>
          <a:xfrm>
            <a:off x="6844735" y="4657957"/>
            <a:ext cx="3487095" cy="281270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19456" indent="-219456" algn="l" defTabSz="1097280" rtl="0" eaLnBrk="1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19456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7824" indent="-219456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7008" indent="-219456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6192" indent="-219456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0000" indent="-274320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0000" indent="-274320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40000" indent="-274320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00000" indent="-274320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600" dirty="0"/>
              <a:t>EDS-330-50: Foundations of Special Education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Students listed their </a:t>
            </a:r>
            <a:r>
              <a:rPr lang="en-US" sz="1600" u="sng" dirty="0"/>
              <a:t>rights, responsibilities,</a:t>
            </a:r>
            <a:r>
              <a:rPr lang="en-US" sz="1600" dirty="0"/>
              <a:t> and </a:t>
            </a:r>
            <a:r>
              <a:rPr lang="en-US" sz="1600" u="sng" dirty="0"/>
              <a:t>privileges</a:t>
            </a:r>
            <a:r>
              <a:rPr lang="en-US" sz="1600" dirty="0"/>
              <a:t> in the classroom, which was made into a </a:t>
            </a:r>
            <a:r>
              <a:rPr lang="en-US" sz="1600" b="1" dirty="0"/>
              <a:t>Classroom Constitution.</a:t>
            </a:r>
          </a:p>
          <a:p>
            <a:pPr>
              <a:lnSpc>
                <a:spcPct val="120000"/>
              </a:lnSpc>
            </a:pPr>
            <a:r>
              <a:rPr lang="en-US" sz="1600" dirty="0"/>
              <a:t>My role in the class: </a:t>
            </a:r>
          </a:p>
          <a:p>
            <a:pPr lvl="1">
              <a:lnSpc>
                <a:spcPct val="120000"/>
              </a:lnSpc>
            </a:pPr>
            <a:r>
              <a:rPr lang="en-US" sz="1500" dirty="0"/>
              <a:t>Observing students’ interactions with each other and Ms. </a:t>
            </a:r>
            <a:r>
              <a:rPr lang="en-US" sz="1500" dirty="0" err="1"/>
              <a:t>Bissey</a:t>
            </a:r>
            <a:endParaRPr lang="en-US" sz="1500" dirty="0"/>
          </a:p>
          <a:p>
            <a:pPr lvl="1">
              <a:lnSpc>
                <a:spcPct val="120000"/>
              </a:lnSpc>
            </a:pPr>
            <a:r>
              <a:rPr lang="en-US" sz="1500" dirty="0"/>
              <a:t>Leading discussion of self-advocacy using the classroom constitution.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6CD35E5-F3CB-EEF1-7CB0-9F9AA64937D5}"/>
              </a:ext>
            </a:extLst>
          </p:cNvPr>
          <p:cNvGrpSpPr/>
          <p:nvPr/>
        </p:nvGrpSpPr>
        <p:grpSpPr>
          <a:xfrm>
            <a:off x="3248197" y="5220929"/>
            <a:ext cx="3577081" cy="5130139"/>
            <a:chOff x="3635669" y="6263132"/>
            <a:chExt cx="3084553" cy="4126828"/>
          </a:xfrm>
        </p:grpSpPr>
        <p:pic>
          <p:nvPicPr>
            <p:cNvPr id="31" name="Picture 30" descr="Class 2A's Classroom Constitution">
              <a:extLst>
                <a:ext uri="{FF2B5EF4-FFF2-40B4-BE49-F238E27FC236}">
                  <a16:creationId xmlns:a16="http://schemas.microsoft.com/office/drawing/2014/main" id="{6EC427FB-4DE8-ECA4-DF3E-70D7413C29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051" r="6509"/>
            <a:stretch/>
          </p:blipFill>
          <p:spPr>
            <a:xfrm>
              <a:off x="3635669" y="6263132"/>
              <a:ext cx="3084553" cy="3952388"/>
            </a:xfrm>
            <a:prstGeom prst="roundRect">
              <a:avLst>
                <a:gd name="adj" fmla="val 6592"/>
              </a:avLst>
            </a:prstGeom>
            <a:ln w="38100"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99CD297-10EC-5363-4DB0-560F0C5F4A34}"/>
                </a:ext>
              </a:extLst>
            </p:cNvPr>
            <p:cNvSpPr/>
            <p:nvPr/>
          </p:nvSpPr>
          <p:spPr>
            <a:xfrm>
              <a:off x="3791058" y="10227606"/>
              <a:ext cx="1898938" cy="16235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200" dirty="0"/>
                <a:t>Class 2A’s Constitution 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1C0CB88-3948-C2F1-AF74-8A18D69D5583}"/>
              </a:ext>
            </a:extLst>
          </p:cNvPr>
          <p:cNvGrpSpPr/>
          <p:nvPr/>
        </p:nvGrpSpPr>
        <p:grpSpPr>
          <a:xfrm>
            <a:off x="6870271" y="7399061"/>
            <a:ext cx="3326245" cy="416237"/>
            <a:chOff x="3443592" y="1254866"/>
            <a:chExt cx="3084553" cy="416237"/>
          </a:xfrm>
        </p:grpSpPr>
        <p:sp>
          <p:nvSpPr>
            <p:cNvPr id="35" name="Scroll: Horizontal 34">
              <a:extLst>
                <a:ext uri="{FF2B5EF4-FFF2-40B4-BE49-F238E27FC236}">
                  <a16:creationId xmlns:a16="http://schemas.microsoft.com/office/drawing/2014/main" id="{6202B0EE-D3F8-EA7E-5ADB-F1E9C7CEA167}"/>
                </a:ext>
              </a:extLst>
            </p:cNvPr>
            <p:cNvSpPr/>
            <p:nvPr/>
          </p:nvSpPr>
          <p:spPr>
            <a:xfrm>
              <a:off x="3635669" y="1254866"/>
              <a:ext cx="2697037" cy="416237"/>
            </a:xfrm>
            <a:prstGeom prst="horizontalScroll">
              <a:avLst>
                <a:gd name="adj" fmla="val 1717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 Placeholder 2">
              <a:extLst>
                <a:ext uri="{FF2B5EF4-FFF2-40B4-BE49-F238E27FC236}">
                  <a16:creationId xmlns:a16="http://schemas.microsoft.com/office/drawing/2014/main" id="{5677A2BC-85C6-1715-04EE-828F24D78E56}"/>
                </a:ext>
              </a:extLst>
            </p:cNvPr>
            <p:cNvSpPr txBox="1">
              <a:spLocks/>
            </p:cNvSpPr>
            <p:nvPr/>
          </p:nvSpPr>
          <p:spPr>
            <a:xfrm>
              <a:off x="3443592" y="1297098"/>
              <a:ext cx="3084553" cy="3047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109728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228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864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228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216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192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192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192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192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192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192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 u="sng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j-lt"/>
                </a:rPr>
                <a:t>Understandings</a:t>
              </a:r>
            </a:p>
          </p:txBody>
        </p:sp>
      </p:grpSp>
      <p:sp>
        <p:nvSpPr>
          <p:cNvPr id="37" name="Content Placeholder 3">
            <a:extLst>
              <a:ext uri="{FF2B5EF4-FFF2-40B4-BE49-F238E27FC236}">
                <a16:creationId xmlns:a16="http://schemas.microsoft.com/office/drawing/2014/main" id="{E4D27026-DE2B-319C-BB69-2EFEEE1E0395}"/>
              </a:ext>
            </a:extLst>
          </p:cNvPr>
          <p:cNvSpPr txBox="1">
            <a:spLocks/>
          </p:cNvSpPr>
          <p:nvPr/>
        </p:nvSpPr>
        <p:spPr>
          <a:xfrm>
            <a:off x="6870271" y="7761306"/>
            <a:ext cx="3326245" cy="2719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9456" indent="-219456" algn="l" defTabSz="1097280" rtl="0" eaLnBrk="1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19456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7824" indent="-219456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7008" indent="-219456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6192" indent="-219456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0000" indent="-274320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0000" indent="-274320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40000" indent="-274320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00000" indent="-274320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500" dirty="0"/>
              <a:t>I learned how to </a:t>
            </a:r>
          </a:p>
          <a:p>
            <a:pPr lvl="1">
              <a:lnSpc>
                <a:spcPct val="120000"/>
              </a:lnSpc>
            </a:pPr>
            <a:r>
              <a:rPr lang="en-US" sz="1300" dirty="0"/>
              <a:t>Direct a classroom</a:t>
            </a:r>
          </a:p>
          <a:p>
            <a:pPr lvl="1">
              <a:lnSpc>
                <a:spcPct val="120000"/>
              </a:lnSpc>
            </a:pPr>
            <a:r>
              <a:rPr lang="en-US" sz="1300" dirty="0"/>
              <a:t>Coordinate with other staff</a:t>
            </a:r>
          </a:p>
          <a:p>
            <a:pPr>
              <a:lnSpc>
                <a:spcPct val="120000"/>
              </a:lnSpc>
            </a:pPr>
            <a:r>
              <a:rPr lang="en-US" sz="1500" dirty="0"/>
              <a:t> I got the chance to observe small-group instruction</a:t>
            </a:r>
          </a:p>
          <a:p>
            <a:pPr>
              <a:lnSpc>
                <a:spcPct val="120000"/>
              </a:lnSpc>
            </a:pPr>
            <a:r>
              <a:rPr lang="en-US" sz="1500" dirty="0"/>
              <a:t>Differentiated learning through audiobooks and other text-to-speech resources also used</a:t>
            </a:r>
            <a:endParaRPr lang="en-US" sz="1300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ADC1657-A5DA-1CF6-F60A-53DEFC374AA2}"/>
              </a:ext>
            </a:extLst>
          </p:cNvPr>
          <p:cNvGrpSpPr/>
          <p:nvPr/>
        </p:nvGrpSpPr>
        <p:grpSpPr>
          <a:xfrm>
            <a:off x="10530259" y="1389187"/>
            <a:ext cx="3326245" cy="416237"/>
            <a:chOff x="3443592" y="1254866"/>
            <a:chExt cx="3084553" cy="416237"/>
          </a:xfrm>
        </p:grpSpPr>
        <p:sp>
          <p:nvSpPr>
            <p:cNvPr id="39" name="Scroll: Horizontal 38">
              <a:extLst>
                <a:ext uri="{FF2B5EF4-FFF2-40B4-BE49-F238E27FC236}">
                  <a16:creationId xmlns:a16="http://schemas.microsoft.com/office/drawing/2014/main" id="{383347A9-D269-E34A-9D54-EDA385AD8BA8}"/>
                </a:ext>
              </a:extLst>
            </p:cNvPr>
            <p:cNvSpPr/>
            <p:nvPr/>
          </p:nvSpPr>
          <p:spPr>
            <a:xfrm>
              <a:off x="3635669" y="1254866"/>
              <a:ext cx="2697037" cy="416237"/>
            </a:xfrm>
            <a:prstGeom prst="horizontalScroll">
              <a:avLst>
                <a:gd name="adj" fmla="val 1717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 Placeholder 2">
              <a:extLst>
                <a:ext uri="{FF2B5EF4-FFF2-40B4-BE49-F238E27FC236}">
                  <a16:creationId xmlns:a16="http://schemas.microsoft.com/office/drawing/2014/main" id="{1BF4069D-1956-313D-997E-992BE2F71DAF}"/>
                </a:ext>
              </a:extLst>
            </p:cNvPr>
            <p:cNvSpPr txBox="1">
              <a:spLocks/>
            </p:cNvSpPr>
            <p:nvPr/>
          </p:nvSpPr>
          <p:spPr>
            <a:xfrm>
              <a:off x="3443592" y="1297098"/>
              <a:ext cx="3084553" cy="3047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109728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228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864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228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216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192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192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192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192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192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192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 u="sng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j-lt"/>
                </a:rPr>
                <a:t>Impacts</a:t>
              </a:r>
            </a:p>
          </p:txBody>
        </p:sp>
      </p:grp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86E15E1E-B749-1D98-850D-54E9755F24F4}"/>
              </a:ext>
            </a:extLst>
          </p:cNvPr>
          <p:cNvSpPr txBox="1">
            <a:spLocks/>
          </p:cNvSpPr>
          <p:nvPr/>
        </p:nvSpPr>
        <p:spPr>
          <a:xfrm>
            <a:off x="10530259" y="1751431"/>
            <a:ext cx="3326245" cy="21543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9456" indent="-219456" algn="l" defTabSz="1097280" rtl="0" eaLnBrk="1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19456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7824" indent="-219456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7008" indent="-219456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6192" indent="-219456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0000" indent="-274320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0000" indent="-274320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40000" indent="-274320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00000" indent="-274320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500" dirty="0"/>
              <a:t>Each class now has specific rules that the students </a:t>
            </a:r>
            <a:r>
              <a:rPr lang="en-US" sz="1500" b="1" dirty="0"/>
              <a:t>signed</a:t>
            </a:r>
          </a:p>
          <a:p>
            <a:pPr lvl="1">
              <a:lnSpc>
                <a:spcPct val="120000"/>
              </a:lnSpc>
            </a:pPr>
            <a:r>
              <a:rPr lang="en-US" sz="1300" dirty="0"/>
              <a:t>Teacher can hold them directly accountable</a:t>
            </a:r>
          </a:p>
          <a:p>
            <a:pPr>
              <a:lnSpc>
                <a:spcPct val="120000"/>
              </a:lnSpc>
            </a:pPr>
            <a:r>
              <a:rPr lang="en-US" sz="1500" dirty="0"/>
              <a:t>Students created a constitution based on </a:t>
            </a:r>
            <a:r>
              <a:rPr lang="en-US" sz="1500" b="1" dirty="0"/>
              <a:t>prior lessons </a:t>
            </a:r>
            <a:r>
              <a:rPr lang="en-US" sz="1500" dirty="0"/>
              <a:t>on civil rights and the Enlightenment era</a:t>
            </a:r>
          </a:p>
        </p:txBody>
      </p:sp>
      <p:pic>
        <p:nvPicPr>
          <p:cNvPr id="44" name="Picture 43" descr="Logo, company name&#10;&#10;Description automatically generated">
            <a:extLst>
              <a:ext uri="{FF2B5EF4-FFF2-40B4-BE49-F238E27FC236}">
                <a16:creationId xmlns:a16="http://schemas.microsoft.com/office/drawing/2014/main" id="{05921440-6F23-CF0B-D495-46CB3FEBCAB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67" b="10811"/>
          <a:stretch/>
        </p:blipFill>
        <p:spPr>
          <a:xfrm>
            <a:off x="359781" y="361357"/>
            <a:ext cx="1802069" cy="980711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94807DB4-97F1-4FC1-6033-D45F8FCC6B1C}"/>
              </a:ext>
            </a:extLst>
          </p:cNvPr>
          <p:cNvGrpSpPr/>
          <p:nvPr/>
        </p:nvGrpSpPr>
        <p:grpSpPr>
          <a:xfrm>
            <a:off x="10495770" y="4241944"/>
            <a:ext cx="3326245" cy="416237"/>
            <a:chOff x="3443592" y="1254866"/>
            <a:chExt cx="3084553" cy="416237"/>
          </a:xfrm>
        </p:grpSpPr>
        <p:sp>
          <p:nvSpPr>
            <p:cNvPr id="46" name="Scroll: Horizontal 45">
              <a:extLst>
                <a:ext uri="{FF2B5EF4-FFF2-40B4-BE49-F238E27FC236}">
                  <a16:creationId xmlns:a16="http://schemas.microsoft.com/office/drawing/2014/main" id="{599F8A33-450A-3560-B90A-0F978C724C16}"/>
                </a:ext>
              </a:extLst>
            </p:cNvPr>
            <p:cNvSpPr/>
            <p:nvPr/>
          </p:nvSpPr>
          <p:spPr>
            <a:xfrm>
              <a:off x="3635669" y="1254866"/>
              <a:ext cx="2697037" cy="416237"/>
            </a:xfrm>
            <a:prstGeom prst="horizontalScroll">
              <a:avLst>
                <a:gd name="adj" fmla="val 17174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 Placeholder 2">
              <a:extLst>
                <a:ext uri="{FF2B5EF4-FFF2-40B4-BE49-F238E27FC236}">
                  <a16:creationId xmlns:a16="http://schemas.microsoft.com/office/drawing/2014/main" id="{4DEF647C-2DF1-8DC9-33EF-D178B412B738}"/>
                </a:ext>
              </a:extLst>
            </p:cNvPr>
            <p:cNvSpPr txBox="1">
              <a:spLocks/>
            </p:cNvSpPr>
            <p:nvPr/>
          </p:nvSpPr>
          <p:spPr>
            <a:xfrm>
              <a:off x="3443592" y="1297098"/>
              <a:ext cx="3084553" cy="30477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ctr" defTabSz="1097280" rtl="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228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54864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228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09728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216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4592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192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19456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192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4320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192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9184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192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84048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192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389120" indent="0" algn="l" defTabSz="1097280" rtl="0" eaLnBrk="1" latinLnBrk="0" hangingPunct="1">
                <a:lnSpc>
                  <a:spcPct val="100000"/>
                </a:lnSpc>
                <a:spcBef>
                  <a:spcPts val="600"/>
                </a:spcBef>
                <a:buClr>
                  <a:schemeClr val="tx1">
                    <a:lumMod val="85000"/>
                    <a:lumOff val="15000"/>
                  </a:schemeClr>
                </a:buClr>
                <a:buFont typeface="Garamond" pitchFamily="18" charset="0"/>
                <a:buNone/>
                <a:defRPr sz="192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b="1" u="sng" dirty="0">
                  <a:solidFill>
                    <a:schemeClr val="accent1">
                      <a:lumMod val="20000"/>
                      <a:lumOff val="80000"/>
                    </a:schemeClr>
                  </a:solidFill>
                  <a:latin typeface="+mj-lt"/>
                </a:rPr>
                <a:t>Future Goals</a:t>
              </a:r>
            </a:p>
          </p:txBody>
        </p:sp>
      </p:grpSp>
      <p:sp>
        <p:nvSpPr>
          <p:cNvPr id="48" name="Content Placeholder 3">
            <a:extLst>
              <a:ext uri="{FF2B5EF4-FFF2-40B4-BE49-F238E27FC236}">
                <a16:creationId xmlns:a16="http://schemas.microsoft.com/office/drawing/2014/main" id="{4D0AD50C-7765-5F2D-2D15-88CE11F6EFC0}"/>
              </a:ext>
            </a:extLst>
          </p:cNvPr>
          <p:cNvSpPr txBox="1">
            <a:spLocks/>
          </p:cNvSpPr>
          <p:nvPr/>
        </p:nvSpPr>
        <p:spPr>
          <a:xfrm>
            <a:off x="10495770" y="4604193"/>
            <a:ext cx="3326245" cy="2520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19456" indent="-219456" algn="l" defTabSz="1097280" rtl="0" eaLnBrk="1" latinLnBrk="0" hangingPunct="1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19456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77824" indent="-219456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7008" indent="-219456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36192" indent="-219456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20000" indent="-274320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80000" indent="-274320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40000" indent="-274320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000000" indent="-274320" algn="l" defTabSz="109728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500" dirty="0"/>
              <a:t>This project helped me reflect on my classroom management skills </a:t>
            </a:r>
          </a:p>
          <a:p>
            <a:pPr lvl="1">
              <a:lnSpc>
                <a:spcPct val="120000"/>
              </a:lnSpc>
            </a:pPr>
            <a:r>
              <a:rPr lang="en-US" sz="1300" dirty="0"/>
              <a:t>Keeping students on-task without cutting off their train of thought</a:t>
            </a:r>
          </a:p>
          <a:p>
            <a:pPr>
              <a:lnSpc>
                <a:spcPct val="120000"/>
              </a:lnSpc>
            </a:pPr>
            <a:r>
              <a:rPr lang="en-US" sz="1500" dirty="0"/>
              <a:t>I want to implement this project in every classroom</a:t>
            </a:r>
          </a:p>
          <a:p>
            <a:pPr lvl="1">
              <a:lnSpc>
                <a:spcPct val="120000"/>
              </a:lnSpc>
            </a:pPr>
            <a:r>
              <a:rPr lang="en-US" sz="1300" dirty="0"/>
              <a:t>Have students write directly on the constitution or board</a:t>
            </a:r>
          </a:p>
        </p:txBody>
      </p:sp>
      <p:pic>
        <p:nvPicPr>
          <p:cNvPr id="54" name="Video 53">
            <a:hlinkClick r:id="" action="ppaction://media"/>
            <a:extLst>
              <a:ext uri="{FF2B5EF4-FFF2-40B4-BE49-F238E27FC236}">
                <a16:creationId xmlns:a16="http://schemas.microsoft.com/office/drawing/2014/main" id="{BF38A147-A55D-9964-6A4E-615109F5BA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72800" y="8915400"/>
            <a:ext cx="3657599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63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730"/>
    </mc:Choice>
    <mc:Fallback xmlns="">
      <p:transition spd="slow" advTm="1717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237</TotalTime>
  <Words>366</Words>
  <Application>Microsoft Office PowerPoint</Application>
  <PresentationFormat>Custom</PresentationFormat>
  <Paragraphs>64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4" baseType="lpstr">
      <vt:lpstr>Arial</vt:lpstr>
      <vt:lpstr>Garamond</vt:lpstr>
      <vt:lpstr>Savon</vt:lpstr>
      <vt:lpstr>Special Education Action Plan Project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Special Education Action Plan Project</dc:title>
  <dc:creator>Lincoln Pereira</dc:creator>
  <cp:lastModifiedBy>Lincoln Pereira</cp:lastModifiedBy>
  <cp:revision>34</cp:revision>
  <dcterms:created xsi:type="dcterms:W3CDTF">2022-11-28T19:05:00Z</dcterms:created>
  <dcterms:modified xsi:type="dcterms:W3CDTF">2022-11-29T01:23:19Z</dcterms:modified>
</cp:coreProperties>
</file>