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4063"/>
    <a:srgbClr val="AAB5B0"/>
    <a:srgbClr val="DDE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0C31CC-5CAF-631B-6BFE-45EFA668F9B9}" v="39" dt="2022-11-30T01:41:10.533"/>
    <p1510:client id="{BBE10CF5-07B9-42E5-B2C0-70F17CED1293}" v="60" dt="2022-11-23T19:19:55.080"/>
    <p1510:client id="{CF5F9DBA-4352-89A0-3B13-82411DAAE88A}" v="5" dt="2022-11-29T20:25:37.172"/>
    <p1510:client id="{EC3C5F1A-652F-C1F5-C54D-039F6304F0A1}" v="5" dt="2022-11-29T19:50:11.582"/>
    <p1510:client id="{F184CFE7-6164-B6B5-FBC4-0DEFDB225C87}" v="374" dt="2022-11-28T16:49:29.580"/>
    <p1510:client id="{F70A2A19-3657-9115-248A-16386D11D178}" v="2584" dt="2022-11-29T17:09:54.949"/>
    <p1510:client id="{FD67E811-CE6C-5038-6F44-45C0D77230A8}" v="344" dt="2022-11-27T21:28:49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94" d="100"/>
          <a:sy n="94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November 29,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November 29,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15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November 29,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5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November 29,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0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November 29,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November 29,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9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November 29,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551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November 29,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98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November 29,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November 29,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52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November 29,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38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November 29, 2022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404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4" r:id="rId6"/>
    <p:sldLayoutId id="2147483679" r:id="rId7"/>
    <p:sldLayoutId id="2147483680" r:id="rId8"/>
    <p:sldLayoutId id="2147483681" r:id="rId9"/>
    <p:sldLayoutId id="2147483683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orldpopulationreview.com/us-cities/long-branch-nj-population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ORLDPOPULATIONREVIEW.COM/US-CITIE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www.publicschoolreview.com/a-a-anastasia-elementary-school-profil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8586D2-469F-400A-AEA2-B4413CA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79FBB7-D723-4E8D-8F7A-1CA33250B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964" y="5169647"/>
            <a:ext cx="9144000" cy="168835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9D60F71-B6D3-A186-D708-D640A4448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657" y="35872"/>
            <a:ext cx="2743200" cy="13680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F2BE7-630E-C595-1605-DC23FAAABDCC}"/>
              </a:ext>
            </a:extLst>
          </p:cNvPr>
          <p:cNvSpPr txBox="1"/>
          <p:nvPr/>
        </p:nvSpPr>
        <p:spPr>
          <a:xfrm>
            <a:off x="3278964" y="1402153"/>
            <a:ext cx="2564248" cy="2052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300" b="1" i="1" u="sng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OVERVIEW OF CLASSROOM &amp; students</a:t>
            </a:r>
            <a:endParaRPr lang="en-US" sz="1300" b="1" i="1" u="sng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Fifth Grade</a:t>
            </a: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10 students, 4 girls, 6 boys, 3 disabilities </a:t>
            </a: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1300" b="1" cap="all" dirty="0" err="1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Iready</a:t>
            </a: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, math xl 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Chromebooks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300" b="1" dirty="0">
              <a:latin typeface="Bahnschrift"/>
              <a:ea typeface="+mn-lt"/>
              <a:cs typeface="+mn-lt"/>
            </a:endParaRPr>
          </a:p>
          <a:p>
            <a:pPr algn="l"/>
            <a:endParaRPr lang="en-US" sz="1300" b="1" dirty="0">
              <a:latin typeface="Bahnschrif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3A7A8-3B8F-4E96-0C9D-447B7827BD37}"/>
              </a:ext>
            </a:extLst>
          </p:cNvPr>
          <p:cNvSpPr txBox="1"/>
          <p:nvPr/>
        </p:nvSpPr>
        <p:spPr>
          <a:xfrm>
            <a:off x="3240774" y="5963241"/>
            <a:ext cx="281521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i="1" u="sng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Course &amp; project</a:t>
            </a:r>
          </a:p>
          <a:p>
            <a:pPr marL="171450" indent="-171450" algn="ctr">
              <a:buFont typeface="Arial"/>
              <a:buChar char="•"/>
            </a:pPr>
            <a:r>
              <a:rPr lang="en-US" sz="1200" b="1" cap="all" dirty="0">
                <a:solidFill>
                  <a:schemeClr val="accent1"/>
                </a:solidFill>
                <a:latin typeface="Bahnschrift"/>
              </a:rPr>
              <a:t>5th grade math and reading</a:t>
            </a:r>
          </a:p>
          <a:p>
            <a:pPr marL="171450" indent="-171450" algn="ctr">
              <a:buFont typeface="Arial"/>
              <a:buChar char="•"/>
            </a:pPr>
            <a:r>
              <a:rPr lang="en-US" sz="1200" b="1" cap="all" dirty="0">
                <a:solidFill>
                  <a:schemeClr val="accent1"/>
                </a:solidFill>
                <a:latin typeface="Bahnschrift"/>
              </a:rPr>
              <a:t>Sight word practice</a:t>
            </a:r>
          </a:p>
          <a:p>
            <a:pPr marL="171450" indent="-171450" algn="ctr">
              <a:buFont typeface="Arial"/>
              <a:buChar char="•"/>
            </a:pPr>
            <a:r>
              <a:rPr lang="en-US" sz="1200" b="1" cap="all" dirty="0">
                <a:solidFill>
                  <a:schemeClr val="accent1"/>
                </a:solidFill>
                <a:latin typeface="Bahnschrift"/>
              </a:rPr>
              <a:t>Sight word bingo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7AC47-C0FC-6DBE-60A8-DD106DDFB3BF}"/>
              </a:ext>
            </a:extLst>
          </p:cNvPr>
          <p:cNvSpPr txBox="1"/>
          <p:nvPr/>
        </p:nvSpPr>
        <p:spPr>
          <a:xfrm>
            <a:off x="3573580" y="2902510"/>
            <a:ext cx="266883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F4063"/>
                </a:solidFill>
              </a:rPr>
              <a:t>Sight Words </a:t>
            </a:r>
          </a:p>
        </p:txBody>
      </p:sp>
      <p:pic>
        <p:nvPicPr>
          <p:cNvPr id="9" name="Picture 10" descr="Calendar&#10;&#10;Description automatically generated">
            <a:extLst>
              <a:ext uri="{FF2B5EF4-FFF2-40B4-BE49-F238E27FC236}">
                <a16:creationId xmlns:a16="http://schemas.microsoft.com/office/drawing/2014/main" id="{28F5C786-613A-F07F-80B4-DCF607679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160" y="3454209"/>
            <a:ext cx="1461272" cy="1965203"/>
          </a:xfrm>
          <a:prstGeom prst="rect">
            <a:avLst/>
          </a:prstGeom>
        </p:spPr>
      </p:pic>
      <p:pic>
        <p:nvPicPr>
          <p:cNvPr id="11" name="Picture 11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275478A-92DF-A5A1-7599-9324E3EF2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042" y="3447605"/>
            <a:ext cx="1499163" cy="1984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F7B900-1618-C643-EA49-50DFA9E88B3B}"/>
              </a:ext>
            </a:extLst>
          </p:cNvPr>
          <p:cNvSpPr txBox="1"/>
          <p:nvPr/>
        </p:nvSpPr>
        <p:spPr>
          <a:xfrm>
            <a:off x="6241488" y="-38190"/>
            <a:ext cx="2793393" cy="79938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300" b="1" i="1" u="sng" cap="all" dirty="0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300" b="1" i="1" u="sng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Role 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Observer</a:t>
            </a: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Sight word practice</a:t>
            </a: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,Sans-Serif"/>
              <a:buChar char="•"/>
            </a:pPr>
            <a:endParaRPr lang="en-US" sz="1300" b="1" cap="all" dirty="0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300" b="1" i="1" u="sng" cap="all" dirty="0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300" b="1" i="1" u="sng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UNDERSTANDINGS</a:t>
            </a: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IMPORTANCE OF INCLUSION CLASSROOMS</a:t>
            </a: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 THE LEAST RESTRICTIVE ENVIORNMENT </a:t>
            </a: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dirty="0">
                <a:solidFill>
                  <a:schemeClr val="accent1"/>
                </a:solidFill>
                <a:latin typeface="Bahnschrift"/>
              </a:rPr>
              <a:t>TEACHER AIDS AND PARAPROFESSIONALS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300" b="1" u="sng" dirty="0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300" b="1" u="sng" dirty="0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300" b="1" i="1" u="sng" dirty="0">
                <a:solidFill>
                  <a:schemeClr val="accent1"/>
                </a:solidFill>
                <a:latin typeface="Bahnschrift"/>
              </a:rPr>
              <a:t>IMPACTS</a:t>
            </a: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PROVIDED STUDENTS WITH THE NECESSARY SIGHT WORD PRACTICE</a:t>
            </a: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ENCOURAGED STUDENTS TO MEMORIZE</a:t>
            </a: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IMPLEMENTED PATIENCE FOR STRUGGLING STUDENTS</a:t>
            </a: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endParaRPr lang="en-US" sz="1300" b="1" dirty="0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endParaRPr lang="en-US" sz="1300" b="1" dirty="0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300" b="1" i="1" u="sng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   FUTURE GOALS </a:t>
            </a: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DEVELOP MORE KNOWLEDGE</a:t>
            </a: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IMPLEMENT SKILLS LEARNED</a:t>
            </a: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IMPROVE UPON PATIENCE, UNDERSTANDING, &amp;EMPATHY</a:t>
            </a: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endParaRPr lang="en-US" sz="1300" b="1" dirty="0">
              <a:solidFill>
                <a:srgbClr val="A65E5E"/>
              </a:solidFill>
              <a:latin typeface="Bahnschrift"/>
              <a:ea typeface="+mn-lt"/>
              <a:cs typeface="+mn-lt"/>
            </a:endParaRP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endParaRPr lang="en-US" sz="1300" b="1" dirty="0">
              <a:solidFill>
                <a:srgbClr val="A65E5E"/>
              </a:solidFill>
              <a:latin typeface="Bahnschrift"/>
              <a:ea typeface="+mn-lt"/>
              <a:cs typeface="+mn-lt"/>
            </a:endParaRP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endParaRPr lang="en-US" sz="1300" b="1" dirty="0">
              <a:solidFill>
                <a:srgbClr val="A65E5E"/>
              </a:solidFill>
              <a:latin typeface="Bahnschrift"/>
              <a:ea typeface="+mn-lt"/>
              <a:cs typeface="+mn-lt"/>
            </a:endParaRPr>
          </a:p>
          <a:p>
            <a:pPr marL="171450" indent="-1714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endParaRPr lang="en-US" sz="1300" b="1" dirty="0">
              <a:solidFill>
                <a:srgbClr val="A65E5E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,Sans-Serif"/>
              <a:buChar char="•"/>
            </a:pPr>
            <a:endParaRPr lang="en-US" sz="1300" b="1" dirty="0">
              <a:solidFill>
                <a:srgbClr val="000000"/>
              </a:solidFill>
              <a:latin typeface="Bahnschrift"/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852ED-2F57-D137-F786-47240CB3D513}"/>
              </a:ext>
            </a:extLst>
          </p:cNvPr>
          <p:cNvSpPr txBox="1"/>
          <p:nvPr/>
        </p:nvSpPr>
        <p:spPr>
          <a:xfrm>
            <a:off x="3278965" y="5499494"/>
            <a:ext cx="24551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    </a:t>
            </a:r>
            <a:r>
              <a:rPr lang="en-US" sz="2000" b="1" dirty="0">
                <a:solidFill>
                  <a:srgbClr val="0F4063"/>
                </a:solidFill>
              </a:rPr>
              <a:t> </a:t>
            </a:r>
            <a:r>
              <a:rPr lang="en-US" sz="2400" b="1" dirty="0">
                <a:solidFill>
                  <a:srgbClr val="0F4063"/>
                </a:solidFill>
              </a:rPr>
              <a:t>Selene Ramirez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38347-5D74-E224-27CE-B3B40C42037D}"/>
              </a:ext>
            </a:extLst>
          </p:cNvPr>
          <p:cNvSpPr txBox="1"/>
          <p:nvPr/>
        </p:nvSpPr>
        <p:spPr>
          <a:xfrm>
            <a:off x="-57437" y="160824"/>
            <a:ext cx="3055657" cy="69295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300" b="1" i="1" u="sng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SETTING</a:t>
            </a:r>
            <a:br>
              <a:rPr lang="en-US" sz="1300" b="1" u="sng" cap="all" dirty="0">
                <a:latin typeface="Bahnschrift"/>
                <a:ea typeface="+mn-lt"/>
                <a:cs typeface="+mn-lt"/>
              </a:rPr>
            </a:b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LONG BRANCH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MONMOUTH COUNTY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POPULATION: 31,857 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27.93% POVERTY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49.36% BORN IN LB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171450" indent="-171450" algn="ctr"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2"/>
                </a:solidFill>
                <a:latin typeface="Bahnschrift"/>
                <a:ea typeface="+mn-lt"/>
                <a:cs typeface="+mn-lt"/>
              </a:rPr>
              <a:t>68.10%WHITE</a:t>
            </a:r>
            <a:br>
              <a:rPr lang="en-US" sz="1300" b="1" cap="all" dirty="0">
                <a:latin typeface="Bahnschrift"/>
                <a:ea typeface="+mn-lt"/>
                <a:cs typeface="+mn-lt"/>
              </a:rPr>
            </a:br>
            <a:r>
              <a:rPr lang="en-US" sz="1300" b="1" cap="all" dirty="0">
                <a:solidFill>
                  <a:schemeClr val="accent2"/>
                </a:solidFill>
                <a:latin typeface="Bahnschrift"/>
                <a:ea typeface="+mn-lt"/>
                <a:cs typeface="+mn-lt"/>
              </a:rPr>
              <a:t>13.66% BLACK</a:t>
            </a:r>
            <a:br>
              <a:rPr lang="en-US" sz="1300" b="1" cap="all" dirty="0">
                <a:latin typeface="Bahnschrift"/>
                <a:ea typeface="+mn-lt"/>
                <a:cs typeface="+mn-lt"/>
              </a:rPr>
            </a:br>
            <a:r>
              <a:rPr lang="en-US" sz="1300" b="1" cap="all" dirty="0">
                <a:solidFill>
                  <a:schemeClr val="accent2"/>
                </a:solidFill>
                <a:latin typeface="Bahnschrift"/>
                <a:ea typeface="+mn-lt"/>
                <a:cs typeface="+mn-lt"/>
              </a:rPr>
              <a:t>11.19% OTHER RACE</a:t>
            </a:r>
            <a:br>
              <a:rPr lang="en-US" sz="1300" b="1" cap="all" dirty="0">
                <a:latin typeface="Bahnschrift"/>
                <a:ea typeface="+mn-lt"/>
                <a:cs typeface="+mn-lt"/>
              </a:rPr>
            </a:br>
            <a:endParaRPr lang="en-US" sz="1200" b="1" cap="all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algn="ctr">
              <a:spcBef>
                <a:spcPct val="0"/>
              </a:spcBef>
            </a:pPr>
            <a:r>
              <a:rPr lang="en-US" sz="800" b="1" cap="all" dirty="0">
                <a:solidFill>
                  <a:schemeClr val="accent1"/>
                </a:solidFill>
                <a:ea typeface="+mn-lt"/>
                <a:cs typeface="+mn-lt"/>
              </a:rPr>
              <a:t>LONG BRANCH, NEW JERSEY P</a:t>
            </a:r>
            <a:endParaRPr lang="en-US">
              <a:solidFill>
                <a:schemeClr val="accent1"/>
              </a:solidFill>
              <a:ea typeface="+mn-lt"/>
              <a:cs typeface="+mn-lt"/>
            </a:endParaRPr>
          </a:p>
          <a:p>
            <a:pPr algn="ctr">
              <a:spcBef>
                <a:spcPct val="0"/>
              </a:spcBef>
            </a:pPr>
            <a:r>
              <a:rPr lang="en-US" sz="800" b="1" cap="all" dirty="0">
                <a:solidFill>
                  <a:schemeClr val="accent1"/>
                </a:solidFill>
                <a:ea typeface="+mn-lt"/>
                <a:cs typeface="+mn-lt"/>
              </a:rPr>
              <a:t>OPULATION 2022, </a:t>
            </a:r>
            <a:r>
              <a:rPr lang="en-US" sz="800" b="1" cap="all" dirty="0">
                <a:solidFill>
                  <a:schemeClr val="accent1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HTTPS://WORL POPULATIONREVIEW.COM/US-CITIE</a:t>
            </a:r>
            <a:endParaRPr lang="en-US">
              <a:solidFill>
                <a:schemeClr val="accent1"/>
              </a:solidFill>
              <a:ea typeface="+mn-lt"/>
              <a:cs typeface="+mn-lt"/>
            </a:endParaRPr>
          </a:p>
          <a:p>
            <a:pPr algn="ctr">
              <a:spcBef>
                <a:spcPct val="0"/>
              </a:spcBef>
            </a:pPr>
            <a:r>
              <a:rPr lang="en-US" sz="800" b="1" cap="all" dirty="0">
                <a:solidFill>
                  <a:schemeClr val="accent1"/>
                </a:solidFill>
                <a:ea typeface="+mn-lt"/>
                <a:cs typeface="+mn-lt"/>
              </a:rPr>
              <a:t>/LONG-BRANCH-NJ-</a:t>
            </a:r>
            <a:r>
              <a:rPr lang="en-US" sz="800" b="1" cap="all" dirty="0">
                <a:solidFill>
                  <a:schemeClr val="accent1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POPULATION</a:t>
            </a:r>
            <a:r>
              <a:rPr lang="en-US" b="1" cap="all" dirty="0">
                <a:solidFill>
                  <a:schemeClr val="accent1"/>
                </a:solidFill>
                <a:ea typeface="+mn-lt"/>
                <a:cs typeface="+mn-lt"/>
              </a:rPr>
              <a:t>. </a:t>
            </a:r>
            <a:endParaRPr lang="en-US">
              <a:solidFill>
                <a:schemeClr val="accent1"/>
              </a:solidFill>
              <a:ea typeface="+mn-lt"/>
              <a:cs typeface="+mn-lt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200" b="1" u="sng" cap="all" dirty="0">
              <a:solidFill>
                <a:schemeClr val="accent1"/>
              </a:solidFill>
              <a:ea typeface="+mn-lt"/>
              <a:cs typeface="+mn-lt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200" b="1" u="sng" cap="all" dirty="0">
              <a:solidFill>
                <a:schemeClr val="accent1"/>
              </a:solidFill>
              <a:ea typeface="+mn-lt"/>
              <a:cs typeface="+mn-lt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300" b="1" i="1" u="sng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OVERVIEW OF SCHOOL</a:t>
            </a:r>
            <a:endParaRPr lang="en-US" sz="1300" b="1" i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A.A ANASTASIA ELEMENTARY SCHOOL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GRADES: K-5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STUDENTS: 562</a:t>
            </a:r>
            <a:endParaRPr lang="en-US" sz="1300" b="1" dirty="0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STUDENT/TEACHER RATIO: 10:1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53% MALE STUDENTS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 47%FEMALE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70% MINORITIES</a:t>
            </a:r>
            <a:br>
              <a:rPr lang="en-US" sz="1300" b="1" cap="all" dirty="0">
                <a:latin typeface="Bahnschrift"/>
                <a:ea typeface="+mn-lt"/>
                <a:cs typeface="+mn-lt"/>
              </a:rPr>
            </a:b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HISPANIC,</a:t>
            </a:r>
            <a:br>
              <a:rPr lang="en-US" sz="1300" b="1" cap="all" dirty="0">
                <a:latin typeface="Bahnschrift"/>
                <a:ea typeface="+mn-lt"/>
                <a:cs typeface="+mn-lt"/>
              </a:rPr>
            </a:br>
            <a:r>
              <a:rPr lang="en-US" sz="1300" b="1" cap="all" dirty="0">
                <a:solidFill>
                  <a:schemeClr val="accent1"/>
                </a:solidFill>
                <a:latin typeface="Bahnschrift"/>
                <a:ea typeface="+mn-lt"/>
                <a:cs typeface="+mn-lt"/>
              </a:rPr>
              <a:t>BRAZILIAN, BLACK</a:t>
            </a:r>
            <a:endParaRPr lang="en-US" sz="1300" b="1">
              <a:solidFill>
                <a:schemeClr val="accent1"/>
              </a:solidFill>
              <a:latin typeface="Bahnschrift"/>
              <a:ea typeface="+mn-lt"/>
              <a:cs typeface="+mn-lt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800" b="1" cap="all" dirty="0">
                <a:solidFill>
                  <a:schemeClr val="accent1"/>
                </a:solidFill>
                <a:ea typeface="+mn-lt"/>
                <a:cs typeface="+mn-lt"/>
              </a:rPr>
              <a:t>A </a:t>
            </a:r>
            <a:r>
              <a:rPr lang="en-US" sz="800" b="1" cap="all" dirty="0" err="1">
                <a:solidFill>
                  <a:schemeClr val="accent1"/>
                </a:solidFill>
                <a:ea typeface="+mn-lt"/>
                <a:cs typeface="+mn-lt"/>
              </a:rPr>
              <a:t>A</a:t>
            </a:r>
            <a:r>
              <a:rPr lang="en-US" sz="800" b="1" cap="all" dirty="0">
                <a:solidFill>
                  <a:schemeClr val="accent1"/>
                </a:solidFill>
                <a:ea typeface="+mn-lt"/>
                <a:cs typeface="+mn-lt"/>
              </a:rPr>
              <a:t> ANASTASIA ELEMENTARY SCHOOL (2022-23 RANKING) - LONG BRANCH, NJ.” PUBLIC SCHOOLREVIEW, </a:t>
            </a:r>
            <a:r>
              <a:rPr lang="en-US" sz="800" b="1" cap="all" dirty="0">
                <a:solidFill>
                  <a:schemeClr val="accent1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HTTPS://WWW.PUBLICSCHOOLREVIEW.COM/A-A-ANASTASIA-ELEMENTARY-SCHOOL-PROFILE</a:t>
            </a:r>
            <a:r>
              <a:rPr lang="en-US" sz="800" b="1" cap="all" dirty="0">
                <a:solidFill>
                  <a:schemeClr val="accent1"/>
                </a:solidFill>
                <a:ea typeface="+mn-lt"/>
                <a:cs typeface="+mn-lt"/>
              </a:rPr>
              <a:t>. </a:t>
            </a:r>
            <a:endParaRPr lang="en-US" sz="800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 algn="ctr">
              <a:lnSpc>
                <a:spcPct val="110000"/>
              </a:lnSpc>
              <a:spcBef>
                <a:spcPct val="0"/>
              </a:spcBef>
              <a:buFont typeface="Arial"/>
              <a:buChar char="•"/>
            </a:pPr>
            <a:endParaRPr lang="en-US" dirty="0">
              <a:solidFill>
                <a:schemeClr val="accent1"/>
              </a:solidFill>
              <a:ea typeface="+mn-lt"/>
              <a:cs typeface="+mn-lt"/>
            </a:endParaRPr>
          </a:p>
          <a:p>
            <a:pPr algn="l"/>
            <a:endParaRPr lang="en-US" dirty="0"/>
          </a:p>
        </p:txBody>
      </p:sp>
      <p:pic>
        <p:nvPicPr>
          <p:cNvPr id="2" name="Sight words">
            <a:hlinkClick r:id="" action="ppaction://media"/>
            <a:extLst>
              <a:ext uri="{FF2B5EF4-FFF2-40B4-BE49-F238E27FC236}">
                <a16:creationId xmlns:a16="http://schemas.microsoft.com/office/drawing/2014/main" id="{9D9DC9B7-1656-2C98-641F-C4211A9B7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" y="11771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Calligraphy</Template>
  <TotalTime>0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ArchiveVTI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520</cp:revision>
  <dcterms:created xsi:type="dcterms:W3CDTF">2022-11-23T19:05:09Z</dcterms:created>
  <dcterms:modified xsi:type="dcterms:W3CDTF">2022-11-30T01:41:12Z</dcterms:modified>
</cp:coreProperties>
</file>