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p:cViewPr>
        <p:scale>
          <a:sx n="100" d="100"/>
          <a:sy n="100" d="100"/>
        </p:scale>
        <p:origin x="16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F78C-5871-8DD9-9288-7EE9F40FC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AF3DD3-DBAD-C76C-D26D-08790AE65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A9A8D4-2B32-7055-B636-D667AF9DB651}"/>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E06F0F36-6583-6744-1BCA-B722CA0EBD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2EA474-A120-D084-0587-A787270DA3CE}"/>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308123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784B-5ABF-EDA6-F8DB-4DD7BE9CF1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ECD346-F8DF-C078-E0B7-5BF0DE965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BCCDC-4E42-D199-6D73-094FD45D5BB6}"/>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07305E52-C1D4-195D-F2A4-1C248F27E4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5CB12-2243-87D5-3D82-E9A5893A3E88}"/>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267080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CA911-A1B8-3423-20AE-9B408ECD3E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2A3EB-65BC-B467-7431-4BA38F826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5CE48-17C2-C450-1B1E-7A1001F9AD13}"/>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A39BF95E-4A3D-8CCF-B141-01EAD2B5E3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92B738-BA56-55DA-978C-52A7F3DDCFB0}"/>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379939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B28F-AE20-4716-1CD6-E65F6F9D0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2FC82-BA83-1720-B524-C7879AF7A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C5131-0F0B-65D1-2A0F-320B856AA2D5}"/>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294B3E89-08A7-611A-9DE9-2BAB0EA1DA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42773-4EF9-34B9-9E00-79EAD05E9D79}"/>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8045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D6B8-C753-15B4-A278-946686DC80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AF98B-F325-F7FB-DF8A-76C946A32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ED960-AFC8-4F4E-7542-855B14A2D125}"/>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50D57338-435C-97D1-50E5-2FE4F699CB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0D0E85-0B20-78BB-3E6D-DBAE2A7993AC}"/>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228625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B4CD-D9AD-9882-F451-4E6B26265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3C3EF-0CF5-A7B6-C2DA-3EDFB3DF5C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0C7BF-8D04-0066-F696-CCA1D60B0C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EBCAEB-DF68-6EC5-7C09-8F778D15E3FE}"/>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6" name="Footer Placeholder 5">
            <a:extLst>
              <a:ext uri="{FF2B5EF4-FFF2-40B4-BE49-F238E27FC236}">
                <a16:creationId xmlns:a16="http://schemas.microsoft.com/office/drawing/2014/main" id="{C575A313-BAA2-D331-9A25-698E6F4CA9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99D877-635A-1C03-7709-552ADE03629D}"/>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75187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A328-F587-C6DA-C509-C19C5AA66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1EE7C3-9C47-B4E0-F04F-821DBC32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9B0BF-4293-9E8A-8DB0-D39772BE8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AC2DD0-DB4D-53B6-0AE7-BEA47F3F3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3A36F-5940-2B57-21FB-112D5AC2E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25196B-8663-EFBD-D069-FECFAA20CBE9}"/>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8" name="Footer Placeholder 7">
            <a:extLst>
              <a:ext uri="{FF2B5EF4-FFF2-40B4-BE49-F238E27FC236}">
                <a16:creationId xmlns:a16="http://schemas.microsoft.com/office/drawing/2014/main" id="{11410294-FB13-1A71-CD15-36FD828852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290CF0-287C-2202-3643-692A892AC8C3}"/>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77355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967D-DDE1-4593-0BE3-557115D22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D435E-DB7E-AD2D-3DFF-52F7F2AA1971}"/>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4" name="Footer Placeholder 3">
            <a:extLst>
              <a:ext uri="{FF2B5EF4-FFF2-40B4-BE49-F238E27FC236}">
                <a16:creationId xmlns:a16="http://schemas.microsoft.com/office/drawing/2014/main" id="{6F18182D-BA8D-0AC8-A0A7-A51F0FD156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742CC5-05A8-1BD1-6B66-40185205EC01}"/>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393070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3E510-C306-9E0D-523C-B5BA281DEBDA}"/>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3" name="Footer Placeholder 2">
            <a:extLst>
              <a:ext uri="{FF2B5EF4-FFF2-40B4-BE49-F238E27FC236}">
                <a16:creationId xmlns:a16="http://schemas.microsoft.com/office/drawing/2014/main" id="{3747C5C1-CCBB-D1C4-CE84-93322C52F7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05D9E5-4E97-FAB7-8AB4-28DCFEDBB0A0}"/>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174570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48E2-23B5-805F-64A6-BF3649A13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EB1EFD-3199-BC46-A4E4-633FAD2F6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A46783-02F9-4DAD-8151-ECEDDF69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791E5-50A5-5554-3EE7-49CD741C988C}"/>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6" name="Footer Placeholder 5">
            <a:extLst>
              <a:ext uri="{FF2B5EF4-FFF2-40B4-BE49-F238E27FC236}">
                <a16:creationId xmlns:a16="http://schemas.microsoft.com/office/drawing/2014/main" id="{BDA81C4A-3D07-BE09-4B79-132A93B003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A6CE53-DA8F-5839-58F0-1E5AA945EE48}"/>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354579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B830-EC56-3E5C-5778-C8F9F468E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BC7A8-5B06-3ACF-3F7F-D4DF9946E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D2331-99F1-D6CF-0B8B-126FCF289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F103F-E338-85F1-6533-28FDCC755A8B}"/>
              </a:ext>
            </a:extLst>
          </p:cNvPr>
          <p:cNvSpPr>
            <a:spLocks noGrp="1"/>
          </p:cNvSpPr>
          <p:nvPr>
            <p:ph type="dt" sz="half" idx="10"/>
          </p:nvPr>
        </p:nvSpPr>
        <p:spPr/>
        <p:txBody>
          <a:bodyPr/>
          <a:lstStyle/>
          <a:p>
            <a:fld id="{81B99FC6-F641-8C47-81B8-4567720DE895}" type="datetimeFigureOut">
              <a:rPr lang="en-US" smtClean="0"/>
              <a:t>11/27/22</a:t>
            </a:fld>
            <a:endParaRPr lang="en-US" dirty="0"/>
          </a:p>
        </p:txBody>
      </p:sp>
      <p:sp>
        <p:nvSpPr>
          <p:cNvPr id="6" name="Footer Placeholder 5">
            <a:extLst>
              <a:ext uri="{FF2B5EF4-FFF2-40B4-BE49-F238E27FC236}">
                <a16:creationId xmlns:a16="http://schemas.microsoft.com/office/drawing/2014/main" id="{05FD82E8-E62D-E0A9-FAD5-2BD9AEB25F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D354F0-345B-484B-E7E0-01E1D91EF00D}"/>
              </a:ext>
            </a:extLst>
          </p:cNvPr>
          <p:cNvSpPr>
            <a:spLocks noGrp="1"/>
          </p:cNvSpPr>
          <p:nvPr>
            <p:ph type="sldNum" sz="quarter" idx="12"/>
          </p:nvPr>
        </p:nvSpPr>
        <p:spPr/>
        <p:txBody>
          <a:bodyPr/>
          <a:lstStyle/>
          <a:p>
            <a:fld id="{943A6E6C-A0F7-B249-9798-99C3CB807D22}" type="slidenum">
              <a:rPr lang="en-US" smtClean="0"/>
              <a:t>‹#›</a:t>
            </a:fld>
            <a:endParaRPr lang="en-US" dirty="0"/>
          </a:p>
        </p:txBody>
      </p:sp>
    </p:spTree>
    <p:extLst>
      <p:ext uri="{BB962C8B-B14F-4D97-AF65-F5344CB8AC3E}">
        <p14:creationId xmlns:p14="http://schemas.microsoft.com/office/powerpoint/2010/main" val="418950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0F1B8D-30B6-800E-BC6C-F2A7FFAC2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777891-BB5A-DA2E-6356-47973466E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C7751-1015-442A-E9B6-BEDFB0705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99FC6-F641-8C47-81B8-4567720DE895}" type="datetimeFigureOut">
              <a:rPr lang="en-US" smtClean="0"/>
              <a:t>11/27/22</a:t>
            </a:fld>
            <a:endParaRPr lang="en-US" dirty="0"/>
          </a:p>
        </p:txBody>
      </p:sp>
      <p:sp>
        <p:nvSpPr>
          <p:cNvPr id="5" name="Footer Placeholder 4">
            <a:extLst>
              <a:ext uri="{FF2B5EF4-FFF2-40B4-BE49-F238E27FC236}">
                <a16:creationId xmlns:a16="http://schemas.microsoft.com/office/drawing/2014/main" id="{EA991410-0479-CB26-90C5-C1C1AF415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EC56ED-86B8-1DD5-5266-6E8ECC165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A6E6C-A0F7-B249-9798-99C3CB807D22}" type="slidenum">
              <a:rPr lang="en-US" smtClean="0"/>
              <a:t>‹#›</a:t>
            </a:fld>
            <a:endParaRPr lang="en-US" dirty="0"/>
          </a:p>
        </p:txBody>
      </p:sp>
    </p:spTree>
    <p:extLst>
      <p:ext uri="{BB962C8B-B14F-4D97-AF65-F5344CB8AC3E}">
        <p14:creationId xmlns:p14="http://schemas.microsoft.com/office/powerpoint/2010/main" val="278768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85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8A53D-2F82-FDA6-3F1A-CCB7CD55C1E8}"/>
              </a:ext>
            </a:extLst>
          </p:cNvPr>
          <p:cNvSpPr txBox="1"/>
          <p:nvPr/>
        </p:nvSpPr>
        <p:spPr>
          <a:xfrm>
            <a:off x="2886022" y="-10600"/>
            <a:ext cx="5523243" cy="800219"/>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Service-Learning Presentation</a:t>
            </a:r>
          </a:p>
          <a:p>
            <a:r>
              <a:rPr lang="en-US" sz="1400"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Andrew Vera         </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Monmouth University</a:t>
            </a:r>
          </a:p>
        </p:txBody>
      </p:sp>
      <p:sp>
        <p:nvSpPr>
          <p:cNvPr id="5" name="TextBox 4">
            <a:extLst>
              <a:ext uri="{FF2B5EF4-FFF2-40B4-BE49-F238E27FC236}">
                <a16:creationId xmlns:a16="http://schemas.microsoft.com/office/drawing/2014/main" id="{625F22F9-68CA-64ED-A6C7-7D44D3A40E00}"/>
              </a:ext>
            </a:extLst>
          </p:cNvPr>
          <p:cNvSpPr txBox="1"/>
          <p:nvPr/>
        </p:nvSpPr>
        <p:spPr>
          <a:xfrm>
            <a:off x="-1" y="274143"/>
            <a:ext cx="3634784" cy="2308324"/>
          </a:xfrm>
          <a:prstGeom prst="rect">
            <a:avLst/>
          </a:prstGeom>
          <a:noFill/>
        </p:spPr>
        <p:txBody>
          <a:bodyPr wrap="square" rtlCol="0">
            <a:spAutoFit/>
          </a:bodyPr>
          <a:lstStyle/>
          <a:p>
            <a:r>
              <a:rPr lang="en-US" sz="1400" b="1" u="sng" dirty="0">
                <a:solidFill>
                  <a:schemeClr val="bg1"/>
                </a:solidFill>
              </a:rPr>
              <a:t>Setting:</a:t>
            </a:r>
          </a:p>
          <a:p>
            <a:r>
              <a:rPr lang="en-US" sz="1400" b="1" dirty="0"/>
              <a:t>	</a:t>
            </a:r>
            <a:r>
              <a:rPr lang="en-US" sz="1400" b="1" dirty="0">
                <a:solidFill>
                  <a:schemeClr val="bg1"/>
                </a:solidFill>
              </a:rPr>
              <a:t>Overview of Community:</a:t>
            </a:r>
          </a:p>
          <a:p>
            <a:pPr marR="0" lvl="0">
              <a:spcBef>
                <a:spcPts val="0"/>
              </a:spcBef>
              <a:spcAft>
                <a:spcPts val="0"/>
              </a:spcAft>
            </a:pPr>
            <a:r>
              <a:rPr lang="en-US" sz="1400" b="1" dirty="0">
                <a:effectLst/>
                <a:ea typeface="Calibri" panose="020F0502020204030204" pitchFamily="34" charset="0"/>
                <a:cs typeface="Times New Roman" panose="02020603050405020304" pitchFamily="18" charset="0"/>
              </a:rPr>
              <a:t>Long Branch population: </a:t>
            </a:r>
            <a:r>
              <a:rPr lang="en-US" sz="1400" dirty="0">
                <a:effectLst/>
                <a:ea typeface="Calibri" panose="020F0502020204030204" pitchFamily="34" charset="0"/>
                <a:cs typeface="Times New Roman" panose="02020603050405020304" pitchFamily="18" charset="0"/>
              </a:rPr>
              <a:t>32,383</a:t>
            </a:r>
          </a:p>
          <a:p>
            <a:pPr marR="0" lvl="0">
              <a:spcBef>
                <a:spcPts val="0"/>
              </a:spcBef>
              <a:spcAft>
                <a:spcPts val="0"/>
              </a:spcAft>
            </a:pPr>
            <a:r>
              <a:rPr lang="en-US" sz="1400" b="1" dirty="0">
                <a:effectLst/>
                <a:ea typeface="Calibri" panose="020F0502020204030204" pitchFamily="34" charset="0"/>
                <a:cs typeface="Times New Roman" panose="02020603050405020304" pitchFamily="18" charset="0"/>
              </a:rPr>
              <a:t>Monmouth county population: </a:t>
            </a:r>
            <a:r>
              <a:rPr lang="en-US" sz="1400" dirty="0">
                <a:effectLst/>
                <a:ea typeface="Calibri" panose="020F0502020204030204" pitchFamily="34" charset="0"/>
                <a:cs typeface="Times New Roman" panose="02020603050405020304" pitchFamily="18" charset="0"/>
              </a:rPr>
              <a:t>645,354 </a:t>
            </a:r>
          </a:p>
          <a:p>
            <a:pPr marR="0" lvl="0">
              <a:spcBef>
                <a:spcPts val="0"/>
              </a:spcBef>
              <a:spcAft>
                <a:spcPts val="0"/>
              </a:spcAft>
            </a:pPr>
            <a:r>
              <a:rPr lang="en-US" sz="1400" b="1" dirty="0">
                <a:effectLst/>
                <a:ea typeface="Calibri" panose="020F0502020204030204" pitchFamily="34" charset="0"/>
                <a:cs typeface="Times New Roman" panose="02020603050405020304" pitchFamily="18" charset="0"/>
              </a:rPr>
              <a:t>Poverty Rate: </a:t>
            </a:r>
            <a:r>
              <a:rPr lang="en-US" sz="1400" dirty="0">
                <a:effectLst/>
                <a:ea typeface="Calibri" panose="020F0502020204030204" pitchFamily="34" charset="0"/>
                <a:cs typeface="Times New Roman" panose="02020603050405020304" pitchFamily="18" charset="0"/>
              </a:rPr>
              <a:t>18.2%</a:t>
            </a:r>
          </a:p>
          <a:p>
            <a:pPr marR="0" lvl="0">
              <a:spcBef>
                <a:spcPts val="0"/>
              </a:spcBef>
              <a:spcAft>
                <a:spcPts val="0"/>
              </a:spcAft>
            </a:pPr>
            <a:r>
              <a:rPr lang="en-US" sz="1400" b="1" dirty="0">
                <a:solidFill>
                  <a:srgbClr val="202124"/>
                </a:solidFill>
                <a:effectLst/>
                <a:ea typeface="Times New Roman" panose="02020603050405020304" pitchFamily="18" charset="0"/>
                <a:cs typeface="Calibri" panose="020F0502020204030204" pitchFamily="34" charset="0"/>
              </a:rPr>
              <a:t>Citizenship: </a:t>
            </a:r>
            <a:r>
              <a:rPr lang="en-US" sz="1400" dirty="0">
                <a:solidFill>
                  <a:srgbClr val="202124"/>
                </a:solidFill>
                <a:effectLst/>
                <a:ea typeface="Times New Roman" panose="02020603050405020304" pitchFamily="18" charset="0"/>
                <a:cs typeface="Calibri" panose="020F0502020204030204" pitchFamily="34" charset="0"/>
              </a:rPr>
              <a:t>81.5% </a:t>
            </a:r>
            <a:endParaRPr lang="en-US" sz="14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solidFill>
                  <a:srgbClr val="202124"/>
                </a:solidFill>
                <a:effectLst/>
                <a:ea typeface="Times New Roman" panose="02020603050405020304" pitchFamily="18" charset="0"/>
                <a:cs typeface="Calibri" panose="020F0502020204030204" pitchFamily="34" charset="0"/>
              </a:rPr>
              <a:t>Race/Ethnicity</a:t>
            </a:r>
            <a:r>
              <a:rPr lang="en-US" sz="1400" b="1" dirty="0">
                <a:solidFill>
                  <a:srgbClr val="202124"/>
                </a:solidFill>
                <a:effectLst/>
                <a:ea typeface="Times New Roman" panose="02020603050405020304" pitchFamily="18" charset="0"/>
                <a:cs typeface="Times New Roman" panose="02020603050405020304" pitchFamily="18" charset="0"/>
              </a:rPr>
              <a:t>: </a:t>
            </a:r>
          </a:p>
          <a:p>
            <a:pPr marR="0" lvl="0">
              <a:spcBef>
                <a:spcPts val="0"/>
              </a:spcBef>
              <a:spcAft>
                <a:spcPts val="0"/>
              </a:spcAft>
            </a:pPr>
            <a:r>
              <a:rPr lang="en-US" sz="1400" dirty="0">
                <a:solidFill>
                  <a:srgbClr val="202124"/>
                </a:solidFill>
                <a:effectLst/>
                <a:ea typeface="Times New Roman" panose="02020603050405020304" pitchFamily="18" charset="0"/>
                <a:cs typeface="Calibri" panose="020F0502020204030204" pitchFamily="34" charset="0"/>
              </a:rPr>
              <a:t>White: 68.1%</a:t>
            </a:r>
            <a:r>
              <a:rPr lang="en-US" sz="1400" dirty="0">
                <a:ea typeface="Times New Roman" panose="02020603050405020304" pitchFamily="18" charset="0"/>
                <a:cs typeface="Times New Roman" panose="02020603050405020304" pitchFamily="18" charset="0"/>
              </a:rPr>
              <a:t>, </a:t>
            </a:r>
            <a:r>
              <a:rPr lang="en-US" sz="1400" dirty="0">
                <a:solidFill>
                  <a:srgbClr val="202124"/>
                </a:solidFill>
                <a:effectLst/>
                <a:ea typeface="Times New Roman" panose="02020603050405020304" pitchFamily="18" charset="0"/>
                <a:cs typeface="Calibri" panose="020F0502020204030204" pitchFamily="34" charset="0"/>
              </a:rPr>
              <a:t>Black: 13.7%</a:t>
            </a:r>
            <a:r>
              <a:rPr lang="en-US" sz="1400" dirty="0">
                <a:ea typeface="Times New Roman" panose="02020603050405020304" pitchFamily="18" charset="0"/>
                <a:cs typeface="Times New Roman" panose="02020603050405020304" pitchFamily="18" charset="0"/>
              </a:rPr>
              <a:t>, </a:t>
            </a:r>
          </a:p>
          <a:p>
            <a:pPr marR="0" lvl="0">
              <a:spcBef>
                <a:spcPts val="0"/>
              </a:spcBef>
              <a:spcAft>
                <a:spcPts val="0"/>
              </a:spcAft>
            </a:pPr>
            <a:r>
              <a:rPr lang="en-US" sz="1400" dirty="0">
                <a:solidFill>
                  <a:srgbClr val="202124"/>
                </a:solidFill>
                <a:effectLst/>
                <a:ea typeface="Times New Roman" panose="02020603050405020304" pitchFamily="18" charset="0"/>
                <a:cs typeface="Calibri" panose="020F0502020204030204" pitchFamily="34" charset="0"/>
              </a:rPr>
              <a:t>Hispanic/Latino: 27.7%</a:t>
            </a:r>
          </a:p>
          <a:p>
            <a:endParaRPr lang="en-US" dirty="0"/>
          </a:p>
        </p:txBody>
      </p:sp>
      <p:sp>
        <p:nvSpPr>
          <p:cNvPr id="6" name="TextBox 5">
            <a:extLst>
              <a:ext uri="{FF2B5EF4-FFF2-40B4-BE49-F238E27FC236}">
                <a16:creationId xmlns:a16="http://schemas.microsoft.com/office/drawing/2014/main" id="{BD5E3B18-8F74-6A07-831B-A1C293ABF781}"/>
              </a:ext>
            </a:extLst>
          </p:cNvPr>
          <p:cNvSpPr txBox="1"/>
          <p:nvPr/>
        </p:nvSpPr>
        <p:spPr>
          <a:xfrm>
            <a:off x="-1" y="2589257"/>
            <a:ext cx="3315010" cy="1877437"/>
          </a:xfrm>
          <a:prstGeom prst="rect">
            <a:avLst/>
          </a:prstGeom>
          <a:noFill/>
        </p:spPr>
        <p:txBody>
          <a:bodyPr wrap="none" rtlCol="0">
            <a:spAutoFit/>
          </a:bodyPr>
          <a:lstStyle/>
          <a:p>
            <a:pPr marL="0" marR="0">
              <a:spcBef>
                <a:spcPts val="0"/>
              </a:spcBef>
              <a:spcAft>
                <a:spcPts val="0"/>
              </a:spcAft>
            </a:pPr>
            <a:r>
              <a:rPr lang="en-US" sz="1400" b="1" dirty="0">
                <a:effectLst/>
                <a:ea typeface="Times New Roman" panose="02020603050405020304" pitchFamily="18" charset="0"/>
                <a:cs typeface="Calibri" panose="020F0502020204030204" pitchFamily="34" charset="0"/>
              </a:rPr>
              <a:t>	</a:t>
            </a:r>
            <a:r>
              <a:rPr lang="en-US" sz="1400" b="1" dirty="0">
                <a:solidFill>
                  <a:schemeClr val="bg1"/>
                </a:solidFill>
                <a:effectLst/>
                <a:ea typeface="Times New Roman" panose="02020603050405020304" pitchFamily="18" charset="0"/>
                <a:cs typeface="Calibri" panose="020F0502020204030204" pitchFamily="34" charset="0"/>
              </a:rPr>
              <a:t>Overview of School</a:t>
            </a:r>
            <a:endParaRPr lang="en-US" sz="1400" b="1"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School: </a:t>
            </a:r>
            <a:r>
              <a:rPr lang="en-US" sz="1400" dirty="0">
                <a:effectLst/>
                <a:ea typeface="Times New Roman" panose="02020603050405020304" pitchFamily="18" charset="0"/>
                <a:cs typeface="Calibri" panose="020F0502020204030204" pitchFamily="34" charset="0"/>
              </a:rPr>
              <a:t>Amerigo A Anastasia school K-5 </a:t>
            </a:r>
            <a:endParaRPr lang="en-US" sz="14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a typeface="Times New Roman" panose="02020603050405020304" pitchFamily="18" charset="0"/>
                <a:cs typeface="Calibri" panose="020F0502020204030204" pitchFamily="34" charset="0"/>
              </a:rPr>
              <a:t>Students: </a:t>
            </a:r>
            <a:r>
              <a:rPr lang="en-US" sz="1400" dirty="0">
                <a:effectLst/>
                <a:ea typeface="Times New Roman" panose="02020603050405020304" pitchFamily="18" charset="0"/>
                <a:cs typeface="Calibri" panose="020F0502020204030204" pitchFamily="34" charset="0"/>
              </a:rPr>
              <a:t>562 students</a:t>
            </a:r>
            <a:endParaRPr lang="en-US" sz="1400" dirty="0">
              <a:effectLst/>
              <a:ea typeface="Calibri" panose="020F0502020204030204" pitchFamily="34" charset="0"/>
              <a:cs typeface="Times New Roman" panose="02020603050405020304" pitchFamily="18" charset="0"/>
            </a:endParaRPr>
          </a:p>
          <a:p>
            <a:r>
              <a:rPr lang="en-US" sz="1400" b="1" dirty="0">
                <a:effectLst/>
                <a:ea typeface="Times New Roman" panose="02020603050405020304" pitchFamily="18" charset="0"/>
                <a:cs typeface="Calibri" panose="020F0502020204030204" pitchFamily="34" charset="0"/>
              </a:rPr>
              <a:t>student to teacher ratio</a:t>
            </a:r>
            <a:r>
              <a:rPr lang="en-US" sz="1400" b="1" dirty="0">
                <a:effectLst/>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Calibri" panose="020F0502020204030204" pitchFamily="34" charset="0"/>
              </a:rPr>
              <a:t>8.3:1 </a:t>
            </a:r>
          </a:p>
          <a:p>
            <a:r>
              <a:rPr lang="en-US" sz="1400" b="1" dirty="0">
                <a:ea typeface="Times New Roman" panose="02020603050405020304" pitchFamily="18" charset="0"/>
                <a:cs typeface="Calibri" panose="020F0502020204030204" pitchFamily="34" charset="0"/>
              </a:rPr>
              <a:t>Sex Ratio: </a:t>
            </a:r>
            <a:r>
              <a:rPr lang="en-US" sz="1400" dirty="0">
                <a:effectLst/>
                <a:ea typeface="Times New Roman" panose="02020603050405020304" pitchFamily="18" charset="0"/>
                <a:cs typeface="Calibri" panose="020F0502020204030204" pitchFamily="34" charset="0"/>
              </a:rPr>
              <a:t>47% female and 53% male </a:t>
            </a:r>
            <a:endParaRPr lang="en-US" sz="14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Race/ethnicity:</a:t>
            </a:r>
            <a:endParaRPr lang="en-US" sz="1400" b="1" dirty="0">
              <a:ea typeface="Times New Roman" panose="02020603050405020304" pitchFamily="18" charset="0"/>
              <a:cs typeface="Times New Roman" panose="02020603050405020304" pitchFamily="18" charset="0"/>
            </a:endParaRPr>
          </a:p>
          <a:p>
            <a:pPr marR="0" lvl="0">
              <a:spcBef>
                <a:spcPts val="0"/>
              </a:spcBef>
              <a:spcAft>
                <a:spcPts val="0"/>
              </a:spcAft>
            </a:pPr>
            <a:r>
              <a:rPr lang="en-US" sz="1400" dirty="0">
                <a:effectLst/>
                <a:ea typeface="Times New Roman" panose="02020603050405020304" pitchFamily="18" charset="0"/>
                <a:cs typeface="Calibri" panose="020F0502020204030204" pitchFamily="34" charset="0"/>
              </a:rPr>
              <a:t>Hispanic: 54.4%</a:t>
            </a:r>
            <a:r>
              <a:rPr lang="en-US" sz="1400" dirty="0">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Calibri" panose="020F0502020204030204" pitchFamily="34" charset="0"/>
              </a:rPr>
              <a:t>White: 30.2%</a:t>
            </a:r>
            <a:r>
              <a:rPr lang="en-US" sz="1400" dirty="0">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Calibri" panose="020F0502020204030204" pitchFamily="34" charset="0"/>
              </a:rPr>
              <a:t>Black: 9.8%</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9070DFB8-CDF8-6C0D-5711-FEDEC44A006F}"/>
              </a:ext>
            </a:extLst>
          </p:cNvPr>
          <p:cNvSpPr txBox="1"/>
          <p:nvPr/>
        </p:nvSpPr>
        <p:spPr>
          <a:xfrm>
            <a:off x="0" y="4020876"/>
            <a:ext cx="3842017" cy="3170099"/>
          </a:xfrm>
          <a:prstGeom prst="rect">
            <a:avLst/>
          </a:prstGeom>
          <a:noFill/>
        </p:spPr>
        <p:txBody>
          <a:bodyPr wrap="square" rtlCol="0">
            <a:spAutoFit/>
          </a:bodyPr>
          <a:lstStyle/>
          <a:p>
            <a:pPr marL="0" marR="0">
              <a:spcBef>
                <a:spcPts val="0"/>
              </a:spcBef>
              <a:spcAft>
                <a:spcPts val="0"/>
              </a:spcAft>
            </a:pPr>
            <a:r>
              <a:rPr lang="en-US" sz="1400" b="1" dirty="0">
                <a:effectLst/>
                <a:ea typeface="Times New Roman" panose="02020603050405020304" pitchFamily="18" charset="0"/>
                <a:cs typeface="Calibri" panose="020F0502020204030204" pitchFamily="34" charset="0"/>
              </a:rPr>
              <a:t>	</a:t>
            </a:r>
            <a:r>
              <a:rPr lang="en-US" sz="1400" b="1" dirty="0">
                <a:solidFill>
                  <a:schemeClr val="bg1"/>
                </a:solidFill>
                <a:effectLst/>
                <a:ea typeface="Times New Roman" panose="02020603050405020304" pitchFamily="18" charset="0"/>
                <a:cs typeface="Calibri" panose="020F0502020204030204" pitchFamily="34" charset="0"/>
              </a:rPr>
              <a:t>Overview of Classrooms</a:t>
            </a:r>
            <a:endParaRPr lang="en-US" sz="1400" b="1"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Grade: </a:t>
            </a:r>
            <a:r>
              <a:rPr lang="en-US" sz="1400" dirty="0">
                <a:effectLst/>
                <a:ea typeface="Times New Roman" panose="02020603050405020304" pitchFamily="18" charset="0"/>
                <a:cs typeface="Calibri" panose="020F0502020204030204" pitchFamily="34" charset="0"/>
              </a:rPr>
              <a:t>4</a:t>
            </a:r>
            <a:r>
              <a:rPr lang="en-US" sz="1400" baseline="30000" dirty="0">
                <a:effectLst/>
                <a:ea typeface="Times New Roman" panose="02020603050405020304" pitchFamily="18" charset="0"/>
                <a:cs typeface="Calibri" panose="020F0502020204030204" pitchFamily="34" charset="0"/>
              </a:rPr>
              <a:t>th</a:t>
            </a:r>
            <a:r>
              <a:rPr lang="en-US" sz="1400" dirty="0">
                <a:effectLst/>
                <a:ea typeface="Times New Roman" panose="02020603050405020304" pitchFamily="18" charset="0"/>
                <a:cs typeface="Calibri" panose="020F0502020204030204" pitchFamily="34" charset="0"/>
              </a:rPr>
              <a:t> </a:t>
            </a:r>
            <a:endParaRPr lang="en-US" sz="14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a typeface="Calibri" panose="020F0502020204030204" pitchFamily="34" charset="0"/>
                <a:cs typeface="Calibri" panose="020F0502020204030204" pitchFamily="34" charset="0"/>
              </a:rPr>
              <a:t># of students: </a:t>
            </a:r>
            <a:r>
              <a:rPr lang="en-US" sz="1400" dirty="0">
                <a:ea typeface="Calibri" panose="020F0502020204030204" pitchFamily="34" charset="0"/>
                <a:cs typeface="Calibri" panose="020F0502020204030204" pitchFamily="34" charset="0"/>
              </a:rPr>
              <a:t>7</a:t>
            </a:r>
            <a:endParaRPr lang="en-US" sz="14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Reading programs: </a:t>
            </a:r>
            <a:r>
              <a:rPr lang="en-US" sz="1400" dirty="0">
                <a:effectLst/>
                <a:ea typeface="Times New Roman" panose="02020603050405020304" pitchFamily="18" charset="0"/>
                <a:cs typeface="Calibri" panose="020F0502020204030204" pitchFamily="34" charset="0"/>
              </a:rPr>
              <a:t>Read180 and System44</a:t>
            </a:r>
          </a:p>
          <a:p>
            <a:pPr marR="0" lvl="0">
              <a:spcBef>
                <a:spcPts val="0"/>
              </a:spcBef>
              <a:spcAft>
                <a:spcPts val="0"/>
              </a:spcAft>
            </a:pPr>
            <a:r>
              <a:rPr lang="en-US" sz="1400" b="1" dirty="0">
                <a:ea typeface="Calibri" panose="020F0502020204030204" pitchFamily="34" charset="0"/>
                <a:cs typeface="Calibri" panose="020F0502020204030204" pitchFamily="34" charset="0"/>
              </a:rPr>
              <a:t>Classroom Layout:</a:t>
            </a:r>
          </a:p>
          <a:p>
            <a:pPr marL="285750" marR="0" lvl="0" indent="-285750">
              <a:spcBef>
                <a:spcPts val="0"/>
              </a:spcBef>
              <a:spcAft>
                <a:spcPts val="0"/>
              </a:spcAft>
              <a:buFontTx/>
              <a:buChar char="-"/>
            </a:pPr>
            <a:r>
              <a:rPr lang="en-US" sz="1400" dirty="0">
                <a:effectLst/>
                <a:ea typeface="Calibri" panose="020F0502020204030204" pitchFamily="34" charset="0"/>
                <a:cs typeface="Calibri" panose="020F0502020204030204" pitchFamily="34" charset="0"/>
              </a:rPr>
              <a:t>Do now</a:t>
            </a:r>
          </a:p>
          <a:p>
            <a:pPr marL="285750" marR="0" lvl="0" indent="-285750">
              <a:spcBef>
                <a:spcPts val="0"/>
              </a:spcBef>
              <a:spcAft>
                <a:spcPts val="0"/>
              </a:spcAft>
              <a:buFontTx/>
              <a:buChar char="-"/>
            </a:pPr>
            <a:r>
              <a:rPr lang="en-US" sz="1400" dirty="0">
                <a:ea typeface="Calibri" panose="020F0502020204030204" pitchFamily="34" charset="0"/>
                <a:cs typeface="Calibri" panose="020F0502020204030204" pitchFamily="34" charset="0"/>
              </a:rPr>
              <a:t>Class Lesson</a:t>
            </a:r>
          </a:p>
          <a:p>
            <a:pPr marL="285750" marR="0" lvl="0" indent="-285750">
              <a:spcBef>
                <a:spcPts val="0"/>
              </a:spcBef>
              <a:spcAft>
                <a:spcPts val="0"/>
              </a:spcAft>
              <a:buFontTx/>
              <a:buChar char="-"/>
            </a:pPr>
            <a:r>
              <a:rPr lang="en-US" sz="1400" dirty="0">
                <a:effectLst/>
                <a:ea typeface="Calibri" panose="020F0502020204030204" pitchFamily="34" charset="0"/>
                <a:cs typeface="Times New Roman" panose="02020603050405020304" pitchFamily="18" charset="0"/>
              </a:rPr>
              <a:t>Reading centers</a:t>
            </a:r>
          </a:p>
          <a:p>
            <a:pPr marL="285750" marR="0" lvl="0" indent="-285750">
              <a:spcBef>
                <a:spcPts val="0"/>
              </a:spcBef>
              <a:spcAft>
                <a:spcPts val="0"/>
              </a:spcAft>
              <a:buFontTx/>
              <a:buChar char="-"/>
            </a:pPr>
            <a:r>
              <a:rPr lang="en-US" sz="1400" dirty="0">
                <a:ea typeface="Calibri" panose="020F0502020204030204" pitchFamily="34" charset="0"/>
                <a:cs typeface="Times New Roman" panose="02020603050405020304" pitchFamily="18" charset="0"/>
              </a:rPr>
              <a:t>Independent reading, teaching table and software</a:t>
            </a:r>
          </a:p>
          <a:p>
            <a:pPr marR="0" lvl="0">
              <a:spcBef>
                <a:spcPts val="0"/>
              </a:spcBef>
              <a:spcAft>
                <a:spcPts val="0"/>
              </a:spcAft>
            </a:pPr>
            <a:r>
              <a:rPr lang="en-US" sz="1400" b="1" dirty="0">
                <a:effectLst/>
                <a:ea typeface="Calibri" panose="020F0502020204030204" pitchFamily="34" charset="0"/>
                <a:cs typeface="Times New Roman" panose="02020603050405020304" pitchFamily="18" charset="0"/>
              </a:rPr>
              <a:t>Technology</a:t>
            </a:r>
          </a:p>
          <a:p>
            <a:pPr marL="285750" marR="0" lvl="0" indent="-285750">
              <a:spcBef>
                <a:spcPts val="0"/>
              </a:spcBef>
              <a:spcAft>
                <a:spcPts val="0"/>
              </a:spcAft>
              <a:buFontTx/>
              <a:buChar char="-"/>
            </a:pPr>
            <a:r>
              <a:rPr lang="en-US" sz="1400" dirty="0">
                <a:ea typeface="Calibri" panose="020F0502020204030204" pitchFamily="34" charset="0"/>
                <a:cs typeface="Times New Roman" panose="02020603050405020304" pitchFamily="18" charset="0"/>
              </a:rPr>
              <a:t>Chromebooks for software in centers</a:t>
            </a:r>
          </a:p>
          <a:p>
            <a:pPr marL="285750" marR="0" lvl="0" indent="-285750">
              <a:spcBef>
                <a:spcPts val="0"/>
              </a:spcBef>
              <a:spcAft>
                <a:spcPts val="0"/>
              </a:spcAft>
              <a:buFontTx/>
              <a:buChar char="-"/>
            </a:pPr>
            <a:r>
              <a:rPr lang="en-US" sz="1400" dirty="0">
                <a:effectLst/>
                <a:ea typeface="Calibri" panose="020F0502020204030204" pitchFamily="34" charset="0"/>
                <a:cs typeface="Times New Roman" panose="02020603050405020304" pitchFamily="18" charset="0"/>
              </a:rPr>
              <a:t>Seesaw</a:t>
            </a:r>
          </a:p>
          <a:p>
            <a:endParaRPr lang="en-US" dirty="0"/>
          </a:p>
        </p:txBody>
      </p:sp>
      <p:sp>
        <p:nvSpPr>
          <p:cNvPr id="8" name="TextBox 7">
            <a:extLst>
              <a:ext uri="{FF2B5EF4-FFF2-40B4-BE49-F238E27FC236}">
                <a16:creationId xmlns:a16="http://schemas.microsoft.com/office/drawing/2014/main" id="{C6D92AA9-5A2E-AE56-682C-866E8D67717B}"/>
              </a:ext>
            </a:extLst>
          </p:cNvPr>
          <p:cNvSpPr txBox="1"/>
          <p:nvPr/>
        </p:nvSpPr>
        <p:spPr>
          <a:xfrm>
            <a:off x="3634785" y="670696"/>
            <a:ext cx="4366214" cy="1600438"/>
          </a:xfrm>
          <a:prstGeom prst="rect">
            <a:avLst/>
          </a:prstGeom>
          <a:noFill/>
        </p:spPr>
        <p:txBody>
          <a:bodyPr wrap="square" rtlCol="0">
            <a:spAutoFit/>
          </a:bodyPr>
          <a:lstStyle/>
          <a:p>
            <a:pPr marL="0" marR="0">
              <a:spcBef>
                <a:spcPts val="0"/>
              </a:spcBef>
              <a:spcAft>
                <a:spcPts val="0"/>
              </a:spcAft>
            </a:pPr>
            <a:r>
              <a:rPr lang="en-US" sz="1400" b="1" u="sng" dirty="0">
                <a:solidFill>
                  <a:schemeClr val="bg1"/>
                </a:solidFill>
                <a:effectLst/>
                <a:ea typeface="Times New Roman" panose="02020603050405020304" pitchFamily="18" charset="0"/>
                <a:cs typeface="Calibri" panose="020F0502020204030204" pitchFamily="34" charset="0"/>
              </a:rPr>
              <a:t>Description of students:</a:t>
            </a:r>
            <a:endParaRPr lang="en-US" sz="1400"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Males to Female- </a:t>
            </a:r>
            <a:r>
              <a:rPr lang="en-US" sz="1400" dirty="0">
                <a:effectLst/>
                <a:ea typeface="Times New Roman" panose="02020603050405020304" pitchFamily="18" charset="0"/>
                <a:cs typeface="Calibri" panose="020F0502020204030204" pitchFamily="34" charset="0"/>
              </a:rPr>
              <a:t>4:3</a:t>
            </a:r>
          </a:p>
          <a:p>
            <a:pPr marR="0" lvl="0">
              <a:spcBef>
                <a:spcPts val="0"/>
              </a:spcBef>
              <a:spcAft>
                <a:spcPts val="0"/>
              </a:spcAft>
            </a:pPr>
            <a:r>
              <a:rPr lang="en-US" sz="1400" b="1" dirty="0">
                <a:ea typeface="Times New Roman" panose="02020603050405020304" pitchFamily="18" charset="0"/>
                <a:cs typeface="Calibri" panose="020F0502020204030204" pitchFamily="34" charset="0"/>
              </a:rPr>
              <a:t>Students with disabilities- </a:t>
            </a:r>
            <a:r>
              <a:rPr lang="en-US" sz="1400" dirty="0">
                <a:effectLst/>
                <a:ea typeface="Times New Roman" panose="02020603050405020304" pitchFamily="18" charset="0"/>
                <a:cs typeface="Calibri" panose="020F0502020204030204" pitchFamily="34" charset="0"/>
              </a:rPr>
              <a:t>All students </a:t>
            </a: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Types of disabilities:</a:t>
            </a:r>
            <a:endParaRPr lang="en-US" sz="1400" b="1" dirty="0">
              <a:ea typeface="Times New Roman" panose="02020603050405020304" pitchFamily="18" charset="0"/>
              <a:cs typeface="Times New Roman" panose="02020603050405020304" pitchFamily="18" charset="0"/>
            </a:endParaRPr>
          </a:p>
          <a:p>
            <a:pPr marR="0" lvl="0">
              <a:spcBef>
                <a:spcPts val="0"/>
              </a:spcBef>
              <a:spcAft>
                <a:spcPts val="0"/>
              </a:spcAft>
            </a:pPr>
            <a:r>
              <a:rPr lang="en-US" sz="1400" dirty="0">
                <a:effectLst/>
                <a:ea typeface="Times New Roman" panose="02020603050405020304" pitchFamily="18" charset="0"/>
                <a:cs typeface="Calibri" panose="020F0502020204030204" pitchFamily="34" charset="0"/>
              </a:rPr>
              <a:t>Communication impairment</a:t>
            </a:r>
            <a:r>
              <a:rPr lang="en-US" sz="1400" dirty="0">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Calibri" panose="020F0502020204030204" pitchFamily="34" charset="0"/>
              </a:rPr>
              <a:t>OHI (ADHD)</a:t>
            </a:r>
            <a:r>
              <a:rPr lang="en-US" sz="1400" dirty="0">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Calibri" panose="020F0502020204030204" pitchFamily="34" charset="0"/>
              </a:rPr>
              <a:t>Autism</a:t>
            </a:r>
            <a:endParaRPr lang="en-US" sz="1400" dirty="0">
              <a:effectLst/>
              <a:ea typeface="Calibri" panose="020F0502020204030204" pitchFamily="34" charset="0"/>
              <a:cs typeface="Times New Roman" panose="02020603050405020304" pitchFamily="18" charset="0"/>
            </a:endParaRPr>
          </a:p>
          <a:p>
            <a:r>
              <a:rPr lang="en-US" sz="1400" b="1" dirty="0"/>
              <a:t>Other Details- </a:t>
            </a:r>
            <a:r>
              <a:rPr lang="en-US" sz="1400" dirty="0"/>
              <a:t>Students struggle with spelling and sounding out words but are eager to learn and get better.</a:t>
            </a:r>
            <a:endParaRPr lang="en-US" sz="1400" b="1" dirty="0"/>
          </a:p>
        </p:txBody>
      </p:sp>
      <p:sp>
        <p:nvSpPr>
          <p:cNvPr id="9" name="TextBox 8">
            <a:extLst>
              <a:ext uri="{FF2B5EF4-FFF2-40B4-BE49-F238E27FC236}">
                <a16:creationId xmlns:a16="http://schemas.microsoft.com/office/drawing/2014/main" id="{1E56368A-7B64-1F83-3812-5FD3BD88001C}"/>
              </a:ext>
            </a:extLst>
          </p:cNvPr>
          <p:cNvSpPr txBox="1"/>
          <p:nvPr/>
        </p:nvSpPr>
        <p:spPr>
          <a:xfrm>
            <a:off x="3634784" y="2589257"/>
            <a:ext cx="4366215" cy="2523768"/>
          </a:xfrm>
          <a:prstGeom prst="rect">
            <a:avLst/>
          </a:prstGeom>
          <a:noFill/>
        </p:spPr>
        <p:txBody>
          <a:bodyPr wrap="square" rtlCol="0">
            <a:spAutoFit/>
          </a:bodyPr>
          <a:lstStyle/>
          <a:p>
            <a:pPr marL="0" marR="0">
              <a:spcBef>
                <a:spcPts val="0"/>
              </a:spcBef>
              <a:spcAft>
                <a:spcPts val="0"/>
              </a:spcAft>
            </a:pPr>
            <a:r>
              <a:rPr lang="en-US" sz="1400" b="1" u="sng" dirty="0">
                <a:solidFill>
                  <a:schemeClr val="bg1"/>
                </a:solidFill>
                <a:effectLst/>
                <a:ea typeface="Times New Roman" panose="02020603050405020304" pitchFamily="18" charset="0"/>
                <a:cs typeface="Calibri" panose="020F0502020204030204" pitchFamily="34" charset="0"/>
              </a:rPr>
              <a:t>Course &amp; Project:</a:t>
            </a:r>
            <a:endParaRPr lang="en-US" sz="1400"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Course: </a:t>
            </a:r>
            <a:r>
              <a:rPr lang="en-US" sz="1400" dirty="0">
                <a:effectLst/>
                <a:ea typeface="Times New Roman" panose="02020603050405020304" pitchFamily="18" charset="0"/>
                <a:cs typeface="Calibri" panose="020F0502020204030204" pitchFamily="34" charset="0"/>
              </a:rPr>
              <a:t>EDS 330 51 </a:t>
            </a:r>
          </a:p>
          <a:p>
            <a:pPr marR="0" lvl="0">
              <a:spcBef>
                <a:spcPts val="0"/>
              </a:spcBef>
              <a:spcAft>
                <a:spcPts val="0"/>
              </a:spcAft>
            </a:pPr>
            <a:r>
              <a:rPr lang="en-US" sz="1400" b="1" dirty="0">
                <a:effectLst/>
                <a:ea typeface="Times New Roman" panose="02020603050405020304" pitchFamily="18" charset="0"/>
                <a:cs typeface="Calibri" panose="020F0502020204030204" pitchFamily="34" charset="0"/>
              </a:rPr>
              <a:t>SL Project: </a:t>
            </a:r>
            <a:r>
              <a:rPr lang="en-US" sz="1400" dirty="0">
                <a:effectLst/>
                <a:ea typeface="Times New Roman" panose="02020603050405020304" pitchFamily="18" charset="0"/>
                <a:cs typeface="Calibri" panose="020F0502020204030204" pitchFamily="34" charset="0"/>
              </a:rPr>
              <a:t>Students will create a poster that helps students practice identifying and spelling nouns. In centers I lead groups of 4 students with the project. They went through every letter of the alphabet and produced a common and proper noun for each letter as a group. Then they each created their own sentence using one of the nouns that they produced. Then they drew and colored a picture that goes with it.</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31BC5C4C-5636-E764-8438-A33A0202872D}"/>
              </a:ext>
            </a:extLst>
          </p:cNvPr>
          <p:cNvSpPr txBox="1"/>
          <p:nvPr/>
        </p:nvSpPr>
        <p:spPr>
          <a:xfrm>
            <a:off x="3634784" y="4698144"/>
            <a:ext cx="4525439" cy="2031325"/>
          </a:xfrm>
          <a:prstGeom prst="rect">
            <a:avLst/>
          </a:prstGeom>
          <a:noFill/>
        </p:spPr>
        <p:txBody>
          <a:bodyPr wrap="square" rtlCol="0">
            <a:spAutoFit/>
          </a:bodyPr>
          <a:lstStyle/>
          <a:p>
            <a:pPr marL="0" marR="0">
              <a:spcBef>
                <a:spcPts val="0"/>
              </a:spcBef>
              <a:spcAft>
                <a:spcPts val="0"/>
              </a:spcAft>
            </a:pPr>
            <a:r>
              <a:rPr lang="en-US" sz="1400" b="1" u="sng" dirty="0">
                <a:solidFill>
                  <a:schemeClr val="bg1"/>
                </a:solidFill>
                <a:effectLst/>
                <a:ea typeface="Times New Roman" panose="02020603050405020304" pitchFamily="18" charset="0"/>
                <a:cs typeface="Calibri" panose="020F0502020204030204" pitchFamily="34" charset="0"/>
              </a:rPr>
              <a:t>Role:</a:t>
            </a:r>
            <a:endParaRPr lang="en-US" sz="1400" b="1" u="sng" dirty="0">
              <a:solidFill>
                <a:schemeClr val="bg1"/>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Tx/>
              <a:buChar char="-"/>
            </a:pPr>
            <a:r>
              <a:rPr lang="en-US" sz="1400" dirty="0">
                <a:effectLst/>
                <a:ea typeface="Times New Roman" panose="02020603050405020304" pitchFamily="18" charset="0"/>
                <a:cs typeface="Calibri" panose="020F0502020204030204" pitchFamily="34" charset="0"/>
              </a:rPr>
              <a:t>I observed how the teacher taught and handled all kinds of situations. </a:t>
            </a:r>
          </a:p>
          <a:p>
            <a:pPr marL="285750" marR="0" indent="-285750">
              <a:spcBef>
                <a:spcPts val="0"/>
              </a:spcBef>
              <a:spcAft>
                <a:spcPts val="0"/>
              </a:spcAft>
              <a:buFontTx/>
              <a:buChar char="-"/>
            </a:pPr>
            <a:r>
              <a:rPr lang="en-US" sz="1400" dirty="0">
                <a:ea typeface="Times New Roman" panose="02020603050405020304" pitchFamily="18" charset="0"/>
                <a:cs typeface="Calibri" panose="020F0502020204030204" pitchFamily="34" charset="0"/>
              </a:rPr>
              <a:t>I would make sure students were staying on task</a:t>
            </a:r>
          </a:p>
          <a:p>
            <a:pPr marL="285750" marR="0" indent="-285750">
              <a:spcBef>
                <a:spcPts val="0"/>
              </a:spcBef>
              <a:spcAft>
                <a:spcPts val="0"/>
              </a:spcAft>
              <a:buFontTx/>
              <a:buChar char="-"/>
            </a:pPr>
            <a:r>
              <a:rPr lang="en-US" sz="1400" dirty="0">
                <a:effectLst/>
                <a:ea typeface="Times New Roman" panose="02020603050405020304" pitchFamily="18" charset="0"/>
                <a:cs typeface="Calibri" panose="020F0502020204030204" pitchFamily="34" charset="0"/>
              </a:rPr>
              <a:t>I would check students' classwork so that they can move on to the next task. </a:t>
            </a:r>
          </a:p>
          <a:p>
            <a:pPr marL="285750" marR="0" indent="-285750">
              <a:spcBef>
                <a:spcPts val="0"/>
              </a:spcBef>
              <a:spcAft>
                <a:spcPts val="0"/>
              </a:spcAft>
              <a:buFontTx/>
              <a:buChar char="-"/>
            </a:pPr>
            <a:r>
              <a:rPr lang="en-US" sz="1400" dirty="0"/>
              <a:t>During the independent reading center if a student was having trouble, then I would help talk them through the worksheet.</a:t>
            </a:r>
          </a:p>
        </p:txBody>
      </p:sp>
      <p:sp>
        <p:nvSpPr>
          <p:cNvPr id="11" name="TextBox 10">
            <a:extLst>
              <a:ext uri="{FF2B5EF4-FFF2-40B4-BE49-F238E27FC236}">
                <a16:creationId xmlns:a16="http://schemas.microsoft.com/office/drawing/2014/main" id="{B0A316B9-4EF9-22CD-FC78-37EC09ED5080}"/>
              </a:ext>
            </a:extLst>
          </p:cNvPr>
          <p:cNvSpPr txBox="1"/>
          <p:nvPr/>
        </p:nvSpPr>
        <p:spPr>
          <a:xfrm>
            <a:off x="8267217" y="239808"/>
            <a:ext cx="4086226" cy="2246769"/>
          </a:xfrm>
          <a:prstGeom prst="rect">
            <a:avLst/>
          </a:prstGeom>
          <a:noFill/>
        </p:spPr>
        <p:txBody>
          <a:bodyPr wrap="square" rtlCol="0">
            <a:spAutoFit/>
          </a:bodyPr>
          <a:lstStyle/>
          <a:p>
            <a:r>
              <a:rPr lang="en-US" sz="1400" b="1" u="sng" dirty="0">
                <a:solidFill>
                  <a:schemeClr val="bg1"/>
                </a:solidFill>
              </a:rPr>
              <a:t>Understandings:</a:t>
            </a:r>
          </a:p>
          <a:p>
            <a:r>
              <a:rPr lang="en-US" sz="1400" b="1" dirty="0"/>
              <a:t>What was learned? </a:t>
            </a:r>
            <a:r>
              <a:rPr lang="en-US" sz="1400" dirty="0"/>
              <a:t>I learned how to work with students that work at  different paces. I also learned how to adjust my plan on the fly.</a:t>
            </a:r>
          </a:p>
          <a:p>
            <a:r>
              <a:rPr lang="en-US" sz="1400" b="1" dirty="0"/>
              <a:t>How did this connect to my coursework? </a:t>
            </a:r>
            <a:r>
              <a:rPr lang="en-US" sz="1400" dirty="0">
                <a:effectLst/>
                <a:ea typeface="Times New Roman" panose="02020603050405020304" pitchFamily="18" charset="0"/>
              </a:rPr>
              <a:t>This connected to my course work because we are constantly talking about individualizing teaching for each student based on the way they learn. We are being taught to do differentiated instruction to meet individual learning needs. </a:t>
            </a:r>
            <a:endParaRPr lang="en-US" sz="1400" dirty="0"/>
          </a:p>
        </p:txBody>
      </p:sp>
      <p:sp>
        <p:nvSpPr>
          <p:cNvPr id="12" name="TextBox 11">
            <a:extLst>
              <a:ext uri="{FF2B5EF4-FFF2-40B4-BE49-F238E27FC236}">
                <a16:creationId xmlns:a16="http://schemas.microsoft.com/office/drawing/2014/main" id="{47E0377E-2ED7-9217-B5F9-A176991B59CC}"/>
              </a:ext>
            </a:extLst>
          </p:cNvPr>
          <p:cNvSpPr txBox="1"/>
          <p:nvPr/>
        </p:nvSpPr>
        <p:spPr>
          <a:xfrm>
            <a:off x="8238253" y="2364650"/>
            <a:ext cx="4086226" cy="1877437"/>
          </a:xfrm>
          <a:prstGeom prst="rect">
            <a:avLst/>
          </a:prstGeom>
          <a:noFill/>
        </p:spPr>
        <p:txBody>
          <a:bodyPr wrap="square" rtlCol="0">
            <a:spAutoFit/>
          </a:bodyPr>
          <a:lstStyle/>
          <a:p>
            <a:pPr marL="0" marR="0">
              <a:spcBef>
                <a:spcPts val="0"/>
              </a:spcBef>
              <a:spcAft>
                <a:spcPts val="0"/>
              </a:spcAft>
            </a:pPr>
            <a:r>
              <a:rPr lang="en-US" sz="1400" b="1" u="sng" dirty="0">
                <a:solidFill>
                  <a:schemeClr val="bg1"/>
                </a:solidFill>
                <a:effectLst/>
                <a:ea typeface="Times New Roman" panose="02020603050405020304" pitchFamily="18" charset="0"/>
                <a:cs typeface="Calibri" panose="020F0502020204030204" pitchFamily="34" charset="0"/>
              </a:rPr>
              <a:t>Impacts:</a:t>
            </a:r>
            <a:endParaRPr lang="en-US" sz="1400" b="1" u="sng" dirty="0">
              <a:solidFill>
                <a:schemeClr val="bg1"/>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ea typeface="Times New Roman" panose="02020603050405020304" pitchFamily="18" charset="0"/>
                <a:cs typeface="Times New Roman" panose="02020603050405020304" pitchFamily="18" charset="0"/>
              </a:rPr>
              <a:t>Impact at the field site: </a:t>
            </a:r>
            <a:r>
              <a:rPr lang="en-US" sz="1400" dirty="0">
                <a:effectLst/>
                <a:ea typeface="Times New Roman" panose="02020603050405020304" pitchFamily="18" charset="0"/>
                <a:cs typeface="Calibri" panose="020F0502020204030204" pitchFamily="34" charset="0"/>
              </a:rPr>
              <a:t>I impacted the field site by giving advice and tips from another perspective other then a person who is already a teacher. I also impacted these students by providing them with practice and support with there noun identification and confidence with spelling.</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C7DAE886-AD8D-F508-EE9C-B18179140C9D}"/>
              </a:ext>
            </a:extLst>
          </p:cNvPr>
          <p:cNvSpPr txBox="1"/>
          <p:nvPr/>
        </p:nvSpPr>
        <p:spPr>
          <a:xfrm>
            <a:off x="8000999" y="5344474"/>
            <a:ext cx="4086226" cy="1877437"/>
          </a:xfrm>
          <a:prstGeom prst="rect">
            <a:avLst/>
          </a:prstGeom>
          <a:noFill/>
        </p:spPr>
        <p:txBody>
          <a:bodyPr wrap="square" rtlCol="0">
            <a:spAutoFit/>
          </a:bodyPr>
          <a:lstStyle/>
          <a:p>
            <a:pPr marR="0" lvl="0">
              <a:spcBef>
                <a:spcPts val="0"/>
              </a:spcBef>
              <a:spcAft>
                <a:spcPts val="0"/>
              </a:spcAft>
            </a:pPr>
            <a:r>
              <a:rPr lang="en-US" sz="1400" b="1" u="sng" dirty="0">
                <a:solidFill>
                  <a:schemeClr val="bg1"/>
                </a:solidFill>
                <a:effectLst/>
                <a:ea typeface="Times New Roman" panose="02020603050405020304" pitchFamily="18" charset="0"/>
                <a:cs typeface="Calibri" panose="020F0502020204030204" pitchFamily="34" charset="0"/>
              </a:rPr>
              <a:t>Future Goals:</a:t>
            </a:r>
          </a:p>
          <a:p>
            <a:pPr marL="342900" marR="0" lvl="0" indent="-342900">
              <a:spcBef>
                <a:spcPts val="0"/>
              </a:spcBef>
              <a:spcAft>
                <a:spcPts val="0"/>
              </a:spcAft>
              <a:buFont typeface="Calibri" panose="020F0502020204030204" pitchFamily="34" charset="0"/>
              <a:buChar char="-"/>
            </a:pPr>
            <a:r>
              <a:rPr lang="en-US" sz="1400" dirty="0">
                <a:effectLst/>
                <a:ea typeface="Times New Roman" panose="02020603050405020304" pitchFamily="18" charset="0"/>
                <a:cs typeface="Calibri" panose="020F0502020204030204" pitchFamily="34" charset="0"/>
              </a:rPr>
              <a:t>Make connections with students</a:t>
            </a:r>
            <a:endParaRPr lang="en-US" sz="14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400" dirty="0">
                <a:effectLst/>
                <a:ea typeface="Times New Roman" panose="02020603050405020304" pitchFamily="18" charset="0"/>
                <a:cs typeface="Calibri" panose="020F0502020204030204" pitchFamily="34" charset="0"/>
              </a:rPr>
              <a:t>Learn different methods of teaching different groups of students</a:t>
            </a:r>
            <a:endParaRPr lang="en-US" sz="14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400" dirty="0">
                <a:effectLst/>
                <a:ea typeface="Times New Roman" panose="02020603050405020304" pitchFamily="18" charset="0"/>
                <a:cs typeface="Calibri" panose="020F0502020204030204" pitchFamily="34" charset="0"/>
              </a:rPr>
              <a:t>Continue to improve on my classroom management skills by being more patient and understanding</a:t>
            </a:r>
            <a:endParaRPr lang="en-US" sz="1400" dirty="0">
              <a:effectLst/>
              <a:ea typeface="Calibri" panose="020F0502020204030204" pitchFamily="34" charset="0"/>
              <a:cs typeface="Times New Roman" panose="02020603050405020304" pitchFamily="18" charset="0"/>
            </a:endParaRPr>
          </a:p>
          <a:p>
            <a:endParaRPr lang="en-US" dirty="0"/>
          </a:p>
        </p:txBody>
      </p:sp>
      <p:pic>
        <p:nvPicPr>
          <p:cNvPr id="1028" name="Picture 4" descr="Long Branch Public Schools - Home | Facebook">
            <a:extLst>
              <a:ext uri="{FF2B5EF4-FFF2-40B4-BE49-F238E27FC236}">
                <a16:creationId xmlns:a16="http://schemas.microsoft.com/office/drawing/2014/main" id="{8490CC83-E8D1-C7FA-74AE-60B29CF3B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707" y="3044691"/>
            <a:ext cx="874155" cy="8741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rriculum &amp; Professional Development / Read 180 Universal">
            <a:extLst>
              <a:ext uri="{FF2B5EF4-FFF2-40B4-BE49-F238E27FC236}">
                <a16:creationId xmlns:a16="http://schemas.microsoft.com/office/drawing/2014/main" id="{9155A053-6722-46C6-ACAB-4316C1E59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8" y="4986817"/>
            <a:ext cx="1997584" cy="715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y is Reading and Spelling so Hard for my Child? Structured Literacy to  the Rescue!">
            <a:extLst>
              <a:ext uri="{FF2B5EF4-FFF2-40B4-BE49-F238E27FC236}">
                <a16:creationId xmlns:a16="http://schemas.microsoft.com/office/drawing/2014/main" id="{9F4AF1FE-2470-BF6B-8345-3B0D4F7EB7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543" y="2229392"/>
            <a:ext cx="1316914" cy="876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ng Branch, New Jersey - Wikipedia">
            <a:extLst>
              <a:ext uri="{FF2B5EF4-FFF2-40B4-BE49-F238E27FC236}">
                <a16:creationId xmlns:a16="http://schemas.microsoft.com/office/drawing/2014/main" id="{4B5D05E6-D97C-606E-7185-24DA033CDB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854" y="1158169"/>
            <a:ext cx="1478930" cy="10944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 letter&#10;&#10;Description automatically generated">
            <a:extLst>
              <a:ext uri="{FF2B5EF4-FFF2-40B4-BE49-F238E27FC236}">
                <a16:creationId xmlns:a16="http://schemas.microsoft.com/office/drawing/2014/main" id="{B5F3242E-7146-EA93-5896-3F6D5C09D876}"/>
              </a:ext>
            </a:extLst>
          </p:cNvPr>
          <p:cNvPicPr>
            <a:picLocks noChangeAspect="1"/>
          </p:cNvPicPr>
          <p:nvPr/>
        </p:nvPicPr>
        <p:blipFill>
          <a:blip r:embed="rId8"/>
          <a:stretch>
            <a:fillRect/>
          </a:stretch>
        </p:blipFill>
        <p:spPr>
          <a:xfrm>
            <a:off x="7848844" y="3918846"/>
            <a:ext cx="1971960" cy="1514141"/>
          </a:xfrm>
          <a:prstGeom prst="rect">
            <a:avLst/>
          </a:prstGeom>
        </p:spPr>
      </p:pic>
      <p:pic>
        <p:nvPicPr>
          <p:cNvPr id="17" name="Picture 16" descr="A picture containing letter&#10;&#10;Description automatically generated">
            <a:extLst>
              <a:ext uri="{FF2B5EF4-FFF2-40B4-BE49-F238E27FC236}">
                <a16:creationId xmlns:a16="http://schemas.microsoft.com/office/drawing/2014/main" id="{B78E8772-D80C-177D-BCDA-83136ADDEE48}"/>
              </a:ext>
            </a:extLst>
          </p:cNvPr>
          <p:cNvPicPr>
            <a:picLocks noChangeAspect="1"/>
          </p:cNvPicPr>
          <p:nvPr/>
        </p:nvPicPr>
        <p:blipFill>
          <a:blip r:embed="rId9"/>
          <a:stretch>
            <a:fillRect/>
          </a:stretch>
        </p:blipFill>
        <p:spPr>
          <a:xfrm>
            <a:off x="10052150" y="3918846"/>
            <a:ext cx="2021019" cy="1568917"/>
          </a:xfrm>
          <a:prstGeom prst="rect">
            <a:avLst/>
          </a:prstGeom>
        </p:spPr>
      </p:pic>
      <p:pic>
        <p:nvPicPr>
          <p:cNvPr id="18" name="Audio Recording Nov 28, 2022 at 9:36:07 PM">
            <a:hlinkClick r:id="" action="ppaction://media"/>
            <a:extLst>
              <a:ext uri="{FF2B5EF4-FFF2-40B4-BE49-F238E27FC236}">
                <a16:creationId xmlns:a16="http://schemas.microsoft.com/office/drawing/2014/main" id="{C22DD5C7-D889-5FE4-DD24-64F1AEE0DF9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17163" y="789619"/>
            <a:ext cx="812800" cy="812800"/>
          </a:xfrm>
          <a:prstGeom prst="rect">
            <a:avLst/>
          </a:prstGeom>
        </p:spPr>
      </p:pic>
    </p:spTree>
    <p:extLst>
      <p:ext uri="{BB962C8B-B14F-4D97-AF65-F5344CB8AC3E}">
        <p14:creationId xmlns:p14="http://schemas.microsoft.com/office/powerpoint/2010/main" val="36368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38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495</Words>
  <Application>Microsoft Macintosh PowerPoint</Application>
  <PresentationFormat>Widescreen</PresentationFormat>
  <Paragraphs>53</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Vera</dc:creator>
  <cp:lastModifiedBy>Andrew Vera</cp:lastModifiedBy>
  <cp:revision>9</cp:revision>
  <dcterms:created xsi:type="dcterms:W3CDTF">2022-11-27T21:15:32Z</dcterms:created>
  <dcterms:modified xsi:type="dcterms:W3CDTF">2022-11-29T02:48:11Z</dcterms:modified>
</cp:coreProperties>
</file>