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8A277E-F4C6-4022-A43D-B89668BD9B9C}" v="7" dt="2022-11-29T16:46:47.2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240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ng, Jaclyn" userId="34bdaeee-9904-4277-963d-4646d08f4aeb" providerId="ADAL" clId="{0B8A277E-F4C6-4022-A43D-B89668BD9B9C}"/>
    <pc:docChg chg="undo custSel modSld">
      <pc:chgData name="Lang, Jaclyn" userId="34bdaeee-9904-4277-963d-4646d08f4aeb" providerId="ADAL" clId="{0B8A277E-F4C6-4022-A43D-B89668BD9B9C}" dt="2022-11-29T16:51:26.348" v="54" actId="313"/>
      <pc:docMkLst>
        <pc:docMk/>
      </pc:docMkLst>
      <pc:sldChg chg="addSp delSp modSp mod delAnim">
        <pc:chgData name="Lang, Jaclyn" userId="34bdaeee-9904-4277-963d-4646d08f4aeb" providerId="ADAL" clId="{0B8A277E-F4C6-4022-A43D-B89668BD9B9C}" dt="2022-11-29T16:51:26.348" v="54" actId="313"/>
        <pc:sldMkLst>
          <pc:docMk/>
          <pc:sldMk cId="3302356085" sldId="256"/>
        </pc:sldMkLst>
        <pc:spChg chg="mod">
          <ac:chgData name="Lang, Jaclyn" userId="34bdaeee-9904-4277-963d-4646d08f4aeb" providerId="ADAL" clId="{0B8A277E-F4C6-4022-A43D-B89668BD9B9C}" dt="2022-11-24T16:24:01.496" v="34" actId="1076"/>
          <ac:spMkLst>
            <pc:docMk/>
            <pc:sldMk cId="3302356085" sldId="256"/>
            <ac:spMk id="13" creationId="{6D7ADABC-9C5C-F02D-AF3E-30557364F759}"/>
          </ac:spMkLst>
        </pc:spChg>
        <pc:spChg chg="mod">
          <ac:chgData name="Lang, Jaclyn" userId="34bdaeee-9904-4277-963d-4646d08f4aeb" providerId="ADAL" clId="{0B8A277E-F4C6-4022-A43D-B89668BD9B9C}" dt="2022-11-24T16:23:54.326" v="32" actId="1076"/>
          <ac:spMkLst>
            <pc:docMk/>
            <pc:sldMk cId="3302356085" sldId="256"/>
            <ac:spMk id="16" creationId="{F8BF59A0-9AC8-5809-9A1D-98F2C2079EBB}"/>
          </ac:spMkLst>
        </pc:spChg>
        <pc:spChg chg="mod">
          <ac:chgData name="Lang, Jaclyn" userId="34bdaeee-9904-4277-963d-4646d08f4aeb" providerId="ADAL" clId="{0B8A277E-F4C6-4022-A43D-B89668BD9B9C}" dt="2022-11-24T16:23:45.806" v="30" actId="1076"/>
          <ac:spMkLst>
            <pc:docMk/>
            <pc:sldMk cId="3302356085" sldId="256"/>
            <ac:spMk id="18" creationId="{4C4DF254-40F0-E22C-F30E-7444A769D732}"/>
          </ac:spMkLst>
        </pc:spChg>
        <pc:spChg chg="mod">
          <ac:chgData name="Lang, Jaclyn" userId="34bdaeee-9904-4277-963d-4646d08f4aeb" providerId="ADAL" clId="{0B8A277E-F4C6-4022-A43D-B89668BD9B9C}" dt="2022-11-29T16:51:26.348" v="54" actId="313"/>
          <ac:spMkLst>
            <pc:docMk/>
            <pc:sldMk cId="3302356085" sldId="256"/>
            <ac:spMk id="24" creationId="{B67C4429-4901-74EB-3379-2D0A933C1C5C}"/>
          </ac:spMkLst>
        </pc:spChg>
        <pc:spChg chg="mod">
          <ac:chgData name="Lang, Jaclyn" userId="34bdaeee-9904-4277-963d-4646d08f4aeb" providerId="ADAL" clId="{0B8A277E-F4C6-4022-A43D-B89668BD9B9C}" dt="2022-11-24T16:23:58.360" v="33" actId="1076"/>
          <ac:spMkLst>
            <pc:docMk/>
            <pc:sldMk cId="3302356085" sldId="256"/>
            <ac:spMk id="36" creationId="{F3E15987-D6C2-ED59-181D-627850868BE9}"/>
          </ac:spMkLst>
        </pc:spChg>
        <pc:spChg chg="mod">
          <ac:chgData name="Lang, Jaclyn" userId="34bdaeee-9904-4277-963d-4646d08f4aeb" providerId="ADAL" clId="{0B8A277E-F4C6-4022-A43D-B89668BD9B9C}" dt="2022-11-24T16:23:49.786" v="31" actId="1076"/>
          <ac:spMkLst>
            <pc:docMk/>
            <pc:sldMk cId="3302356085" sldId="256"/>
            <ac:spMk id="37" creationId="{72B38107-0D58-E29C-5E70-97A9805B72DE}"/>
          </ac:spMkLst>
        </pc:spChg>
        <pc:spChg chg="mod">
          <ac:chgData name="Lang, Jaclyn" userId="34bdaeee-9904-4277-963d-4646d08f4aeb" providerId="ADAL" clId="{0B8A277E-F4C6-4022-A43D-B89668BD9B9C}" dt="2022-11-24T16:23:38.441" v="29" actId="1076"/>
          <ac:spMkLst>
            <pc:docMk/>
            <pc:sldMk cId="3302356085" sldId="256"/>
            <ac:spMk id="40" creationId="{8C2F043A-72DC-3BF2-5116-25893E16DDA1}"/>
          </ac:spMkLst>
        </pc:spChg>
        <pc:spChg chg="mod">
          <ac:chgData name="Lang, Jaclyn" userId="34bdaeee-9904-4277-963d-4646d08f4aeb" providerId="ADAL" clId="{0B8A277E-F4C6-4022-A43D-B89668BD9B9C}" dt="2022-11-29T16:48:34.667" v="53" actId="20577"/>
          <ac:spMkLst>
            <pc:docMk/>
            <pc:sldMk cId="3302356085" sldId="256"/>
            <ac:spMk id="41" creationId="{CEA6EEE2-3A14-360C-92C3-49D2491BC864}"/>
          </ac:spMkLst>
        </pc:spChg>
        <pc:spChg chg="add del mod">
          <ac:chgData name="Lang, Jaclyn" userId="34bdaeee-9904-4277-963d-4646d08f4aeb" providerId="ADAL" clId="{0B8A277E-F4C6-4022-A43D-B89668BD9B9C}" dt="2022-11-24T16:22:51.570" v="19" actId="478"/>
          <ac:spMkLst>
            <pc:docMk/>
            <pc:sldMk cId="3302356085" sldId="256"/>
            <ac:spMk id="48" creationId="{6DE812E0-7162-E39C-C88A-FD834CF95D62}"/>
          </ac:spMkLst>
        </pc:spChg>
        <pc:picChg chg="mod">
          <ac:chgData name="Lang, Jaclyn" userId="34bdaeee-9904-4277-963d-4646d08f4aeb" providerId="ADAL" clId="{0B8A277E-F4C6-4022-A43D-B89668BD9B9C}" dt="2022-11-29T16:46:49.450" v="38" actId="1076"/>
          <ac:picMkLst>
            <pc:docMk/>
            <pc:sldMk cId="3302356085" sldId="256"/>
            <ac:picMk id="2" creationId="{2A13005B-E029-A898-093F-31CDC01F2604}"/>
          </ac:picMkLst>
        </pc:picChg>
        <pc:picChg chg="mod">
          <ac:chgData name="Lang, Jaclyn" userId="34bdaeee-9904-4277-963d-4646d08f4aeb" providerId="ADAL" clId="{0B8A277E-F4C6-4022-A43D-B89668BD9B9C}" dt="2022-11-29T16:46:53.858" v="39" actId="14100"/>
          <ac:picMkLst>
            <pc:docMk/>
            <pc:sldMk cId="3302356085" sldId="256"/>
            <ac:picMk id="6" creationId="{9E63C80A-524A-9B7C-77DE-9454ACFE39CD}"/>
          </ac:picMkLst>
        </pc:picChg>
        <pc:picChg chg="mod">
          <ac:chgData name="Lang, Jaclyn" userId="34bdaeee-9904-4277-963d-4646d08f4aeb" providerId="ADAL" clId="{0B8A277E-F4C6-4022-A43D-B89668BD9B9C}" dt="2022-11-24T16:21:14.430" v="9" actId="1076"/>
          <ac:picMkLst>
            <pc:docMk/>
            <pc:sldMk cId="3302356085" sldId="256"/>
            <ac:picMk id="32" creationId="{A36CAC0D-33AF-529F-F45E-C44A9520D664}"/>
          </ac:picMkLst>
        </pc:picChg>
        <pc:picChg chg="add del mod">
          <ac:chgData name="Lang, Jaclyn" userId="34bdaeee-9904-4277-963d-4646d08f4aeb" providerId="ADAL" clId="{0B8A277E-F4C6-4022-A43D-B89668BD9B9C}" dt="2022-11-24T16:20:08.345" v="6" actId="478"/>
          <ac:picMkLst>
            <pc:docMk/>
            <pc:sldMk cId="3302356085" sldId="256"/>
            <ac:picMk id="43" creationId="{159FCBED-6DB1-D9E0-6F04-FD59BA16E4E8}"/>
          </ac:picMkLst>
        </pc:picChg>
        <pc:picChg chg="add del mod">
          <ac:chgData name="Lang, Jaclyn" userId="34bdaeee-9904-4277-963d-4646d08f4aeb" providerId="ADAL" clId="{0B8A277E-F4C6-4022-A43D-B89668BD9B9C}" dt="2022-11-24T16:22:26.457" v="13" actId="478"/>
          <ac:picMkLst>
            <pc:docMk/>
            <pc:sldMk cId="3302356085" sldId="256"/>
            <ac:picMk id="45" creationId="{BEB5556D-5D7B-24F2-1244-333AF49A2117}"/>
          </ac:picMkLst>
        </pc:picChg>
        <pc:picChg chg="add del mod">
          <ac:chgData name="Lang, Jaclyn" userId="34bdaeee-9904-4277-963d-4646d08f4aeb" providerId="ADAL" clId="{0B8A277E-F4C6-4022-A43D-B89668BD9B9C}" dt="2022-11-24T16:22:51.570" v="19" actId="478"/>
          <ac:picMkLst>
            <pc:docMk/>
            <pc:sldMk cId="3302356085" sldId="256"/>
            <ac:picMk id="47" creationId="{51D3021D-739A-66A4-C9D4-9F2C3F45802F}"/>
          </ac:picMkLst>
        </pc:picChg>
        <pc:picChg chg="add del mod">
          <ac:chgData name="Lang, Jaclyn" userId="34bdaeee-9904-4277-963d-4646d08f4aeb" providerId="ADAL" clId="{0B8A277E-F4C6-4022-A43D-B89668BD9B9C}" dt="2022-11-24T16:23:14.751" v="27" actId="478"/>
          <ac:picMkLst>
            <pc:docMk/>
            <pc:sldMk cId="3302356085" sldId="256"/>
            <ac:picMk id="50" creationId="{BB9E740E-CD7E-ADC3-E4D2-8385D4754573}"/>
          </ac:picMkLst>
        </pc:picChg>
        <pc:picChg chg="del">
          <ac:chgData name="Lang, Jaclyn" userId="34bdaeee-9904-4277-963d-4646d08f4aeb" providerId="ADAL" clId="{0B8A277E-F4C6-4022-A43D-B89668BD9B9C}" dt="2022-11-24T16:27:12.637" v="35" actId="478"/>
          <ac:picMkLst>
            <pc:docMk/>
            <pc:sldMk cId="3302356085" sldId="256"/>
            <ac:picMk id="51" creationId="{FAEAC9AA-A9F0-1642-95C7-22A44C173D65}"/>
          </ac:picMkLst>
        </pc:picChg>
        <pc:picChg chg="del mod">
          <ac:chgData name="Lang, Jaclyn" userId="34bdaeee-9904-4277-963d-4646d08f4aeb" providerId="ADAL" clId="{0B8A277E-F4C6-4022-A43D-B89668BD9B9C}" dt="2022-11-29T16:40:00.794" v="37" actId="478"/>
          <ac:picMkLst>
            <pc:docMk/>
            <pc:sldMk cId="3302356085" sldId="256"/>
            <ac:picMk id="52" creationId="{1CC72BBC-0034-8B64-91A9-D4C804629BF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65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81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632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0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39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397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123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529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569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494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4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68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12/1/22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45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75" r:id="rId4"/>
    <p:sldLayoutId id="2147483676" r:id="rId5"/>
    <p:sldLayoutId id="2147483677" r:id="rId6"/>
    <p:sldLayoutId id="2147483682" r:id="rId7"/>
    <p:sldLayoutId id="2147483678" r:id="rId8"/>
    <p:sldLayoutId id="2147483679" r:id="rId9"/>
    <p:sldLayoutId id="2147483680" r:id="rId10"/>
    <p:sldLayoutId id="2147483681" r:id="rId11"/>
    <p:sldLayoutId id="214748368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hyperlink" Target="https://www.istockphoto.com/vector/light-tones-watercolor-background-gm509117002-85611291" TargetMode="Externa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5535C2B7-46D2-4B81-8B76-27C402A2C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ABF7A65-089E-C2C1-F369-0142897C42CF}"/>
              </a:ext>
            </a:extLst>
          </p:cNvPr>
          <p:cNvSpPr/>
          <p:nvPr/>
        </p:nvSpPr>
        <p:spPr>
          <a:xfrm>
            <a:off x="8935278" y="0"/>
            <a:ext cx="326419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A022DC0-2223-732C-42D3-8034E743C0BB}"/>
              </a:ext>
            </a:extLst>
          </p:cNvPr>
          <p:cNvSpPr txBox="1"/>
          <p:nvPr/>
        </p:nvSpPr>
        <p:spPr>
          <a:xfrm>
            <a:off x="7176057" y="110372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Findings: Themes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2F623A-84BD-7FFB-CE29-D853FDD8A637}"/>
              </a:ext>
            </a:extLst>
          </p:cNvPr>
          <p:cNvSpPr txBox="1"/>
          <p:nvPr/>
        </p:nvSpPr>
        <p:spPr>
          <a:xfrm>
            <a:off x="9100524" y="518003"/>
            <a:ext cx="2933700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u="sng" dirty="0"/>
              <a:t>Social Impacts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000" dirty="0"/>
              <a:t>Increases positive attitudes and motivation (Malone et al., 2019)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000" dirty="0"/>
              <a:t>Builds relationships with peers without disabilities (Asmus et al., 2017)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000" dirty="0"/>
              <a:t>Creates networking among students (</a:t>
            </a:r>
            <a:r>
              <a:rPr lang="en-US" sz="1000" dirty="0" err="1"/>
              <a:t>Asums</a:t>
            </a:r>
            <a:r>
              <a:rPr lang="en-US" sz="1000" dirty="0"/>
              <a:t> et al., 2017)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000" dirty="0"/>
              <a:t>Provides a natural way of communication (Biggs et al., 2017)</a:t>
            </a:r>
          </a:p>
          <a:p>
            <a:pPr algn="ctr"/>
            <a:endParaRPr lang="en-US" sz="1050" b="1" u="sng" dirty="0"/>
          </a:p>
          <a:p>
            <a:pPr algn="ctr"/>
            <a:r>
              <a:rPr lang="en-US" sz="1050" b="1" u="sng" dirty="0"/>
              <a:t>Increase in Participation 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000" dirty="0"/>
              <a:t>Inclusion in other areas of school (Asmus et al., 2017)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000" dirty="0"/>
              <a:t>Less behaviors in classrooms = more participation (</a:t>
            </a:r>
            <a:r>
              <a:rPr lang="en-US" sz="1000" dirty="0" err="1"/>
              <a:t>Scheef</a:t>
            </a:r>
            <a:r>
              <a:rPr lang="en-US" sz="1000" dirty="0"/>
              <a:t> et al., 2018)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000" dirty="0"/>
              <a:t>Participate with peers providing positive interactions (Feldman et al., 2015</a:t>
            </a:r>
            <a:r>
              <a:rPr lang="en-US" sz="1100" dirty="0"/>
              <a:t>)</a:t>
            </a:r>
            <a:endParaRPr lang="en-US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67C4429-4901-74EB-3379-2D0A933C1C5C}"/>
              </a:ext>
            </a:extLst>
          </p:cNvPr>
          <p:cNvSpPr txBox="1"/>
          <p:nvPr/>
        </p:nvSpPr>
        <p:spPr>
          <a:xfrm>
            <a:off x="8952223" y="3294860"/>
            <a:ext cx="3188494" cy="19466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Impact on Transition </a:t>
            </a: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Helps with transition related goals (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Scheef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et al., 2018) </a:t>
            </a: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Promotes skill development to promote positive postschool outcomes (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Scheef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et al., 2018)</a:t>
            </a: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Increase in social engagements leading to improved post school outcomes (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Scheef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et al., 2018)</a:t>
            </a: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Helps with better  understanding of goals in relation to future career choices (Farley et al., 2014)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3D40AD6-8864-7F42-536B-1C0FF3E484B3}"/>
              </a:ext>
            </a:extLst>
          </p:cNvPr>
          <p:cNvSpPr txBox="1"/>
          <p:nvPr/>
        </p:nvSpPr>
        <p:spPr>
          <a:xfrm>
            <a:off x="8838661" y="5200778"/>
            <a:ext cx="3415617" cy="16389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Educational Impacts</a:t>
            </a: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Less help from adults like paraprofessionals (Malone et al., 2019)</a:t>
            </a: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Helps with new educational encounters (Ziegler et al., 2020)</a:t>
            </a: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Helps with learning norms (Ziegler et al., 2020)</a:t>
            </a: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Helps build future aspirations (Ziegler et al., 2020)</a:t>
            </a: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Fosters inclusion (Malone et al., 2019)</a:t>
            </a: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Helps with behavior management (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Dessemonente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&amp; Bless, 2013</a:t>
            </a:r>
            <a:endParaRPr lang="en-US" sz="1400" dirty="0"/>
          </a:p>
        </p:txBody>
      </p:sp>
      <p:pic>
        <p:nvPicPr>
          <p:cNvPr id="32" name="Picture 31" descr="A picture containing outdoor&#10;&#10;Description automatically generated">
            <a:extLst>
              <a:ext uri="{FF2B5EF4-FFF2-40B4-BE49-F238E27FC236}">
                <a16:creationId xmlns:a16="http://schemas.microsoft.com/office/drawing/2014/main" id="{A36CAC0D-33AF-529F-F45E-C44A9520D6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-35405" y="0"/>
            <a:ext cx="8960164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63C80A-524A-9B7C-77DE-9454ACFE39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8450" y="-1"/>
            <a:ext cx="1419225" cy="85926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A8DF446-DA38-3042-6059-25E39C2D0D03}"/>
              </a:ext>
            </a:extLst>
          </p:cNvPr>
          <p:cNvSpPr txBox="1"/>
          <p:nvPr/>
        </p:nvSpPr>
        <p:spPr>
          <a:xfrm>
            <a:off x="0" y="853223"/>
            <a:ext cx="254863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Methods</a:t>
            </a:r>
          </a:p>
          <a:p>
            <a:pPr algn="ctr"/>
            <a:r>
              <a:rPr lang="en-US" sz="1000" u="sng" dirty="0"/>
              <a:t>Data collection 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000" dirty="0"/>
              <a:t>Searched online data bases through Monmouth University Library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000" dirty="0"/>
              <a:t>Ebsco Host 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000" dirty="0"/>
              <a:t>General Data Base Search 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000" dirty="0"/>
              <a:t>Google Scholar 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000" dirty="0"/>
              <a:t>Cited sources through other articles</a:t>
            </a:r>
          </a:p>
          <a:p>
            <a:pPr algn="ctr"/>
            <a:r>
              <a:rPr lang="en-US" sz="1000" u="sng" dirty="0"/>
              <a:t>Completion of Lit review  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000" dirty="0"/>
              <a:t>Gathered articles 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000" dirty="0"/>
              <a:t>Read the articles and highlighted important information 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000" dirty="0"/>
              <a:t>Created outline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000" dirty="0"/>
              <a:t>Wrote Review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000" dirty="0"/>
              <a:t>Sent to writing center for review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000" dirty="0"/>
              <a:t>Fixed any mistakes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000" dirty="0"/>
              <a:t>Submitted the Final paper</a:t>
            </a:r>
          </a:p>
          <a:p>
            <a:pPr algn="ctr"/>
            <a:r>
              <a:rPr lang="en-US" sz="1000" u="sng" dirty="0"/>
              <a:t>Searched Topics used: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000" dirty="0"/>
              <a:t>Peer-Support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000" dirty="0"/>
              <a:t>Peer Support in general education classrooms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000" dirty="0"/>
              <a:t>Disabilities in general education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000" dirty="0"/>
              <a:t>Peer mentoring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000" dirty="0"/>
              <a:t>Peer tutoring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DC7B3E-5C6C-EF83-66F3-92E50EB4EC41}"/>
              </a:ext>
            </a:extLst>
          </p:cNvPr>
          <p:cNvSpPr txBox="1"/>
          <p:nvPr/>
        </p:nvSpPr>
        <p:spPr>
          <a:xfrm>
            <a:off x="2807769" y="3251023"/>
            <a:ext cx="2933700" cy="607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Discussion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100" dirty="0"/>
              <a:t>Strengths of increased social skills of those students with disabilities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100" dirty="0"/>
              <a:t>Increase of inclusion of general education classrooms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100" dirty="0"/>
              <a:t>Weaknesses of differences in terminology used (depending on region)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100" dirty="0"/>
              <a:t>Past research was more in depth then current 10 years.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100" dirty="0"/>
              <a:t>Students with disabilities not in general education classrooms for long periods.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100" dirty="0"/>
              <a:t>Identify the success of student outcomes was not identified since every student has a different outcome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100" dirty="0"/>
              <a:t>Not being able to measure those outcomes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100" dirty="0"/>
              <a:t>Sample Sizes were small </a:t>
            </a:r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3E15987-D6C2-ED59-181D-627850868BE9}"/>
              </a:ext>
            </a:extLst>
          </p:cNvPr>
          <p:cNvSpPr/>
          <p:nvPr/>
        </p:nvSpPr>
        <p:spPr>
          <a:xfrm>
            <a:off x="2872522" y="1736472"/>
            <a:ext cx="2841131" cy="132343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7ADABC-9C5C-F02D-AF3E-30557364F759}"/>
              </a:ext>
            </a:extLst>
          </p:cNvPr>
          <p:cNvSpPr txBox="1"/>
          <p:nvPr/>
        </p:nvSpPr>
        <p:spPr>
          <a:xfrm>
            <a:off x="3000303" y="1783870"/>
            <a:ext cx="25486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Purpose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200" dirty="0"/>
              <a:t>What are the impacts of peer supports on a student with a disability in a general education classroom?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2B38107-0D58-E29C-5E70-97A9805B72DE}"/>
              </a:ext>
            </a:extLst>
          </p:cNvPr>
          <p:cNvSpPr/>
          <p:nvPr/>
        </p:nvSpPr>
        <p:spPr>
          <a:xfrm>
            <a:off x="5816455" y="4487929"/>
            <a:ext cx="2967399" cy="200977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4DF254-40F0-E22C-F30E-7444A769D732}"/>
              </a:ext>
            </a:extLst>
          </p:cNvPr>
          <p:cNvSpPr txBox="1"/>
          <p:nvPr/>
        </p:nvSpPr>
        <p:spPr>
          <a:xfrm>
            <a:off x="5796276" y="1557700"/>
            <a:ext cx="2933700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Background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100" dirty="0"/>
              <a:t>Educational placement for students with disabilities has improved over the past few decades (Asmus et al., 2017)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100" dirty="0"/>
              <a:t>Students with disabilities were previously segregated  from general education classrooms (Asmus et al., 2017)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100" dirty="0"/>
              <a:t>Often known as Peer-support, peer mentoring &amp; peer-tutoring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100" dirty="0"/>
              <a:t>Integration enhances quality of life for those with disabilities  (Chen, 2016).</a:t>
            </a:r>
            <a:endParaRPr lang="en-US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BF59A0-9AC8-5809-9A1D-98F2C2079EBB}"/>
              </a:ext>
            </a:extLst>
          </p:cNvPr>
          <p:cNvSpPr txBox="1"/>
          <p:nvPr/>
        </p:nvSpPr>
        <p:spPr>
          <a:xfrm>
            <a:off x="5823215" y="4581028"/>
            <a:ext cx="2933700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Limitations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050" dirty="0"/>
              <a:t>Current 10 years of research was limited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050" dirty="0"/>
              <a:t>Due to difference in terminology, it was hard to find articles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050" dirty="0"/>
              <a:t>Small sample sizes within the research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050" dirty="0"/>
              <a:t>Some articles originally found were from out of the united states who view disabilities differently. 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050" dirty="0"/>
              <a:t>Some data bases where not accessible to pull articles from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282E1B0-2A95-EBC2-C67C-127B3CB2CDBF}"/>
              </a:ext>
            </a:extLst>
          </p:cNvPr>
          <p:cNvSpPr/>
          <p:nvPr/>
        </p:nvSpPr>
        <p:spPr>
          <a:xfrm>
            <a:off x="-74478" y="5200778"/>
            <a:ext cx="2827440" cy="165722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70CB67-F70C-A8A0-F66A-B790065D18DD}"/>
              </a:ext>
            </a:extLst>
          </p:cNvPr>
          <p:cNvSpPr txBox="1"/>
          <p:nvPr/>
        </p:nvSpPr>
        <p:spPr>
          <a:xfrm>
            <a:off x="-110176" y="5271319"/>
            <a:ext cx="29337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Implications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000" dirty="0"/>
              <a:t>Combine the different terminology used (Peer support, Peer tutoring, peer mentoring etc.)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000" dirty="0"/>
              <a:t>Conduct more up to date research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000" dirty="0"/>
              <a:t>Follow up with those used in data analysis to see if there are increases in future success from using peer supports.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C2F043A-72DC-3BF2-5116-25893E16DDA1}"/>
              </a:ext>
            </a:extLst>
          </p:cNvPr>
          <p:cNvSpPr txBox="1"/>
          <p:nvPr/>
        </p:nvSpPr>
        <p:spPr>
          <a:xfrm>
            <a:off x="3460707" y="899029"/>
            <a:ext cx="28411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Jaclyn Lang</a:t>
            </a:r>
          </a:p>
          <a:p>
            <a:pPr algn="ctr"/>
            <a:r>
              <a:rPr lang="en-US" sz="1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Monmouth University</a:t>
            </a:r>
            <a:endParaRPr lang="en-US" sz="1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EA6EEE2-3A14-360C-92C3-49D2491BC864}"/>
              </a:ext>
            </a:extLst>
          </p:cNvPr>
          <p:cNvSpPr/>
          <p:nvPr/>
        </p:nvSpPr>
        <p:spPr>
          <a:xfrm>
            <a:off x="1048898" y="-24563"/>
            <a:ext cx="766475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Impacts Of Peer </a:t>
            </a:r>
            <a:r>
              <a:rPr lang="en-US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</a:t>
            </a:r>
            <a:r>
              <a:rPr lang="en-US" sz="2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upport</a:t>
            </a:r>
          </a:p>
          <a:p>
            <a:pPr algn="ctr"/>
            <a:r>
              <a:rPr lang="en-US" sz="2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In </a:t>
            </a:r>
            <a:r>
              <a:rPr lang="en-US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</a:t>
            </a:r>
            <a:r>
              <a:rPr lang="en-US" sz="2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General </a:t>
            </a:r>
            <a:r>
              <a:rPr lang="en-US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</a:t>
            </a:r>
            <a:r>
              <a:rPr lang="en-US" sz="2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ducation </a:t>
            </a:r>
            <a:r>
              <a:rPr lang="en-US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</a:t>
            </a:r>
            <a:r>
              <a:rPr lang="en-US" sz="2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lassroom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A13005B-E029-A898-093F-31CDC01F26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30612" y="21414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35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29"/>
    </mc:Choice>
    <mc:Fallback xmlns="">
      <p:transition spd="slow" advTm="82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8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rushVTI">
  <a:themeElements>
    <a:clrScheme name="AnalogousFromRegularSeedLeftStep">
      <a:dk1>
        <a:srgbClr val="000000"/>
      </a:dk1>
      <a:lt1>
        <a:srgbClr val="FFFFFF"/>
      </a:lt1>
      <a:dk2>
        <a:srgbClr val="1B2830"/>
      </a:dk2>
      <a:lt2>
        <a:srgbClr val="F0F3F1"/>
      </a:lt2>
      <a:accent1>
        <a:srgbClr val="E32D9B"/>
      </a:accent1>
      <a:accent2>
        <a:srgbClr val="CD1BD1"/>
      </a:accent2>
      <a:accent3>
        <a:srgbClr val="932DE3"/>
      </a:accent3>
      <a:accent4>
        <a:srgbClr val="4E36D6"/>
      </a:accent4>
      <a:accent5>
        <a:srgbClr val="2D5EE3"/>
      </a:accent5>
      <a:accent6>
        <a:srgbClr val="1B98D1"/>
      </a:accent6>
      <a:hlink>
        <a:srgbClr val="349C5D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2894</TotalTime>
  <Words>574</Words>
  <Application>Microsoft Macintosh PowerPoint</Application>
  <PresentationFormat>Widescreen</PresentationFormat>
  <Paragraphs>81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Century Gothic</vt:lpstr>
      <vt:lpstr>Elephant</vt:lpstr>
      <vt:lpstr>BrushVTI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Lang, Jaclyn</dc:creator>
  <cp:lastModifiedBy>Microsoft Office User</cp:lastModifiedBy>
  <cp:revision>3</cp:revision>
  <dcterms:created xsi:type="dcterms:W3CDTF">2022-11-22T16:34:01Z</dcterms:created>
  <dcterms:modified xsi:type="dcterms:W3CDTF">2022-12-02T01:37:54Z</dcterms:modified>
</cp:coreProperties>
</file>