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1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7" autoAdjust="0"/>
  </p:normalViewPr>
  <p:slideViewPr>
    <p:cSldViewPr>
      <p:cViewPr varScale="1">
        <p:scale>
          <a:sx n="22" d="100"/>
          <a:sy n="22" d="100"/>
        </p:scale>
        <p:origin x="3096" y="368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A65175-ACEE-9826-A16D-F2BBF90C21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DC91FEE-423F-8965-6B85-7BAFBA7024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5DDFD83-15EB-6950-65BC-2DF2AF0547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59568C8-7B6D-3D75-FAF3-7A075D82F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4849856" y="11456371"/>
            <a:ext cx="30533888" cy="790041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154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4144" y="20892211"/>
            <a:ext cx="22445320" cy="595149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8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011680" indent="0" algn="ctr">
              <a:buNone/>
              <a:defRPr sz="836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3AB77-8EE6-2240-B0DA-2854174D4462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C759-B256-9B41-82E9-34D94303B1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68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88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55270" y="4498848"/>
            <a:ext cx="4637450" cy="239207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66602" y="4498848"/>
            <a:ext cx="20751166" cy="239207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3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7010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55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68266" y="11456371"/>
            <a:ext cx="30537302" cy="790041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154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4144" y="20891832"/>
            <a:ext cx="22445320" cy="6072394"/>
          </a:xfrm>
        </p:spPr>
        <p:txBody>
          <a:bodyPr anchor="t" anchorCtr="1">
            <a:normAutofit/>
          </a:bodyPr>
          <a:lstStyle>
            <a:lvl1pPr marL="0" indent="0">
              <a:buNone/>
              <a:defRPr sz="8360">
                <a:solidFill>
                  <a:schemeClr val="tx1"/>
                </a:solidFill>
              </a:defRPr>
            </a:lvl1pPr>
            <a:lvl2pPr marL="2011680" indent="0">
              <a:buNone/>
              <a:defRPr sz="836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CEF0EF-BA95-0048-916C-DEAD86FB6A1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32E6-4E0E-614C-82AE-9A86B32CD7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7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854" y="12662611"/>
            <a:ext cx="14467301" cy="1488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443" y="12662611"/>
            <a:ext cx="14478270" cy="148895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23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9851" y="11104485"/>
            <a:ext cx="14467306" cy="33796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8360" b="0" cap="all" spc="440" baseline="0">
                <a:solidFill>
                  <a:schemeClr val="tx2"/>
                </a:solidFill>
              </a:defRPr>
            </a:lvl1pPr>
            <a:lvl2pPr marL="2011680" indent="0">
              <a:buNone/>
              <a:defRPr sz="836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9851" y="15087600"/>
            <a:ext cx="14467306" cy="1246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16443" y="15087600"/>
            <a:ext cx="14478270" cy="1246452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0916443" y="11104485"/>
            <a:ext cx="14478270" cy="337961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8360" b="0" cap="all" spc="440" baseline="0">
                <a:solidFill>
                  <a:schemeClr val="tx2"/>
                </a:solidFill>
              </a:defRPr>
            </a:lvl1pPr>
            <a:lvl2pPr marL="2011680" indent="0">
              <a:buNone/>
              <a:defRPr sz="836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70D85-B826-8F4C-84A2-92BBA510A8F3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E20F-E282-534D-B499-45F6DF8615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70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C26AB-B326-F94E-90DC-8106D3B6E765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CD72-418F-9549-860E-1B1FE81CBD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12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20116800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819093" y="10770381"/>
            <a:ext cx="14478614" cy="5479186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924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9064" y="3862426"/>
            <a:ext cx="15892272" cy="25193549"/>
          </a:xfrm>
        </p:spPr>
        <p:txBody>
          <a:bodyPr>
            <a:normAutofit/>
          </a:bodyPr>
          <a:lstStyle>
            <a:lvl1pPr>
              <a:defRPr sz="8360">
                <a:solidFill>
                  <a:schemeClr val="tx1"/>
                </a:solidFill>
              </a:defRPr>
            </a:lvl1pPr>
            <a:lvl2pPr>
              <a:defRPr sz="7040">
                <a:solidFill>
                  <a:schemeClr val="tx1"/>
                </a:solidFill>
              </a:defRPr>
            </a:lvl2pPr>
            <a:lvl3pPr>
              <a:defRPr sz="7040">
                <a:solidFill>
                  <a:schemeClr val="tx1"/>
                </a:solidFill>
              </a:defRPr>
            </a:lvl3pPr>
            <a:lvl4pPr>
              <a:defRPr sz="7040">
                <a:solidFill>
                  <a:schemeClr val="tx1"/>
                </a:solidFill>
              </a:defRPr>
            </a:lvl4pPr>
            <a:lvl5pPr>
              <a:defRPr sz="7040">
                <a:solidFill>
                  <a:schemeClr val="tx1"/>
                </a:solidFill>
              </a:defRPr>
            </a:lvl5pPr>
            <a:lvl6pPr>
              <a:defRPr sz="7040"/>
            </a:lvl6pPr>
            <a:lvl7pPr>
              <a:defRPr sz="7040"/>
            </a:lvl7pPr>
            <a:lvl8pPr>
              <a:defRPr sz="7040"/>
            </a:lvl8pPr>
            <a:lvl9pPr>
              <a:defRPr sz="70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7046" y="17039606"/>
            <a:ext cx="12522708" cy="10531373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6600">
                <a:solidFill>
                  <a:srgbClr val="FFFFFF"/>
                </a:solidFill>
              </a:defRPr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819093" y="29933798"/>
            <a:ext cx="16748151" cy="1536192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842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" y="0"/>
            <a:ext cx="20116796" cy="3291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2816352" y="10770374"/>
            <a:ext cx="14484096" cy="54864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924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116802" y="0"/>
            <a:ext cx="20136921" cy="32918400"/>
          </a:xfrm>
          <a:solidFill>
            <a:schemeClr val="tx1"/>
          </a:solidFill>
        </p:spPr>
        <p:txBody>
          <a:bodyPr anchor="t"/>
          <a:lstStyle>
            <a:lvl1pPr marL="0" indent="0">
              <a:buNone/>
              <a:defRPr sz="1408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7046" y="17039613"/>
            <a:ext cx="12522708" cy="1053137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6600">
                <a:solidFill>
                  <a:srgbClr val="FFFFFF"/>
                </a:solidFill>
              </a:defRPr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816352" y="29933798"/>
            <a:ext cx="16737178" cy="1536192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7066600" y="4630522"/>
            <a:ext cx="26126122" cy="5705856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6600" y="12662619"/>
            <a:ext cx="26126122" cy="1488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07349" y="29946317"/>
            <a:ext cx="9087364" cy="1555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731FBFCA-7E8A-084D-ADBA-8288737C8ABB}" type="datetimeFigureOut">
              <a:rPr lang="en-US" smtClean="0"/>
              <a:pPr>
                <a:defRPr/>
              </a:pPr>
              <a:t>11/30/22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851" y="29933798"/>
            <a:ext cx="20049322" cy="1536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256493" y="29846016"/>
            <a:ext cx="1609344" cy="1755648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4840" spc="0" baseline="0">
                <a:solidFill>
                  <a:srgbClr val="FFFFFF"/>
                </a:solidFill>
              </a:defRPr>
            </a:lvl1pPr>
          </a:lstStyle>
          <a:p>
            <a:fld id="{7D03A158-A1C5-4440-A04B-56613CE525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261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15" r:id="rId1"/>
    <p:sldLayoutId id="2147484716" r:id="rId2"/>
    <p:sldLayoutId id="2147484717" r:id="rId3"/>
    <p:sldLayoutId id="2147484718" r:id="rId4"/>
    <p:sldLayoutId id="2147484719" r:id="rId5"/>
    <p:sldLayoutId id="2147484720" r:id="rId6"/>
    <p:sldLayoutId id="2147484721" r:id="rId7"/>
    <p:sldLayoutId id="2147484722" r:id="rId8"/>
    <p:sldLayoutId id="2147484723" r:id="rId9"/>
    <p:sldLayoutId id="2147484724" r:id="rId10"/>
    <p:sldLayoutId id="2147484725" r:id="rId11"/>
    <p:sldLayoutId id="2147484726" r:id="rId12"/>
  </p:sldLayoutIdLst>
  <p:txStyles>
    <p:titleStyle>
      <a:lvl1pPr algn="ctr" defTabSz="4023360" rtl="0" eaLnBrk="1" latinLnBrk="0" hangingPunct="1">
        <a:lnSpc>
          <a:spcPct val="90000"/>
        </a:lnSpc>
        <a:spcBef>
          <a:spcPct val="0"/>
        </a:spcBef>
        <a:buNone/>
        <a:defRPr sz="11440" kern="1200" cap="all" spc="88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92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01168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301752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402336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502920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578358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>
          <a:solidFill>
            <a:schemeClr val="tx1"/>
          </a:solidFill>
          <a:latin typeface="+mn-lt"/>
          <a:ea typeface="+mn-ea"/>
          <a:cs typeface="+mn-cs"/>
        </a:defRPr>
      </a:lvl7pPr>
      <a:lvl8pPr marL="729234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046720" indent="-1005840" algn="l" defTabSz="4023360" rtl="0" eaLnBrk="1" latinLnBrk="0" hangingPunct="1">
        <a:lnSpc>
          <a:spcPct val="100000"/>
        </a:lnSpc>
        <a:spcBef>
          <a:spcPts val="4400"/>
        </a:spcBef>
        <a:buClr>
          <a:schemeClr val="accent2"/>
        </a:buClr>
        <a:buFont typeface="Arial" panose="020B0604020202020204" pitchFamily="34" charset="0"/>
        <a:buChar char="•"/>
        <a:defRPr sz="704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2">
            <a:extLst>
              <a:ext uri="{FF2B5EF4-FFF2-40B4-BE49-F238E27FC236}">
                <a16:creationId xmlns:a16="http://schemas.microsoft.com/office/drawing/2014/main" id="{1838DF8A-60E1-851F-00E5-4E75BDB35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432001"/>
            <a:ext cx="8655953" cy="545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48DFE76C-26BA-A748-7544-7676FAD5D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2498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endParaRPr lang="en-US" altLang="en-US" sz="2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94F69EC-AEFF-F2CE-9439-79271926A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29680" y="1721837"/>
            <a:ext cx="7731125" cy="1783363"/>
          </a:xfrm>
        </p:spPr>
        <p:txBody>
          <a:bodyPr rtlCol="0">
            <a:normAutofit/>
          </a:bodyPr>
          <a:lstStyle/>
          <a:p>
            <a:pPr defTabSz="4179105" eaLnBrk="1" fontAlgn="auto" hangingPunct="1">
              <a:spcBef>
                <a:spcPts val="0"/>
              </a:spcBef>
              <a:defRPr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Whitney Lott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Monmouth University</a:t>
            </a:r>
            <a:endParaRPr lang="en-US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6B40592-6700-94D9-004F-BBFD9470B5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3194" y="4883262"/>
            <a:ext cx="11499850" cy="18662534"/>
          </a:xfrm>
          <a:solidFill>
            <a:schemeClr val="tx1"/>
          </a:solidFill>
        </p:spPr>
        <p:txBody>
          <a:bodyPr vert="horz" wrap="square" rtlCol="0">
            <a:noAutofit/>
          </a:bodyPr>
          <a:lstStyle/>
          <a:p>
            <a:pPr marL="0" indent="0" algn="ctr" defTabSz="4179105" eaLnBrk="1" fontAlgn="auto" hangingPunct="1">
              <a:spcBef>
                <a:spcPts val="0"/>
              </a:spcBef>
              <a:buFont typeface="Arial" panose="020B0604020202020204" pitchFamily="34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0" indent="0" algn="just" defTabSz="4179105" eaLnBrk="1" fontAlgn="auto" hangingPunct="1">
              <a:spcBef>
                <a:spcPts val="0"/>
              </a:spcBef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is a versatile method which is utilized to increase or decrease behavior, teach new skills, and can be paired with procedures to increase effectiveness.</a:t>
            </a: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179105" eaLnBrk="1" fontAlgn="auto" hangingPunct="1">
              <a:spcBef>
                <a:spcPts val="0"/>
              </a:spcBef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180" indent="0" eaLnBrk="1" hangingPunct="1">
              <a:spcBef>
                <a:spcPts val="0"/>
              </a:spcBef>
              <a:buNone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EBSCO, ProQuest</a:t>
            </a:r>
          </a:p>
          <a:p>
            <a:pPr marL="297180" indent="0" eaLnBrk="1" hangingPunct="1">
              <a:spcBef>
                <a:spcPts val="0"/>
              </a:spcBef>
              <a:buNone/>
              <a:defRPr/>
            </a:pPr>
            <a:endParaRPr lang="en-US" sz="6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7180" indent="0" algn="just" eaLnBrk="1" hangingPunct="1">
              <a:spcBef>
                <a:spcPts val="0"/>
              </a:spcBef>
              <a:buNone/>
              <a:defRPr/>
            </a:pP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Differential Reinforcement (DR), Effects, Autism, Integrity, Behavior</a:t>
            </a:r>
          </a:p>
          <a:p>
            <a:pPr marL="297180" indent="0" eaLnBrk="1" hangingPunct="1">
              <a:spcBef>
                <a:spcPts val="0"/>
              </a:spcBef>
              <a:buNone/>
              <a:defRPr/>
            </a:pPr>
            <a:endParaRPr lang="en-US" sz="60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6985" indent="-456985" algn="ctr" defTabSz="4179105" eaLnBrk="1" fontAlgn="auto" hangingPunct="1">
              <a:lnSpc>
                <a:spcPct val="170000"/>
              </a:lnSpc>
              <a:spcBef>
                <a:spcPts val="0"/>
              </a:spcBef>
              <a:buFont typeface="Arial" charset="0"/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179105" eaLnBrk="1" fontAlgn="auto" hangingPunct="1">
              <a:spcBef>
                <a:spcPts val="0"/>
              </a:spcBef>
              <a:buNone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Effects of Differential Reinforcement (DR) on Students with Autism</a:t>
            </a: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EBA34C7-9C30-1F45-A03E-38BBF8567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0" y="6172200"/>
            <a:ext cx="11963400" cy="261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marL="456985" lvl="1" indent="0" eaLnBrk="1" hangingPunct="1">
              <a:defRPr/>
            </a:pPr>
            <a:endParaRPr lang="en-US" sz="46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1687" lvl="1" indent="-583928">
              <a:lnSpc>
                <a:spcPct val="90000"/>
              </a:lnSpc>
              <a:buSzPct val="100000"/>
              <a:buFontTx/>
              <a:buChar char="•"/>
              <a:defRPr/>
            </a:pP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1687" lvl="1" indent="-583928">
              <a:lnSpc>
                <a:spcPct val="90000"/>
              </a:lnSpc>
              <a:buSzPct val="100000"/>
              <a:buFontTx/>
              <a:buChar char="•"/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1687" lvl="1" indent="-583928" eaLnBrk="1" hangingPunct="1">
              <a:defRPr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SzPct val="100000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SzPct val="100000"/>
              <a:defRPr/>
            </a:pPr>
            <a:endParaRPr lang="en-US" sz="27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D0150D5C-A55B-BE81-B52E-940305378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7406" y="4883261"/>
            <a:ext cx="14031594" cy="28638569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square" lIns="91396" tIns="45700" rIns="91396" bIns="45700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66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Findings: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 Reduction with DR</a:t>
            </a:r>
          </a:p>
          <a:p>
            <a:pPr algn="just" eaLnBrk="1" hangingPunct="1">
              <a:defRPr/>
            </a:pPr>
            <a:r>
              <a:rPr lang="en-US" sz="5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on maladaptive (unwanted) behaviors, which may impede on future learning (Butler, 2020) and Pica reduction using DR to pair edibles in lieu of nonedibles (Slocum, 2017)</a:t>
            </a: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 eaLnBrk="1" hangingPunct="1">
              <a:lnSpc>
                <a:spcPct val="150000"/>
              </a:lnSpc>
              <a:defRPr/>
            </a:pP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 eaLnBrk="1" hangingPunct="1">
              <a:lnSpc>
                <a:spcPct val="150000"/>
              </a:lnSpc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Acquisition with DR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9CBE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On-task behavior increased (Jessel, 2017) and (Karsten, 2009) increased unprompted responses with DR</a:t>
            </a:r>
            <a:endParaRPr lang="en-US" sz="5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eaLnBrk="1" hangingPunct="1">
              <a:lnSpc>
                <a:spcPct val="150000"/>
              </a:lnSpc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eaLnBrk="1" hangingPunct="1">
              <a:lnSpc>
                <a:spcPct val="150000"/>
              </a:lnSpc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eaLnBrk="1" hangingPunct="1">
              <a:lnSpc>
                <a:spcPct val="150000"/>
              </a:lnSpc>
              <a:defRPr/>
            </a:pPr>
            <a:endParaRPr lang="en-US" sz="54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ctr" eaLnBrk="1" hangingPunct="1">
              <a:lnSpc>
                <a:spcPct val="150000"/>
              </a:lnSpc>
              <a:defRPr/>
            </a:pP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ctr" eaLnBrk="1" hangingPunct="1">
              <a:lnSpc>
                <a:spcPct val="150000"/>
              </a:lnSpc>
              <a:defRPr/>
            </a:pPr>
            <a:endParaRPr lang="en-US" sz="60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ctr" eaLnBrk="1" hangingPunct="1">
              <a:lnSpc>
                <a:spcPct val="150000"/>
              </a:lnSpc>
              <a:defRPr/>
            </a:pPr>
            <a:r>
              <a:rPr lang="en-US" sz="60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Maintenance and Generalization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900" b="0" i="0" u="none" strike="noStrike" kern="1200" cap="none" spc="0" normalizeH="0" baseline="0" noProof="0" dirty="0">
                <a:ln>
                  <a:noFill/>
                </a:ln>
                <a:solidFill>
                  <a:srgbClr val="9CBEB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DR in a variety of settings to promote generalization (Slocum, 2017) (Butler, 2020)</a:t>
            </a:r>
          </a:p>
        </p:txBody>
      </p:sp>
      <p:sp>
        <p:nvSpPr>
          <p:cNvPr id="4103" name="Rectangle 73">
            <a:extLst>
              <a:ext uri="{FF2B5EF4-FFF2-40B4-BE49-F238E27FC236}">
                <a16:creationId xmlns:a16="http://schemas.microsoft.com/office/drawing/2014/main" id="{A0A9F2BF-2909-782B-C1A1-347B12A81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140" y="1182789"/>
            <a:ext cx="31229300" cy="221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6" tIns="45700" rIns="91396" bIns="45700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13800" b="1" dirty="0">
                <a:latin typeface="Arial" panose="020B0604020202020204" pitchFamily="34" charset="0"/>
                <a:cs typeface="Arial" panose="020B0604020202020204" pitchFamily="34" charset="0"/>
              </a:rPr>
              <a:t>Effects of Differential Reinforcement</a:t>
            </a:r>
            <a:endParaRPr lang="en-US" altLang="en-US" sz="11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41F20DC0-E494-5C69-D904-D7B6BFF9A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761" y="4910745"/>
            <a:ext cx="13258800" cy="2054404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square" lIns="91396" tIns="45700" rIns="91396" bIns="45700">
            <a:spAutoFit/>
          </a:bodyPr>
          <a:lstStyle/>
          <a:p>
            <a:pPr marL="0" lvl="2" eaLnBrk="1" hangingPunct="1"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66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research in current/previous years</a:t>
            </a: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 algn="ctr" eaLnBrk="1" hangingPunct="1">
              <a:lnSpc>
                <a:spcPct val="150000"/>
              </a:lnSpc>
              <a:defRPr/>
            </a:pPr>
            <a:r>
              <a:rPr lang="en-US" sz="66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US" sz="6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negative side 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effects, resurgence (Briggs, 2017)</a:t>
            </a:r>
          </a:p>
          <a:p>
            <a:pPr marL="857250" indent="-857250" algn="just" eaLnBrk="1" hangingPunct="1"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fidelity should pursue need within upcoming research (Weston, 2017)</a:t>
            </a:r>
          </a:p>
          <a:p>
            <a:pPr marL="857250" indent="-857250" algn="just"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outcome integrity is questioned (Lanovaz, 2010)</a:t>
            </a: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5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 algn="ctr" eaLnBrk="1" hangingPunct="1">
              <a:defRPr/>
            </a:pPr>
            <a:r>
              <a:rPr lang="en-US" sz="66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en-US" sz="5400" b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 algn="just" eaLnBrk="1" hangingPunct="1">
              <a:buFont typeface="Arial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effectiveness, it is a highly sought-after intervention method</a:t>
            </a:r>
          </a:p>
          <a:p>
            <a:pPr eaLnBrk="1" hangingPunct="1">
              <a:defRPr/>
            </a:pPr>
            <a:endParaRPr lang="en-US" sz="6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 algn="just" eaLnBrk="1" hangingPunct="1">
              <a:buFont typeface="Arial" pitchFamily="34" charset="0"/>
              <a:buChar char="•"/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 research on magnitude, investigation in integrity of treatment, alignment with CEC standards</a:t>
            </a:r>
          </a:p>
        </p:txBody>
      </p:sp>
      <p:pic>
        <p:nvPicPr>
          <p:cNvPr id="8" name="Picture 11" descr="Visual Analysis of ABA Data - Educate Autism">
            <a:extLst>
              <a:ext uri="{FF2B5EF4-FFF2-40B4-BE49-F238E27FC236}">
                <a16:creationId xmlns:a16="http://schemas.microsoft.com/office/drawing/2014/main" id="{39643FB3-65E8-4954-A16A-D0A46B7AF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4638" y="24378686"/>
            <a:ext cx="12597130" cy="452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Graphs: Level, Trend, &amp; Variability Flashcards | Quizlet">
            <a:extLst>
              <a:ext uri="{FF2B5EF4-FFF2-40B4-BE49-F238E27FC236}">
                <a16:creationId xmlns:a16="http://schemas.microsoft.com/office/drawing/2014/main" id="{D02BBF92-157D-E1A0-408F-B21F1A4E0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0640" y="13384210"/>
            <a:ext cx="12627610" cy="512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821D07-97F1-2BC0-558A-AE3898B66DDB}"/>
              </a:ext>
            </a:extLst>
          </p:cNvPr>
          <p:cNvCxnSpPr/>
          <p:nvPr/>
        </p:nvCxnSpPr>
        <p:spPr>
          <a:xfrm>
            <a:off x="469900" y="3505200"/>
            <a:ext cx="312293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35C82CB9-20AA-0EB1-777D-7894C0F4B86A}"/>
              </a:ext>
            </a:extLst>
          </p:cNvPr>
          <p:cNvCxnSpPr/>
          <p:nvPr/>
        </p:nvCxnSpPr>
        <p:spPr>
          <a:xfrm rot="16200000" flipH="1">
            <a:off x="21530946" y="3798224"/>
            <a:ext cx="2667000" cy="2346960"/>
          </a:xfrm>
          <a:prstGeom prst="bentConnector3">
            <a:avLst/>
          </a:prstGeom>
          <a:ln w="857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Audio Recording Nov 20, 2022 at 11:37:45 PM">
            <a:hlinkClick r:id="" action="ppaction://media"/>
            <a:extLst>
              <a:ext uri="{FF2B5EF4-FFF2-40B4-BE49-F238E27FC236}">
                <a16:creationId xmlns:a16="http://schemas.microsoft.com/office/drawing/2014/main" id="{0E530636-FB6F-C12A-B22F-093D9D5DE46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 flipH="1" flipV="1">
            <a:off x="34160142" y="28326363"/>
            <a:ext cx="2870200" cy="287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752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</TotalTime>
  <Pages>1</Pages>
  <Words>233</Words>
  <Application>Microsoft Macintosh PowerPoint</Application>
  <PresentationFormat>Custom</PresentationFormat>
  <Paragraphs>56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Times New Roman</vt:lpstr>
      <vt:lpstr>Parcel</vt:lpstr>
      <vt:lpstr>Whitney Lott Monmouth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Kathryn Lubniewski</dc:creator>
  <cp:lastModifiedBy>Whitney Lott</cp:lastModifiedBy>
  <cp:revision>161</cp:revision>
  <cp:lastPrinted>2002-03-27T20:40:30Z</cp:lastPrinted>
  <dcterms:created xsi:type="dcterms:W3CDTF">1999-04-12T09:26:27Z</dcterms:created>
  <dcterms:modified xsi:type="dcterms:W3CDTF">2022-11-30T17:34:45Z</dcterms:modified>
</cp:coreProperties>
</file>