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ECFF"/>
    <a:srgbClr val="96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C8A5E-77D2-B556-A491-CD3137F9E67B}" v="376" dt="2022-11-20T04:23:22.027"/>
    <p1510:client id="{18C3C70A-5FE1-F948-8B29-9AB670D59F80}" v="326" dt="2022-11-20T01:51:52.900"/>
    <p1510:client id="{4FD63F0F-F514-8A8C-766D-C6597DC01811}" v="404" dt="2022-11-20T01:29:02.036"/>
    <p1510:client id="{8F004A49-6873-FE31-72EB-6D6AA232F811}" v="92" dt="2022-11-20T01:29:10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6"/>
    <p:restoredTop sz="99647" autoAdjust="0"/>
  </p:normalViewPr>
  <p:slideViewPr>
    <p:cSldViewPr>
      <p:cViewPr varScale="1">
        <p:scale>
          <a:sx n="23" d="100"/>
          <a:sy n="23" d="100"/>
        </p:scale>
        <p:origin x="2240" y="320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47416E1-E050-0EF4-A5D5-07873255D9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4AD5378-3E66-F9FB-EDB3-7E4D9A7632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45DDDDA-9E20-0A0E-5E0C-6C681B47A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EC0AC96-80CA-8189-BBA6-9F76C1BC8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5B98E-91E8-F260-12EA-344BA443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18427-7D5F-BB43-BFB5-7C5E9D1CDBD3}" type="datetimeFigureOut">
              <a:rPr lang="en-US"/>
              <a:pPr>
                <a:defRPr/>
              </a:pPr>
              <a:t>11/23/22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2C374-BADC-0188-0333-11AE7263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B4DC4-619D-CAAB-B853-BB08CC24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ED904-9A6F-5D4D-B30C-F2B267B69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8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5DCC3-785D-0DA0-4464-02783A54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AC66-8614-BF4B-8E17-97524332FC41}" type="datetimeFigureOut">
              <a:rPr lang="en-US"/>
              <a:pPr>
                <a:defRPr/>
              </a:pPr>
              <a:t>11/23/22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C83FA-89DF-B0E5-C9D8-FCDB3EBC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286D9-1B71-F837-9FCA-CD4DFE13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3207E-9EC3-5744-9272-D9CF9295A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03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BE071-CBD6-AA0C-94E7-EF9A59F5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58EC8-8AFF-6A4D-8264-570FCCCB11E5}" type="datetimeFigureOut">
              <a:rPr lang="en-US"/>
              <a:pPr>
                <a:defRPr/>
              </a:pPr>
              <a:t>11/23/22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CDBE2-61B7-0E72-7B24-8DF71A2F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FFFC5-8177-4897-2859-75F5DA9B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85B1A-7FE4-8B44-AED1-4AE9D9C49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81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8564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0A78C-3D28-9022-6389-59E87A28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3488-B8A5-E94A-9AD5-9B681FAE190A}" type="datetimeFigureOut">
              <a:rPr lang="en-US"/>
              <a:pPr>
                <a:defRPr/>
              </a:pPr>
              <a:t>11/23/22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AB58D-077B-CA27-47A8-50D169E0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EB49-64C4-200E-210A-678E3F6C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7D7E3-97A6-0346-9BAE-4F31D8AF5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6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21EB6-3768-69E1-8CAE-7618AF4C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CF7E-13E8-0F40-8BCE-B14903E64D16}" type="datetimeFigureOut">
              <a:rPr lang="en-US"/>
              <a:pPr>
                <a:defRPr/>
              </a:pPr>
              <a:t>11/23/22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36394-3655-E73B-4255-C9AFE23D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BEF81-EDEF-DC97-E107-6BD443D8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36457-B0FA-FA4D-AB4C-92347024C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20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C11A59-1A66-A5A3-5A45-6F2EE184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7042-8DF4-F740-A367-643FD1322404}" type="datetimeFigureOut">
              <a:rPr lang="en-US"/>
              <a:pPr>
                <a:defRPr/>
              </a:pPr>
              <a:t>11/23/22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756BB9-0D02-E642-4D57-566F20F5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036310-2AA0-0A28-F2B7-67370F12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A5620-4E7D-1C4C-90E6-81C0A3DD3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98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7D813B-828F-698B-CCA8-11DAEBFB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7A58-3C61-B048-80EB-0395EEF3177A}" type="datetimeFigureOut">
              <a:rPr lang="en-US"/>
              <a:pPr>
                <a:defRPr/>
              </a:pPr>
              <a:t>11/23/22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9E7E21-EC22-E0D0-E6E2-6F618D601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B8478A-FAE3-5043-307C-DC22937F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6D15E-4534-E84C-9617-CECB0109B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1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CE0A8C-1391-5C92-7116-0271BA0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2858-EB89-544B-9C6F-BC386FBA295D}" type="datetimeFigureOut">
              <a:rPr lang="en-US"/>
              <a:pPr>
                <a:defRPr/>
              </a:pPr>
              <a:t>11/23/22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6D9491-2D6E-B018-3B64-520C790A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4BA123-0FD6-5E3A-F486-6F1DDDF7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D28E9-0054-C74A-A7F5-90CD9495F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83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437528-5D4E-D919-9DC4-62856AED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CF78-296D-744C-BB0A-9E7F119C620D}" type="datetimeFigureOut">
              <a:rPr lang="en-US"/>
              <a:pPr>
                <a:defRPr/>
              </a:pPr>
              <a:t>11/23/22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CB8A3F-1837-C959-20E3-B3313FD0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A26881-E93C-548C-28A1-E8CDF0E2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5AA37-38A6-854B-913A-CE44CABB6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85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B2CE0-3554-B3DE-ABCF-F06805BD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8606-4071-C04F-887F-1DD1A8703441}" type="datetimeFigureOut">
              <a:rPr lang="en-US"/>
              <a:pPr>
                <a:defRPr/>
              </a:pPr>
              <a:t>11/23/22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E5C6EC-4F9F-DCAE-AA6D-414E2BB7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3D9291-0B53-5130-1539-2FB90EB5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72019-4423-2A4F-8452-236BC4BBB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88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ECA2B-B3B6-0610-C94B-7D07321B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C5A5-3860-0949-90B2-4B909DDC715D}" type="datetimeFigureOut">
              <a:rPr lang="en-US"/>
              <a:pPr>
                <a:defRPr/>
              </a:pPr>
              <a:t>11/23/22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9DC316-02D5-4866-E791-6616531D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D7AE68-B23F-B0E1-D07C-0049BAFA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4CB79-5DFE-8847-BFFA-D7DA8EBE2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70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E0254F9-5B70-592A-9D81-C31E678E70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AFC383B-F6A8-C4E4-93F1-8B0A59F111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25727-29B8-0E8D-9065-52669E2E0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F98142D9-0454-C54E-82BA-EEAE3750248B}" type="datetimeFigureOut">
              <a:rPr lang="en-US"/>
              <a:pPr>
                <a:defRPr/>
              </a:pPr>
              <a:t>11/23/22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391E0-E4A7-EECD-56D1-3EC9AE156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A500D-0550-43D9-DBC1-B34786CEB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fld id="{7C706040-0FD3-C244-8E6D-AE290CE0C8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6B5AE3B-1AD7-16FB-3F9C-57BD295298A7}"/>
              </a:ext>
            </a:extLst>
          </p:cNvPr>
          <p:cNvSpPr/>
          <p:nvPr/>
        </p:nvSpPr>
        <p:spPr>
          <a:xfrm>
            <a:off x="435461" y="4291865"/>
            <a:ext cx="12443045" cy="7514870"/>
          </a:xfrm>
          <a:prstGeom prst="roundRect">
            <a:avLst/>
          </a:prstGeom>
          <a:solidFill>
            <a:srgbClr val="96D2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6011926-899B-00B6-2E8C-58D53C12D355}"/>
              </a:ext>
            </a:extLst>
          </p:cNvPr>
          <p:cNvSpPr/>
          <p:nvPr/>
        </p:nvSpPr>
        <p:spPr>
          <a:xfrm>
            <a:off x="27112648" y="22371117"/>
            <a:ext cx="12443045" cy="9829233"/>
          </a:xfrm>
          <a:prstGeom prst="roundRect">
            <a:avLst/>
          </a:prstGeom>
          <a:solidFill>
            <a:srgbClr val="96D2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AB15FF8-A7F0-3201-DE7A-17737C231C6C}"/>
              </a:ext>
            </a:extLst>
          </p:cNvPr>
          <p:cNvSpPr/>
          <p:nvPr/>
        </p:nvSpPr>
        <p:spPr>
          <a:xfrm>
            <a:off x="27194099" y="14478000"/>
            <a:ext cx="12443045" cy="7419461"/>
          </a:xfrm>
          <a:prstGeom prst="roundRect">
            <a:avLst/>
          </a:prstGeom>
          <a:solidFill>
            <a:srgbClr val="96D2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53CFC5-BE17-9E99-1ED2-084837C2D49E}"/>
              </a:ext>
            </a:extLst>
          </p:cNvPr>
          <p:cNvSpPr/>
          <p:nvPr/>
        </p:nvSpPr>
        <p:spPr>
          <a:xfrm>
            <a:off x="27120706" y="4203937"/>
            <a:ext cx="12622780" cy="9676732"/>
          </a:xfrm>
          <a:prstGeom prst="roundRect">
            <a:avLst/>
          </a:prstGeom>
          <a:solidFill>
            <a:srgbClr val="96D2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D978D37-155E-5B8E-8E26-3529572BF6F4}"/>
              </a:ext>
            </a:extLst>
          </p:cNvPr>
          <p:cNvSpPr/>
          <p:nvPr/>
        </p:nvSpPr>
        <p:spPr>
          <a:xfrm>
            <a:off x="13538547" y="4224798"/>
            <a:ext cx="13069289" cy="28084002"/>
          </a:xfrm>
          <a:prstGeom prst="roundRect">
            <a:avLst/>
          </a:prstGeom>
          <a:solidFill>
            <a:srgbClr val="96D2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50D1827-2EFD-B2DA-7E53-BEFF1F632FEC}"/>
              </a:ext>
            </a:extLst>
          </p:cNvPr>
          <p:cNvSpPr/>
          <p:nvPr/>
        </p:nvSpPr>
        <p:spPr>
          <a:xfrm>
            <a:off x="408087" y="20437945"/>
            <a:ext cx="12470266" cy="11844088"/>
          </a:xfrm>
          <a:prstGeom prst="roundRect">
            <a:avLst/>
          </a:prstGeom>
          <a:solidFill>
            <a:srgbClr val="96D2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7C7923C-0E45-64A2-AC2A-470C26F127EE}"/>
              </a:ext>
            </a:extLst>
          </p:cNvPr>
          <p:cNvSpPr/>
          <p:nvPr/>
        </p:nvSpPr>
        <p:spPr>
          <a:xfrm>
            <a:off x="407964" y="12215153"/>
            <a:ext cx="12443045" cy="7514870"/>
          </a:xfrm>
          <a:prstGeom prst="roundRect">
            <a:avLst/>
          </a:prstGeom>
          <a:solidFill>
            <a:srgbClr val="96D2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>
              <a:cs typeface="Calibri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3F7BFCB-D164-83CF-3FA6-CBEBFDB58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AEBD338-CA44-C483-6220-DBA8F52D8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4037" y="2615774"/>
            <a:ext cx="34197925" cy="1973164"/>
          </a:xfrm>
        </p:spPr>
        <p:txBody>
          <a:bodyPr rtlCol="0">
            <a:noAutofit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sz="1400" b="1" dirty="0">
                <a:latin typeface="Cavolini"/>
              </a:rPr>
            </a:br>
            <a:br>
              <a:rPr lang="en-US" sz="1400" b="1" dirty="0">
                <a:latin typeface="Cavolini"/>
              </a:rPr>
            </a:br>
            <a:br>
              <a:rPr lang="en-US" sz="1400" b="1" dirty="0">
                <a:latin typeface="Cavolini"/>
              </a:rPr>
            </a:br>
            <a:r>
              <a:rPr lang="en-US" sz="6000" i="1" dirty="0">
                <a:latin typeface="Cavolini"/>
                <a:cs typeface="Arial"/>
              </a:rPr>
              <a:t>Emily Malool</a:t>
            </a:r>
            <a:br>
              <a:rPr lang="en-US" sz="4800" i="1" dirty="0">
                <a:latin typeface="Cavolini"/>
              </a:rPr>
            </a:br>
            <a:r>
              <a:rPr lang="en-US" sz="4800" b="1" dirty="0">
                <a:latin typeface="Cavolini"/>
                <a:cs typeface="Arial"/>
              </a:rPr>
              <a:t>Monmouth University</a:t>
            </a:r>
            <a:br>
              <a:rPr lang="en-US" sz="9600" b="1" dirty="0">
                <a:latin typeface="Arial" charset="0"/>
              </a:rPr>
            </a:br>
            <a:endParaRPr lang="en-US" sz="9600" b="1" dirty="0">
              <a:latin typeface="Arial" charset="0"/>
              <a:cs typeface="Arial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C66CCEF-72F7-1265-9612-495E0D1D58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5148" y="4595156"/>
            <a:ext cx="12395626" cy="6478105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7200" b="1" u="sng" dirty="0">
                <a:latin typeface="Cavolini"/>
                <a:cs typeface="Times New Roman"/>
              </a:rPr>
              <a:t>Background</a:t>
            </a:r>
            <a:endParaRPr lang="en-US" dirty="0">
              <a:cs typeface="Calibri"/>
            </a:endParaRP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>
                <a:latin typeface="Cavolini"/>
                <a:cs typeface="Times New Roman"/>
              </a:rPr>
              <a:t>Explicit Instruction is an evidence-based practice </a:t>
            </a:r>
            <a:r>
              <a:rPr lang="en-US" sz="4000" dirty="0">
                <a:latin typeface="Cavolini"/>
                <a:cs typeface="Times New Roman"/>
              </a:rPr>
              <a:t>(Agrawal &amp; Morin, 2016)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4000" dirty="0">
              <a:latin typeface="Cavolini"/>
              <a:cs typeface="Times New Roman"/>
            </a:endParaRP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>
                <a:latin typeface="Cavolini"/>
                <a:cs typeface="Times New Roman"/>
              </a:rPr>
              <a:t>Teach content, model examples, students practice independently with feedback </a:t>
            </a:r>
            <a:r>
              <a:rPr lang="en-US" sz="4000" dirty="0">
                <a:latin typeface="Cavolini"/>
                <a:cs typeface="Times New Roman"/>
              </a:rPr>
              <a:t>(</a:t>
            </a:r>
            <a:r>
              <a:rPr lang="en-US" sz="4000" dirty="0" err="1">
                <a:latin typeface="Cavolini"/>
                <a:cs typeface="Times New Roman"/>
              </a:rPr>
              <a:t>Yuwono</a:t>
            </a:r>
            <a:r>
              <a:rPr lang="en-US" sz="4000" dirty="0">
                <a:latin typeface="Cavolini"/>
                <a:cs typeface="Times New Roman"/>
              </a:rPr>
              <a:t> et al., 2021)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25C4064-F727-8068-E454-580916FC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A740CCE2-9F6E-47D2-4649-E87F6053B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675" y="698974"/>
            <a:ext cx="28983684" cy="13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0" b="1" i="1" dirty="0">
                <a:latin typeface="Cavolini"/>
                <a:cs typeface="Times New Roman"/>
              </a:rPr>
              <a:t>Benefits of Explicit Instruction in Mathematics</a:t>
            </a:r>
            <a:endParaRPr lang="en-US" altLang="en-US" sz="8000" b="1">
              <a:latin typeface="Cavolin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20189344-82A9-1BCD-B434-88239D548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7189" y="22148969"/>
            <a:ext cx="11690668" cy="84945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396" tIns="45700" rIns="91396" bIns="45700" anchor="t">
            <a:spAutoFit/>
          </a:bodyPr>
          <a:lstStyle/>
          <a:p>
            <a:pPr indent="-457200" algn="ctr" eaLnBrk="1" hangingPunct="1">
              <a:defRPr/>
            </a:pPr>
            <a:endParaRPr lang="en-US" sz="5400" b="1" i="1" u="sng" dirty="0">
              <a:solidFill>
                <a:srgbClr val="7030A0"/>
              </a:solidFill>
              <a:latin typeface="+mj-lt"/>
              <a:cs typeface="Arial" charset="0"/>
            </a:endParaRPr>
          </a:p>
          <a:p>
            <a:pPr indent="-457200" algn="ctr" eaLnBrk="1" hangingPunct="1">
              <a:lnSpc>
                <a:spcPct val="150000"/>
              </a:lnSpc>
              <a:defRPr/>
            </a:pPr>
            <a:r>
              <a:rPr lang="en-US" sz="7200" b="1" u="sng" dirty="0">
                <a:latin typeface="Cavolini"/>
                <a:cs typeface="Times New Roman"/>
              </a:rPr>
              <a:t>Implications</a:t>
            </a:r>
            <a:endParaRPr lang="en-US" sz="7200">
              <a:latin typeface="Cavolini"/>
              <a:cs typeface="Times New Roman"/>
            </a:endParaRPr>
          </a:p>
          <a:p>
            <a:pPr indent="-457200">
              <a:buFont typeface="Arial" pitchFamily="34" charset="0"/>
              <a:buChar char="•"/>
              <a:defRPr/>
            </a:pPr>
            <a:r>
              <a:rPr lang="en-US" sz="4800" dirty="0">
                <a:latin typeface="Cavolini"/>
                <a:cs typeface="Times New Roman"/>
              </a:rPr>
              <a:t>Supports that explicit instruction benefits students with disabilities</a:t>
            </a:r>
          </a:p>
          <a:p>
            <a:pPr indent="-457200">
              <a:buFont typeface="Arial" pitchFamily="34" charset="0"/>
              <a:buChar char="•"/>
              <a:defRPr/>
            </a:pPr>
            <a:r>
              <a:rPr lang="en-US" sz="4800" dirty="0">
                <a:latin typeface="Cavolini"/>
                <a:cs typeface="Times New Roman"/>
              </a:rPr>
              <a:t>Research should be conducted specifically in high schools </a:t>
            </a:r>
          </a:p>
          <a:p>
            <a:pPr indent="-457200">
              <a:buFont typeface="Arial" pitchFamily="34" charset="0"/>
              <a:buChar char="•"/>
              <a:defRPr/>
            </a:pPr>
            <a:r>
              <a:rPr lang="en-US" sz="4800" dirty="0">
                <a:latin typeface="Cavolini"/>
                <a:cs typeface="Times New Roman"/>
              </a:rPr>
              <a:t>Further research to support that explicit instruction benefits all students with disabilities </a:t>
            </a:r>
            <a:endParaRPr lang="en-US" sz="1800">
              <a:latin typeface="Cavolini"/>
              <a:cs typeface="Times New Roman" panose="02020603050405020304" pitchFamily="18" charset="0"/>
            </a:endParaRPr>
          </a:p>
        </p:txBody>
      </p:sp>
      <p:pic>
        <p:nvPicPr>
          <p:cNvPr id="4105" name="Picture 2">
            <a:extLst>
              <a:ext uri="{FF2B5EF4-FFF2-40B4-BE49-F238E27FC236}">
                <a16:creationId xmlns:a16="http://schemas.microsoft.com/office/drawing/2014/main" id="{ADAFC1D6-5602-34E4-57A9-B5A390FB9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1"/>
          <a:stretch/>
        </p:blipFill>
        <p:spPr bwMode="auto">
          <a:xfrm>
            <a:off x="416713" y="692076"/>
            <a:ext cx="5070093" cy="235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0FF965-1587-747A-F0C7-FF6DF3363D1A}"/>
              </a:ext>
            </a:extLst>
          </p:cNvPr>
          <p:cNvSpPr txBox="1"/>
          <p:nvPr/>
        </p:nvSpPr>
        <p:spPr>
          <a:xfrm>
            <a:off x="429565" y="12557230"/>
            <a:ext cx="124373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 u="sng" dirty="0">
                <a:latin typeface="Cavolini"/>
                <a:cs typeface="Times New Roman"/>
              </a:rPr>
              <a:t>Purpose</a:t>
            </a:r>
            <a:endParaRPr lang="en-US" sz="7200">
              <a:latin typeface="Cavolini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3331E-C5F2-D801-B304-CCFABD00A2EC}"/>
              </a:ext>
            </a:extLst>
          </p:cNvPr>
          <p:cNvSpPr txBox="1"/>
          <p:nvPr/>
        </p:nvSpPr>
        <p:spPr>
          <a:xfrm>
            <a:off x="1287382" y="21086270"/>
            <a:ext cx="11316124" cy="93256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 u="sng" dirty="0">
                <a:latin typeface="Cavolini"/>
                <a:cs typeface="Times New Roman"/>
              </a:rPr>
              <a:t>Methods</a:t>
            </a:r>
          </a:p>
          <a:p>
            <a:pPr marL="285750" indent="-457200">
              <a:buFont typeface="Arial,Sans-Serif"/>
              <a:buChar char="•"/>
            </a:pPr>
            <a:r>
              <a:rPr lang="en-US" sz="4800" dirty="0">
                <a:latin typeface="Cavolini"/>
                <a:cs typeface="Times New Roman"/>
              </a:rPr>
              <a:t>Researched three education databases </a:t>
            </a:r>
          </a:p>
          <a:p>
            <a:pPr marL="285750" indent="-457200">
              <a:buFont typeface="Arial,Sans-Serif"/>
              <a:buChar char="•"/>
            </a:pPr>
            <a:endParaRPr lang="en-US" sz="4800" dirty="0">
              <a:latin typeface="Cavolini"/>
              <a:cs typeface="Times New Roman"/>
            </a:endParaRPr>
          </a:p>
          <a:p>
            <a:pPr marL="285750" indent="-457200">
              <a:buFont typeface="Arial,Sans-Serif"/>
              <a:buChar char="•"/>
            </a:pPr>
            <a:r>
              <a:rPr lang="en-US" sz="4800" dirty="0">
                <a:latin typeface="Cavolini"/>
                <a:cs typeface="Times New Roman"/>
              </a:rPr>
              <a:t>Reviewed 20 peer reviewed studies about explicit instruction</a:t>
            </a:r>
          </a:p>
          <a:p>
            <a:pPr marL="285750" indent="-457200">
              <a:buFont typeface="Arial,Sans-Serif"/>
              <a:buChar char="•"/>
            </a:pPr>
            <a:endParaRPr lang="en-US" sz="4800" dirty="0">
              <a:latin typeface="Cavolini"/>
              <a:cs typeface="Times New Roman"/>
            </a:endParaRPr>
          </a:p>
          <a:p>
            <a:pPr marL="285750" indent="-457200">
              <a:buFont typeface="Arial,Sans-Serif"/>
              <a:buChar char="•"/>
            </a:pPr>
            <a:r>
              <a:rPr lang="en-US" sz="4800" dirty="0">
                <a:latin typeface="Cavolini"/>
                <a:cs typeface="Times New Roman"/>
              </a:rPr>
              <a:t>Key Words: </a:t>
            </a:r>
            <a:r>
              <a:rPr lang="en-US" sz="4800" i="1" dirty="0">
                <a:latin typeface="Cavolini"/>
                <a:cs typeface="Times New Roman"/>
              </a:rPr>
              <a:t>Explicit Instruction, Math Education, Special Education, Mathematics Learning Disabilities</a:t>
            </a: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1F7EC2BD-20B9-09F1-F5D9-C944C9600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0959" y="4241175"/>
            <a:ext cx="12515940" cy="23483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396" tIns="45700" rIns="91396" bIns="45700" anchor="t">
            <a:spAutoFit/>
          </a:bodyPr>
          <a:lstStyle/>
          <a:p>
            <a:pPr marL="456565" indent="-45656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7200" b="1" u="sng" dirty="0">
                <a:latin typeface="Cavolini"/>
                <a:cs typeface="Times New Roman"/>
              </a:rPr>
              <a:t>Findings: Themes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4800" b="1" i="1" dirty="0">
                <a:latin typeface="Cavolini"/>
                <a:cs typeface="Times New Roman"/>
              </a:rPr>
              <a:t>Increased Mathematical Accuracy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4800" dirty="0">
                <a:latin typeface="Cavolini"/>
                <a:cs typeface="Times New Roman"/>
              </a:rPr>
              <a:t>Improved computational skills</a:t>
            </a:r>
          </a:p>
          <a:p>
            <a:pPr marL="0" lvl="1" indent="0" eaLnBrk="1" hangingPunct="1">
              <a:defRPr/>
            </a:pPr>
            <a:r>
              <a:rPr lang="en-US" sz="4400" dirty="0">
                <a:latin typeface="Cavolini"/>
                <a:cs typeface="Times New Roman"/>
              </a:rPr>
              <a:t>	</a:t>
            </a:r>
            <a:r>
              <a:rPr lang="en-US" sz="4000" dirty="0">
                <a:latin typeface="Cavolini"/>
                <a:cs typeface="Times New Roman"/>
              </a:rPr>
              <a:t>(Namkung &amp; Bricko, 2020)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4800" dirty="0">
                <a:latin typeface="Cavolini"/>
                <a:cs typeface="Times New Roman"/>
              </a:rPr>
              <a:t>Gained mathematics vocabulary</a:t>
            </a:r>
          </a:p>
          <a:p>
            <a:pPr eaLnBrk="1" hangingPunct="1">
              <a:defRPr/>
            </a:pPr>
            <a:r>
              <a:rPr lang="en-US" sz="4400" dirty="0">
                <a:latin typeface="Cavolini"/>
                <a:cs typeface="Times New Roman"/>
              </a:rPr>
              <a:t>	</a:t>
            </a:r>
            <a:r>
              <a:rPr lang="en-US" sz="4000" dirty="0">
                <a:latin typeface="Cavolini"/>
                <a:cs typeface="Times New Roman"/>
              </a:rPr>
              <a:t>(Hinton et al., 2015)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4800" dirty="0">
                <a:latin typeface="Cavolini"/>
                <a:cs typeface="Times New Roman"/>
              </a:rPr>
              <a:t>Enhanced working memory</a:t>
            </a:r>
          </a:p>
          <a:p>
            <a:pPr eaLnBrk="1" hangingPunct="1">
              <a:defRPr/>
            </a:pPr>
            <a:r>
              <a:rPr lang="en-US" sz="4400" dirty="0">
                <a:latin typeface="Cavolini"/>
                <a:cs typeface="Times New Roman"/>
              </a:rPr>
              <a:t>	</a:t>
            </a:r>
            <a:r>
              <a:rPr lang="en-US" sz="4000" dirty="0">
                <a:latin typeface="Cavolini"/>
                <a:cs typeface="Times New Roman"/>
              </a:rPr>
              <a:t>(Swanson et al., 2013)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4800" dirty="0">
                <a:latin typeface="Cavolini"/>
                <a:cs typeface="Times New Roman"/>
              </a:rPr>
              <a:t>Aided in conceptual </a:t>
            </a:r>
          </a:p>
          <a:p>
            <a:pPr>
              <a:defRPr/>
            </a:pPr>
            <a:r>
              <a:rPr lang="en-US" sz="4800" dirty="0">
                <a:latin typeface="Cavolini"/>
                <a:cs typeface="Times New Roman"/>
              </a:rPr>
              <a:t>  and procedural </a:t>
            </a:r>
            <a:endParaRPr lang="en-US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800" dirty="0">
                <a:latin typeface="Cavolini"/>
                <a:cs typeface="Times New Roman"/>
              </a:rPr>
              <a:t>  knowledge 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4400" dirty="0">
                <a:latin typeface="Cavolini"/>
                <a:cs typeface="Times New Roman"/>
              </a:rPr>
              <a:t>	</a:t>
            </a:r>
            <a:r>
              <a:rPr lang="en-US" sz="4000" dirty="0">
                <a:latin typeface="Cavolini"/>
                <a:cs typeface="Times New Roman"/>
              </a:rPr>
              <a:t>(DeCaro &amp; Rittle-Johnson, 2012)</a:t>
            </a:r>
          </a:p>
          <a:p>
            <a:pPr marL="0" indent="0">
              <a:defRPr/>
            </a:pPr>
            <a:endParaRPr lang="en-US" sz="4000" dirty="0">
              <a:latin typeface="Cavolini"/>
              <a:cs typeface="Times New Roman"/>
            </a:endParaRPr>
          </a:p>
          <a:p>
            <a:pPr marL="0" lvl="2" indent="0" eaLnBrk="1" hangingPunct="1">
              <a:lnSpc>
                <a:spcPct val="150000"/>
              </a:lnSpc>
              <a:defRPr/>
            </a:pPr>
            <a:r>
              <a:rPr lang="en-US" sz="4800" b="1" i="1" dirty="0">
                <a:latin typeface="Cavolini"/>
                <a:cs typeface="Times New Roman"/>
              </a:rPr>
              <a:t>Guided Real World Applications</a:t>
            </a:r>
          </a:p>
          <a:p>
            <a:pPr indent="-912495" eaLnBrk="1" hangingPunct="1"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latin typeface="Cavolini"/>
                <a:cs typeface="Times New Roman"/>
              </a:rPr>
              <a:t>Problem solving skills in real stimuli </a:t>
            </a:r>
            <a:r>
              <a:rPr lang="en-US" sz="4000" dirty="0">
                <a:latin typeface="Cavolini"/>
                <a:cs typeface="Times New Roman"/>
              </a:rPr>
              <a:t>(Root et al., 2018)</a:t>
            </a:r>
          </a:p>
          <a:p>
            <a:pPr marL="455295" lvl="1" indent="-912495" eaLnBrk="1" hangingPunct="1"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latin typeface="Cavolini"/>
                <a:cs typeface="Times New Roman"/>
              </a:rPr>
              <a:t>Aids in transitions from concrete to abstract concepts </a:t>
            </a:r>
            <a:endParaRPr lang="en-US" sz="4800">
              <a:latin typeface="Cavolini"/>
              <a:cs typeface="Times New Roman" panose="02020603050405020304" pitchFamily="18" charset="0"/>
            </a:endParaRPr>
          </a:p>
          <a:p>
            <a:pPr marL="0" lvl="1" indent="0" eaLnBrk="1" hangingPunct="1">
              <a:defRPr/>
            </a:pPr>
            <a:r>
              <a:rPr lang="en-US" sz="4800" dirty="0">
                <a:latin typeface="Cavolini"/>
                <a:cs typeface="Times New Roman"/>
              </a:rPr>
              <a:t>	</a:t>
            </a:r>
            <a:r>
              <a:rPr lang="en-US" sz="4000" dirty="0">
                <a:latin typeface="Cavolini"/>
                <a:cs typeface="Times New Roman"/>
              </a:rPr>
              <a:t>(Strickland &amp; Maccini, 2012) </a:t>
            </a:r>
            <a:endParaRPr lang="en-US" sz="4000">
              <a:latin typeface="Cavolini"/>
              <a:cs typeface="Times New Roman" panose="02020603050405020304" pitchFamily="18" charset="0"/>
            </a:endParaRPr>
          </a:p>
          <a:p>
            <a:pPr indent="-912495" eaLnBrk="1" hangingPunct="1"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latin typeface="Cavolini"/>
                <a:cs typeface="Times New Roman"/>
              </a:rPr>
              <a:t>Provides meaningful context</a:t>
            </a:r>
          </a:p>
          <a:p>
            <a:pPr eaLnBrk="1" hangingPunct="1">
              <a:defRPr/>
            </a:pPr>
            <a:r>
              <a:rPr lang="en-US" sz="4800" dirty="0">
                <a:latin typeface="Cavolini"/>
                <a:cs typeface="Times New Roman"/>
              </a:rPr>
              <a:t>	</a:t>
            </a:r>
            <a:r>
              <a:rPr lang="en-US" sz="4000" dirty="0">
                <a:latin typeface="Cavolini"/>
                <a:cs typeface="Times New Roman"/>
              </a:rPr>
              <a:t>(Chapman et al., 2019)</a:t>
            </a:r>
          </a:p>
          <a:p>
            <a:pPr indent="-912495" eaLnBrk="1" hangingPunct="1">
              <a:buFont typeface="Arial" panose="020B0604020202020204" pitchFamily="34" charset="0"/>
              <a:buChar char="•"/>
              <a:defRPr/>
            </a:pPr>
            <a:endParaRPr lang="en-US" sz="4400" dirty="0">
              <a:latin typeface="Cavolini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4800" b="1" i="1" dirty="0">
                <a:latin typeface="Cavolini"/>
                <a:cs typeface="Times New Roman"/>
              </a:rPr>
              <a:t>Increased Self Reliance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latin typeface="Cavolini"/>
                <a:cs typeface="Times New Roman"/>
              </a:rPr>
              <a:t>Gain practice working independently</a:t>
            </a:r>
          </a:p>
          <a:p>
            <a:pPr eaLnBrk="1" hangingPunct="1">
              <a:defRPr/>
            </a:pPr>
            <a:r>
              <a:rPr lang="en-US" sz="4800" dirty="0">
                <a:latin typeface="Cavolini"/>
                <a:cs typeface="Times New Roman"/>
              </a:rPr>
              <a:t>	</a:t>
            </a:r>
            <a:r>
              <a:rPr lang="en-US" sz="4000" dirty="0">
                <a:latin typeface="Cavolini"/>
                <a:cs typeface="Times New Roman"/>
              </a:rPr>
              <a:t>(Al-</a:t>
            </a:r>
            <a:r>
              <a:rPr lang="en-US" sz="4000" dirty="0" err="1">
                <a:latin typeface="Cavolini"/>
                <a:cs typeface="Times New Roman"/>
              </a:rPr>
              <a:t>Salahat</a:t>
            </a:r>
            <a:r>
              <a:rPr lang="en-US" sz="4000" dirty="0">
                <a:latin typeface="Cavolini"/>
                <a:cs typeface="Times New Roman"/>
              </a:rPr>
              <a:t>, 2022)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latin typeface="Cavolini"/>
                <a:cs typeface="Times New Roman"/>
              </a:rPr>
              <a:t>Increased self confidence</a:t>
            </a:r>
          </a:p>
          <a:p>
            <a:pPr eaLnBrk="1" hangingPunct="1">
              <a:defRPr/>
            </a:pPr>
            <a:r>
              <a:rPr lang="en-US" sz="4800" dirty="0">
                <a:latin typeface="Cavolini"/>
                <a:cs typeface="Times New Roman"/>
              </a:rPr>
              <a:t>	</a:t>
            </a:r>
            <a:r>
              <a:rPr lang="en-US" sz="4000" dirty="0">
                <a:latin typeface="Cavolini"/>
                <a:cs typeface="Times New Roman"/>
              </a:rPr>
              <a:t>(</a:t>
            </a:r>
            <a:r>
              <a:rPr lang="en-US" sz="4000" dirty="0" err="1">
                <a:latin typeface="Cavolini"/>
                <a:cs typeface="Times New Roman"/>
              </a:rPr>
              <a:t>Doabler</a:t>
            </a:r>
            <a:r>
              <a:rPr lang="en-US" sz="4000" dirty="0">
                <a:latin typeface="Cavolini"/>
                <a:cs typeface="Times New Roman"/>
              </a:rPr>
              <a:t> et al., 2021)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latin typeface="Cavolini"/>
                <a:cs typeface="Times New Roman"/>
              </a:rPr>
              <a:t>Improved critical thinking skills</a:t>
            </a:r>
          </a:p>
          <a:p>
            <a:pPr eaLnBrk="1" hangingPunct="1">
              <a:defRPr/>
            </a:pPr>
            <a:r>
              <a:rPr lang="en-US" sz="4800" dirty="0">
                <a:latin typeface="Cavolini"/>
                <a:cs typeface="Times New Roman"/>
              </a:rPr>
              <a:t>	</a:t>
            </a:r>
            <a:r>
              <a:rPr lang="en-US" sz="4000" dirty="0">
                <a:latin typeface="Cavolini"/>
                <a:cs typeface="Times New Roman"/>
              </a:rPr>
              <a:t>(Purpura et al., 2016)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B5007C-5E0B-A673-459B-1BAB6A2061EB}"/>
              </a:ext>
            </a:extLst>
          </p:cNvPr>
          <p:cNvSpPr txBox="1"/>
          <p:nvPr/>
        </p:nvSpPr>
        <p:spPr>
          <a:xfrm>
            <a:off x="27590877" y="4875994"/>
            <a:ext cx="12156291" cy="7371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 u="sng" dirty="0">
                <a:latin typeface="Cavolini"/>
                <a:cs typeface="Times New Roman"/>
              </a:rPr>
              <a:t>Limitations</a:t>
            </a:r>
          </a:p>
          <a:p>
            <a:pPr marL="285750" indent="-457200">
              <a:buFont typeface="Arial,Sans-Serif"/>
              <a:buChar char="•"/>
            </a:pPr>
            <a:r>
              <a:rPr lang="en-US" sz="5400" dirty="0">
                <a:latin typeface="Cavolini"/>
                <a:cs typeface="Times New Roman"/>
              </a:rPr>
              <a:t>Most research conducted in elementary schools</a:t>
            </a:r>
          </a:p>
          <a:p>
            <a:pPr marL="285750" indent="-457200">
              <a:buFont typeface="Arial,Sans-Serif"/>
              <a:buChar char="•"/>
            </a:pPr>
            <a:endParaRPr lang="en-US" sz="5400" dirty="0">
              <a:latin typeface="Cavolini"/>
              <a:cs typeface="Times New Roman"/>
            </a:endParaRPr>
          </a:p>
          <a:p>
            <a:pPr marL="285750" indent="-457200">
              <a:buFont typeface="Arial,Sans-Serif"/>
              <a:buChar char="•"/>
            </a:pPr>
            <a:r>
              <a:rPr lang="en-US" sz="5400" dirty="0">
                <a:latin typeface="Cavolini"/>
                <a:cs typeface="Times New Roman"/>
              </a:rPr>
              <a:t>Does not take diversity of students into consideration including race, gender and socioeconomic status</a:t>
            </a:r>
          </a:p>
          <a:p>
            <a:pPr algn="l"/>
            <a:endParaRPr lang="en-US" dirty="0"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44B947-C5A8-EB93-A222-86C80D08FD3B}"/>
              </a:ext>
            </a:extLst>
          </p:cNvPr>
          <p:cNvSpPr txBox="1"/>
          <p:nvPr/>
        </p:nvSpPr>
        <p:spPr>
          <a:xfrm>
            <a:off x="27705644" y="14805277"/>
            <a:ext cx="11307030" cy="74481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457200" algn="ctr">
              <a:lnSpc>
                <a:spcPct val="150000"/>
              </a:lnSpc>
            </a:pPr>
            <a:r>
              <a:rPr lang="en-US" sz="7200" b="1" u="sng" dirty="0">
                <a:latin typeface="Cavolini"/>
                <a:cs typeface="Times New Roman"/>
              </a:rPr>
              <a:t>Discussion</a:t>
            </a:r>
            <a:endParaRPr lang="en-US" sz="7200" dirty="0">
              <a:latin typeface="Cavolini"/>
              <a:cs typeface="Times New Roman"/>
            </a:endParaRPr>
          </a:p>
          <a:p>
            <a:pPr marL="285750" indent="-457200">
              <a:buFont typeface="Arial,Sans-Serif"/>
              <a:buChar char="•"/>
            </a:pPr>
            <a:r>
              <a:rPr lang="en-US" sz="5400" dirty="0">
                <a:latin typeface="Cavolini"/>
                <a:cs typeface="Times New Roman"/>
              </a:rPr>
              <a:t>Consensus that there are many benefits to explicit instruction </a:t>
            </a:r>
          </a:p>
          <a:p>
            <a:pPr marL="285750" indent="-457200">
              <a:buFont typeface="Arial,Sans-Serif"/>
              <a:buChar char="•"/>
            </a:pPr>
            <a:r>
              <a:rPr lang="en-US" sz="5400" dirty="0">
                <a:latin typeface="Cavolini"/>
                <a:cs typeface="Times New Roman"/>
              </a:rPr>
              <a:t>However, not specific to grade level or disabilities</a:t>
            </a:r>
          </a:p>
          <a:p>
            <a:pPr marL="285750" indent="-457200">
              <a:buFont typeface="Arial,Sans-Serif"/>
              <a:buChar char="•"/>
            </a:pPr>
            <a:endParaRPr lang="en-US" sz="5400" dirty="0">
              <a:latin typeface="Cavolini"/>
              <a:cs typeface="Times New Roman"/>
            </a:endParaRPr>
          </a:p>
          <a:p>
            <a:pPr indent="-457200" algn="ctr"/>
            <a:endParaRPr lang="en-US" dirty="0">
              <a:latin typeface="Cavolini"/>
              <a:cs typeface="Times New Roman"/>
            </a:endParaRPr>
          </a:p>
          <a:p>
            <a:pPr algn="l"/>
            <a:endParaRPr lang="en-US" dirty="0"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63FE0-3C0B-9D86-2BCC-D40173E8D8FD}"/>
              </a:ext>
            </a:extLst>
          </p:cNvPr>
          <p:cNvSpPr txBox="1"/>
          <p:nvPr/>
        </p:nvSpPr>
        <p:spPr>
          <a:xfrm>
            <a:off x="1220926" y="14161016"/>
            <a:ext cx="10676101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Cavolini"/>
                <a:cs typeface="Cavolini"/>
              </a:rPr>
              <a:t>To identify benefits of explicit instruction for students with disabilities in mathematics classrooms </a:t>
            </a:r>
            <a:endParaRPr lang="en-US" sz="4800" dirty="0">
              <a:cs typeface="Times New Roman" panose="02020603050405020304" pitchFamily="18" charset="0"/>
            </a:endParaRPr>
          </a:p>
        </p:txBody>
      </p:sp>
      <p:pic>
        <p:nvPicPr>
          <p:cNvPr id="10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6E21FC7-F525-4365-84FE-6963E8423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1"/>
          <a:stretch/>
        </p:blipFill>
        <p:spPr bwMode="auto">
          <a:xfrm>
            <a:off x="34539678" y="500410"/>
            <a:ext cx="5070093" cy="235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Free vector graphic: Calculator, Office, Computer - Free Image on ...">
            <a:extLst>
              <a:ext uri="{FF2B5EF4-FFF2-40B4-BE49-F238E27FC236}">
                <a16:creationId xmlns:a16="http://schemas.microsoft.com/office/drawing/2014/main" id="{903A0625-CF22-BA89-4333-38C51FB9A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3588" y="10485029"/>
            <a:ext cx="3989268" cy="2676566"/>
          </a:xfrm>
          <a:prstGeom prst="rect">
            <a:avLst/>
          </a:prstGeom>
        </p:spPr>
      </p:pic>
      <p:pic>
        <p:nvPicPr>
          <p:cNvPr id="18" name="Picture 19" descr="Grade 6 Math">
            <a:extLst>
              <a:ext uri="{FF2B5EF4-FFF2-40B4-BE49-F238E27FC236}">
                <a16:creationId xmlns:a16="http://schemas.microsoft.com/office/drawing/2014/main" id="{7AC7ACC3-301D-4B99-8DE9-A1837E657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3468" y="27505371"/>
            <a:ext cx="5858368" cy="4429249"/>
          </a:xfrm>
          <a:prstGeom prst="rect">
            <a:avLst/>
          </a:prstGeom>
        </p:spPr>
      </p:pic>
      <p:pic>
        <p:nvPicPr>
          <p:cNvPr id="4" name="Audio Recording Nov 20, 2022 at 11:34:56">
            <a:hlinkClick r:id="" action="ppaction://media"/>
            <a:extLst>
              <a:ext uri="{FF2B5EF4-FFF2-40B4-BE49-F238E27FC236}">
                <a16:creationId xmlns:a16="http://schemas.microsoft.com/office/drawing/2014/main" id="{1C77B24F-84E5-BB29-1771-BAFFE6077E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97027" y="1598650"/>
            <a:ext cx="2988317" cy="29883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Pages>1</Pages>
  <Words>295</Words>
  <Application>Microsoft Macintosh PowerPoint</Application>
  <PresentationFormat>Custom</PresentationFormat>
  <Paragraphs>65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Arial,Sans-Serif</vt:lpstr>
      <vt:lpstr>Calibri</vt:lpstr>
      <vt:lpstr>Cavolini</vt:lpstr>
      <vt:lpstr>Times New Roman</vt:lpstr>
      <vt:lpstr>Office Theme</vt:lpstr>
      <vt:lpstr>   Emily Malool Monmouth University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Kathryn Lubniewski</dc:creator>
  <cp:lastModifiedBy>Emily A. Malool</cp:lastModifiedBy>
  <cp:revision>294</cp:revision>
  <cp:lastPrinted>2002-03-27T20:40:30Z</cp:lastPrinted>
  <dcterms:created xsi:type="dcterms:W3CDTF">1999-04-12T09:26:27Z</dcterms:created>
  <dcterms:modified xsi:type="dcterms:W3CDTF">2022-11-23T16:24:24Z</dcterms:modified>
</cp:coreProperties>
</file>