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9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E9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9647" autoAdjust="0"/>
  </p:normalViewPr>
  <p:slideViewPr>
    <p:cSldViewPr>
      <p:cViewPr>
        <p:scale>
          <a:sx n="23" d="100"/>
          <a:sy n="23" d="100"/>
        </p:scale>
        <p:origin x="696" y="280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7DA008-887D-C24D-BAB3-6112320412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EDCF54-85A1-A44F-94DC-1CFAEAB144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41A4891-761E-EB45-A116-E947CE9104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556218D-6CB8-3F45-AD70-893261BDF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DDAD-E72C-AD4A-8095-6993A2159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0" y="5387342"/>
            <a:ext cx="30175200" cy="11460480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4B8F7-0A2C-5D4B-8F4E-33DAF345E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01026-2175-9244-8334-F02944EDD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5DF27-EF8F-5E46-8845-09FFF8B24767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28BD1-4283-B240-B0D6-03ED9BA2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7860A-F308-0B4F-9B41-99C2F4AF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382D-552D-DA48-9203-41F5AB8369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72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3C4A-608D-E149-BA4B-23FB46C0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625F5-5461-D545-B83A-EE8887728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4F1B8-283C-EE4E-8670-F4D229B5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1E5F6-1C90-2C4F-9DF7-EAC74A1C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70AE0-0F18-C344-8ABD-E1C2828E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05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BAD3CA-67BC-044F-B42D-FDFCAD63D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8792170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DF84B-09FF-E640-AD0A-DC160BBA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66060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519C-E84A-F549-BD13-FC749221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0BCEF-0750-1C40-A249-E8F1B1F8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5F61-FC14-D94E-B469-BCE5BD4D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25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7547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BD75-20D6-F943-AF4C-90186370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1FBE4-1FBE-BA46-94CE-7EB874220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140D0-4138-144B-AFA4-8F54117E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82A3F-90F8-184E-87A2-50A8AA70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ABE84-FE14-1548-96B2-6A0A9B6D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78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7804-EAA3-994B-BAD9-56FDFDCA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5105" y="8206745"/>
            <a:ext cx="34701480" cy="13693138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2C231-3D6C-AC4C-A6B1-E0718BA5B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5105" y="22029425"/>
            <a:ext cx="34701480" cy="7200898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F8D90-5F68-B047-B095-E7A6988F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1EF1F-D160-8E4C-8D01-EF0D40DB87A0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64E7A-35ED-B146-A9C5-B6705803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01BEE-FDBE-8840-8DAF-EBD7D8A5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0068-652A-0846-8063-458BF22FA1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84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A28F4-02EF-EB44-B6B6-4C9A0181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A2C4-23F3-D440-9285-22EEA3226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A0A86-DF0A-6147-A3F7-D183779EC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784FF-EA8F-2E47-8471-7D1AE24D9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9F9E0-F0D6-4D47-A888-F10FAC56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B789C-8609-B349-8D22-2F2BFC12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43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D440-44BB-8A42-8920-030FAA3E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00" y="1752603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F1CED-A13B-D747-A9AD-29FE651B5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1302" y="8069582"/>
            <a:ext cx="17020697" cy="3954778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CF86-4A46-3A48-BECB-61074FD1A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71302" y="12024360"/>
            <a:ext cx="1702069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D0845-5CB2-844F-AD90-483387628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0368260" y="8069582"/>
            <a:ext cx="17104520" cy="3954778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503BD-8FEE-2E4C-BE3A-4D8F6D624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0368260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8AA3C-B8C5-B24D-BAA5-CF82B8E8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A7243-FB31-1747-899A-60A33F0B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93916-9C9C-244F-BD64-16BDF67C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0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7F5C-3D87-9C48-ABCF-10BFD8DC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EC2C5F-B911-0A41-B2F7-E8D22A3E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56E75-D366-AF4C-A87E-5442EA6DD2ED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B8E28-EE88-AA4A-ABE9-E7F13013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5E295-7F6D-3D44-9FDB-AF29FC1A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9431-5AC0-4B4B-BE82-653E6E63B3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18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BCBDE-E99A-9C4C-A69D-696CAE18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B09727-FA34-7245-9D07-56AAE7CD6160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93571-E071-3C48-AD27-68905616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D144E-3826-EE42-B1DA-9250667A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CA6CB-FCC0-6445-AFC1-9518F8D0BB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55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9AAFA-4D10-BB4A-A5DE-4EC945BA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02" y="2194560"/>
            <a:ext cx="12976382" cy="768096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89A-A493-F14A-9473-A5E203AB6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4520" y="4739642"/>
            <a:ext cx="20368260" cy="23393400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A82A1-655E-DA49-A984-6A9063977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1302" y="9875520"/>
            <a:ext cx="12976382" cy="18295622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6ECAD-8441-8046-9C96-7598065B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7E453-4CEC-E144-8CB5-AAAF3809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BEFF-1AAD-6E47-96D8-E24D9008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39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C213-D9F2-EB4D-8FA1-3FD89A39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302" y="2194560"/>
            <a:ext cx="12976382" cy="768096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EDD4E-0166-994B-8DE4-AAFE195ED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104520" y="4739642"/>
            <a:ext cx="20368260" cy="23393400"/>
          </a:xfrm>
        </p:spPr>
        <p:txBody>
          <a:bodyPr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7D3D6-C320-7D46-BC35-25F9ADC3D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1302" y="9875520"/>
            <a:ext cx="12976382" cy="18295622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8F7C9-F0F9-B94E-A1A5-0288FB1D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62C82-FBB5-7446-9357-4ADA3F8F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2E13F-604D-B34B-9C35-331185AC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71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52868-3FDF-C749-BA40-B7FEA3F7A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60" y="1752603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1D858-FCBD-6046-918A-5A5E7CDA2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817C6-1823-CE4D-81C4-024B5A711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6060" y="30510482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C6B908-E53B-CC4A-AC1F-5088B80B5676}" type="datetimeFigureOut">
              <a:rPr lang="en-US" smtClean="0"/>
              <a:pPr>
                <a:defRPr/>
              </a:pPr>
              <a:t>11/21/21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8AFDF-9A90-2747-AEFF-AF3E494AE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327380" y="30510482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153B7-C0F6-B843-8975-516520EF3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414980" y="30510482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91942-08D2-C949-87A4-25FA21E36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31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1FF78C-3673-DD47-A230-6E9A0890C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249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300">
              <a:latin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16D492-11CD-A845-A59A-2C023BB4A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9235" y="6551738"/>
            <a:ext cx="8106908" cy="2340752"/>
          </a:xfrm>
        </p:spPr>
        <p:txBody>
          <a:bodyPr rtlCol="0">
            <a:normAutofit fontScale="90000"/>
          </a:bodyPr>
          <a:lstStyle/>
          <a:p>
            <a:pPr algn="ctr" defTabSz="4179105" eaLnBrk="1" fontAlgn="auto" hangingPunct="1">
              <a:spcAft>
                <a:spcPts val="0"/>
              </a:spcAft>
              <a:defRPr/>
            </a:pPr>
            <a:r>
              <a:rPr lang="en-US" sz="6700" b="1" i="1" dirty="0">
                <a:solidFill>
                  <a:schemeClr val="bg1"/>
                </a:solidFill>
                <a:latin typeface="Arial" charset="0"/>
              </a:rPr>
              <a:t>Aimee Hirst</a:t>
            </a:r>
            <a:br>
              <a:rPr lang="en-US" sz="5300" i="1" dirty="0">
                <a:solidFill>
                  <a:schemeClr val="bg1"/>
                </a:solidFill>
                <a:latin typeface="Arial" charset="0"/>
              </a:rPr>
            </a:br>
            <a:r>
              <a:rPr lang="en-US" sz="5300" b="1" dirty="0">
                <a:solidFill>
                  <a:schemeClr val="bg1"/>
                </a:solidFill>
                <a:latin typeface="Arial" charset="0"/>
              </a:rPr>
              <a:t>Monmouth University</a:t>
            </a:r>
            <a:br>
              <a:rPr lang="en-US" b="1" dirty="0">
                <a:latin typeface="Arial" charset="0"/>
              </a:rPr>
            </a:br>
            <a:r>
              <a:rPr lang="en-US" b="1" dirty="0">
                <a:latin typeface="Arial" charset="0"/>
              </a:rPr>
              <a:t> </a:t>
            </a:r>
            <a:br>
              <a:rPr lang="en-US" b="1" dirty="0">
                <a:latin typeface="Arial" charset="0"/>
              </a:rPr>
            </a:br>
            <a:endParaRPr lang="en-US" b="1" dirty="0">
              <a:latin typeface="Arial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9269F27-6FEC-C449-98B9-9C7CD2C7D0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67027" y="7700343"/>
            <a:ext cx="12262900" cy="19637375"/>
          </a:xfrm>
        </p:spPr>
        <p:txBody>
          <a:bodyPr rtlCol="0">
            <a:noAutofit/>
          </a:bodyPr>
          <a:lstStyle/>
          <a:p>
            <a:pPr marL="0" indent="0" algn="ctr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b="1" i="1" u="sng" dirty="0">
                <a:solidFill>
                  <a:srgbClr val="00B0F0"/>
                </a:solidFill>
              </a:rPr>
              <a:t>Overview of School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Anastasia A. Amerigo Elementary School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Grades K-5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Long Branch, Monmouth County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School population: 581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85% reduced lunch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Racial Breakdown</a:t>
            </a:r>
          </a:p>
          <a:p>
            <a:pPr marL="1827212" lvl="1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/>
              <a:t>52.2% Hispanic</a:t>
            </a:r>
          </a:p>
          <a:p>
            <a:pPr marL="1827212" lvl="1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/>
              <a:t>31% White</a:t>
            </a:r>
          </a:p>
          <a:p>
            <a:pPr marL="1827212" lvl="1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/>
              <a:t>12.6% African American</a:t>
            </a:r>
          </a:p>
          <a:p>
            <a:pPr marL="1370012" lvl="1" indent="0" defTabSz="4179105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3600" dirty="0"/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  <a:p>
            <a:pPr marL="0" indent="0" algn="ctr" defTabSz="4179105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b="1" u="sng" dirty="0">
                <a:solidFill>
                  <a:srgbClr val="00B0F0"/>
                </a:solidFill>
              </a:rPr>
              <a:t>Overview of Classroom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Grade 4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Special Education Class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6 Students- 3 boys, 3 girls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Project pertains to math portion of class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600" dirty="0"/>
              <a:t>Students have trouble with basic math skills</a:t>
            </a:r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AD45761-9E82-8E43-90B7-F5A7D48F6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0" y="6172200"/>
            <a:ext cx="11963400" cy="261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marL="456985" lvl="1" indent="0" eaLnBrk="1" hangingPunct="1">
              <a:defRPr/>
            </a:pPr>
            <a:endParaRPr lang="en-US" sz="4600" b="1" i="1" u="sng" dirty="0">
              <a:solidFill>
                <a:schemeClr val="tx2"/>
              </a:solidFill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700" dirty="0"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200" dirty="0">
              <a:latin typeface="Arial" charset="0"/>
            </a:endParaRPr>
          </a:p>
          <a:p>
            <a:pPr marL="1091687" lvl="1" indent="-583928" eaLnBrk="1" hangingPunct="1">
              <a:spcBef>
                <a:spcPct val="2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3200" dirty="0">
                <a:latin typeface="Arial" charset="0"/>
              </a:rPr>
              <a:t>	</a:t>
            </a: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700" dirty="0">
              <a:latin typeface="Arial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2E230D1E-0892-BD40-BC4A-EC35F673E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3348" y="9842539"/>
            <a:ext cx="11716643" cy="252068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396" tIns="45700" rIns="91396" bIns="45700">
            <a:spAutoFit/>
          </a:bodyPr>
          <a:lstStyle/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rgbClr val="00B0F0"/>
              </a:solidFill>
              <a:latin typeface="+mn-lt"/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rgbClr val="00B0F0"/>
              </a:solidFill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rgbClr val="00B0F0"/>
              </a:solidFill>
              <a:latin typeface="+mn-lt"/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rgbClr val="00B0F0"/>
              </a:solidFill>
              <a:latin typeface="+mn-lt"/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rgbClr val="00B0F0"/>
              </a:solidFill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b="1" i="1" u="sng" dirty="0">
              <a:solidFill>
                <a:srgbClr val="00B0F0"/>
              </a:solidFill>
              <a:latin typeface="+mn-lt"/>
            </a:endParaRPr>
          </a:p>
          <a:p>
            <a:pPr marL="456985" indent="-456985" algn="ctr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6600" b="1" i="1" u="sng" dirty="0">
                <a:solidFill>
                  <a:srgbClr val="00B0F0"/>
                </a:solidFill>
                <a:latin typeface="+mn-lt"/>
              </a:rPr>
              <a:t> Course &amp; Project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latin typeface="+mn-lt"/>
              </a:rPr>
              <a:t>EDS 330 Foundations of Special Education Across the Lifespan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latin typeface="+mn-lt"/>
              </a:rPr>
              <a:t>Addition and subtraction scavenger hunt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latin typeface="+mn-lt"/>
              </a:rPr>
              <a:t>With the use of index cards, students solved addition and subtraction problems 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latin typeface="+mn-lt"/>
              </a:rPr>
              <a:t>Students then looked for the index card matching the correct answer of said problem.</a:t>
            </a:r>
          </a:p>
          <a:p>
            <a:pPr marL="685800" indent="-685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latin typeface="+mn-lt"/>
              </a:rPr>
              <a:t>Gave students the opportunity to engage intellectually, socially, and emotionally.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5400" dirty="0">
              <a:solidFill>
                <a:srgbClr val="7030A0"/>
              </a:solidFill>
              <a:latin typeface="+mn-lt"/>
            </a:endParaRPr>
          </a:p>
          <a:p>
            <a:pPr eaLnBrk="1" hangingPunct="1">
              <a:defRPr/>
            </a:pPr>
            <a:endParaRPr lang="en-US" sz="5400" dirty="0">
              <a:latin typeface="+mn-lt"/>
            </a:endParaRPr>
          </a:p>
          <a:p>
            <a:pPr algn="ctr" eaLnBrk="1" hangingPunct="1">
              <a:defRPr/>
            </a:pPr>
            <a:endParaRPr lang="en-US" sz="5400" b="1" i="1" u="sng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34111284-0765-3548-9100-4B59BD126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8012"/>
            <a:ext cx="24151545" cy="369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8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Experiential Learning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Math Scavenger Hunt</a:t>
            </a: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2488EBAC-67B1-F347-978E-8B7B654EF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2766" y="10547991"/>
            <a:ext cx="13868400" cy="22806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0" lvl="2" eaLnBrk="1" hangingPunct="1">
              <a:defRPr/>
            </a:pPr>
            <a:endParaRPr lang="en-US" sz="3600" dirty="0">
              <a:latin typeface="+mn-lt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6600" b="1" i="1" u="sng" dirty="0">
                <a:solidFill>
                  <a:srgbClr val="00B0F0"/>
                </a:solidFill>
                <a:latin typeface="+mn-lt"/>
              </a:rPr>
              <a:t>What I learned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6600" dirty="0">
                <a:latin typeface="+mn-lt"/>
              </a:rPr>
              <a:t>Classroom management skills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6600" dirty="0">
                <a:latin typeface="+mn-lt"/>
              </a:rPr>
              <a:t>Time management Skills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6600" dirty="0">
                <a:latin typeface="+mn-lt"/>
              </a:rPr>
              <a:t>How to create and perform an action plan in a classroom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6600" dirty="0">
                <a:latin typeface="+mn-lt"/>
              </a:rPr>
              <a:t>I was able to see an increase in the student's math skills and motivation!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endParaRPr lang="en-US" sz="6600" dirty="0">
              <a:latin typeface="+mn-lt"/>
            </a:endParaRPr>
          </a:p>
          <a:p>
            <a:pPr algn="ctr" eaLnBrk="1" hangingPunct="1">
              <a:defRPr/>
            </a:pPr>
            <a:r>
              <a:rPr lang="en-US" sz="6600" b="1" i="1" u="sng" dirty="0">
                <a:solidFill>
                  <a:srgbClr val="00B0F0"/>
                </a:solidFill>
                <a:latin typeface="+mn-lt"/>
              </a:rPr>
              <a:t>Results</a:t>
            </a:r>
            <a:endParaRPr lang="en-US" sz="6600" dirty="0">
              <a:solidFill>
                <a:srgbClr val="00B0F0"/>
              </a:solidFill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6600" dirty="0">
                <a:latin typeface="+mn-lt"/>
              </a:rPr>
              <a:t>Basic addition and subtraction skills slightly improved in 3/6 students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6600" dirty="0">
                <a:latin typeface="+mn-lt"/>
              </a:rPr>
              <a:t>Students became more enthusiastic in developing their math skills</a:t>
            </a:r>
          </a:p>
          <a:p>
            <a:pPr eaLnBrk="1" hangingPunct="1">
              <a:defRPr/>
            </a:pPr>
            <a:endParaRPr lang="en-US" sz="6600" b="1" i="1" u="sng" dirty="0">
              <a:solidFill>
                <a:srgbClr val="7030A0"/>
              </a:solidFill>
              <a:latin typeface="+mn-lt"/>
              <a:cs typeface="Arial" charset="0"/>
            </a:endParaRPr>
          </a:p>
          <a:p>
            <a:pPr indent="-457200" algn="ctr" eaLnBrk="1" hangingPunct="1">
              <a:lnSpc>
                <a:spcPct val="150000"/>
              </a:lnSpc>
              <a:defRPr/>
            </a:pPr>
            <a:r>
              <a:rPr lang="en-US" sz="6600" b="1" i="1" u="sng" dirty="0">
                <a:solidFill>
                  <a:srgbClr val="00B0F0"/>
                </a:solidFill>
                <a:latin typeface="+mn-lt"/>
                <a:cs typeface="Arial" charset="0"/>
              </a:rPr>
              <a:t>Future Goals</a:t>
            </a:r>
            <a:endParaRPr lang="en-US" sz="6600" dirty="0">
              <a:solidFill>
                <a:srgbClr val="00B0F0"/>
              </a:solidFill>
              <a:latin typeface="+mn-lt"/>
              <a:cs typeface="Arial" charset="0"/>
            </a:endParaRP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latin typeface="+mn-lt"/>
                <a:cs typeface="Arial" charset="0"/>
              </a:rPr>
              <a:t>I plan on continuing </a:t>
            </a:r>
            <a:r>
              <a:rPr lang="en-US" sz="6600" dirty="0">
                <a:solidFill>
                  <a:prstClr val="black"/>
                </a:solidFill>
                <a:latin typeface="+mn-lt"/>
                <a:cs typeface="Arial" charset="0"/>
              </a:rPr>
              <a:t>to </a:t>
            </a:r>
            <a:r>
              <a:rPr lang="en-US" sz="6600" dirty="0">
                <a:solidFill>
                  <a:prstClr val="black"/>
                </a:solidFill>
                <a:cs typeface="Arial" charset="0"/>
              </a:rPr>
              <a:t>grow and develop, enhancing my teaching abilities.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6600" dirty="0">
                <a:solidFill>
                  <a:prstClr val="black"/>
                </a:solidFill>
                <a:latin typeface="+mn-lt"/>
                <a:cs typeface="Arial" charset="0"/>
              </a:rPr>
              <a:t>I want to continue working on my self-reflection and analysis.</a:t>
            </a:r>
          </a:p>
          <a:p>
            <a:pPr eaLnBrk="1" hangingPunct="1">
              <a:defRPr/>
            </a:pPr>
            <a:r>
              <a:rPr lang="en-US" sz="5400" dirty="0">
                <a:solidFill>
                  <a:prstClr val="black"/>
                </a:solidFill>
                <a:latin typeface="+mn-lt"/>
                <a:cs typeface="Arial" charset="0"/>
              </a:rPr>
              <a:t> </a:t>
            </a:r>
          </a:p>
        </p:txBody>
      </p:sp>
      <p:sp>
        <p:nvSpPr>
          <p:cNvPr id="4105" name="AutoShape 11" descr="https://exchange.monmouth.edu/owa/service.svc/s/GetFileAttachment?id=AAMkADUzNTAzYTE4LTFkZmItNGNiYi05YzIyLTAwNDM3ZWFjNzY1YQBGAAAAAABs37bhHIjOTZx5dTE8j3XhBwAPER1YytVnSrnXabV0lCskAABD9o3ZAAAPER1YytVnSrnXabV0lCskAAArz5nnAAABEgAQAIHb4rEAYfJKpAohnv8TfIk%3D&amp;X-OWA-CANARY=K8IiKFfYV0uyOv4P07BNfrAXb10lP9YI5y-30Ryu2WlnOd0USRjeyB90ndruFggKMUdFnlP0wsA.&amp;isImagePreview=True">
            <a:extLst>
              <a:ext uri="{FF2B5EF4-FFF2-40B4-BE49-F238E27FC236}">
                <a16:creationId xmlns:a16="http://schemas.microsoft.com/office/drawing/2014/main" id="{694530C6-5928-CC45-AEC0-02F89EF09C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5100" y="-174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06" name="AutoShape 13" descr="https://exchange.monmouth.edu/owa/service.svc/s/GetFileAttachment?id=AAMkADUzNTAzYTE4LTFkZmItNGNiYi05YzIyLTAwNDM3ZWFjNzY1YQBGAAAAAABs37bhHIjOTZx5dTE8j3XhBwAPER1YytVnSrnXabV0lCskAABD9o3ZAAAPER1YytVnSrnXabV0lCskAAArz5nnAAABEgAQAIHb4rEAYfJKpAohnv8TfIk%3D&amp;X-OWA-CANARY=K8IiKFfYV0uyOv4P07BNfrAXb10lP9YI5y-30Ryu2WlnOd0USRjeyB90ndruFggKMUdFnlP0wsA.&amp;isImagePreview=True">
            <a:extLst>
              <a:ext uri="{FF2B5EF4-FFF2-40B4-BE49-F238E27FC236}">
                <a16:creationId xmlns:a16="http://schemas.microsoft.com/office/drawing/2014/main" id="{9077CC05-02D0-7A44-951C-E9384F35C6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" y="-22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pic>
        <p:nvPicPr>
          <p:cNvPr id="4107" name="Picture 4">
            <a:extLst>
              <a:ext uri="{FF2B5EF4-FFF2-40B4-BE49-F238E27FC236}">
                <a16:creationId xmlns:a16="http://schemas.microsoft.com/office/drawing/2014/main" id="{D97E80BF-1ABA-F946-98A8-F86084D323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175" y="-22225"/>
            <a:ext cx="9877425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Monmouth Athletics M - Monmouth University M Transparent PNG - 800x533 -  Free Download on NicePNG">
            <a:extLst>
              <a:ext uri="{FF2B5EF4-FFF2-40B4-BE49-F238E27FC236}">
                <a16:creationId xmlns:a16="http://schemas.microsoft.com/office/drawing/2014/main" id="{D136ED76-909B-A14D-926E-71DF8B2EC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430" y="612292"/>
            <a:ext cx="4557122" cy="339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Addition Flash Cards Are a Super Way to Improve Speed and Accuracy | School  Zone">
            <a:extLst>
              <a:ext uri="{FF2B5EF4-FFF2-40B4-BE49-F238E27FC236}">
                <a16:creationId xmlns:a16="http://schemas.microsoft.com/office/drawing/2014/main" id="{0D05D485-04F6-9340-BA89-91950AC46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1" r="325" b="8244"/>
          <a:stretch/>
        </p:blipFill>
        <p:spPr bwMode="auto">
          <a:xfrm>
            <a:off x="16476128" y="12216455"/>
            <a:ext cx="5671082" cy="472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5B6E83-945E-0E49-93CE-92E063A64637}"/>
              </a:ext>
            </a:extLst>
          </p:cNvPr>
          <p:cNvSpPr txBox="1"/>
          <p:nvPr/>
        </p:nvSpPr>
        <p:spPr>
          <a:xfrm>
            <a:off x="18116834" y="4689293"/>
            <a:ext cx="12730502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6985" indent="-456985" algn="ctr">
              <a:lnSpc>
                <a:spcPct val="150000"/>
              </a:lnSpc>
              <a:defRPr/>
            </a:pPr>
            <a:r>
              <a:rPr lang="en-US" sz="6600" b="1" i="1" u="sng" dirty="0">
                <a:solidFill>
                  <a:srgbClr val="00B0F0"/>
                </a:solidFill>
              </a:rPr>
              <a:t>Role</a:t>
            </a:r>
            <a:endParaRPr lang="en-US" sz="6600" dirty="0"/>
          </a:p>
          <a:p>
            <a:pPr indent="-457200">
              <a:buFont typeface="Arial" pitchFamily="34" charset="0"/>
              <a:buChar char="•"/>
              <a:defRPr/>
            </a:pPr>
            <a:r>
              <a:rPr lang="en-US" sz="6600" dirty="0"/>
              <a:t>Teacher candidate</a:t>
            </a:r>
          </a:p>
          <a:p>
            <a:pPr indent="-457200">
              <a:buFont typeface="Arial" pitchFamily="34" charset="0"/>
              <a:buChar char="•"/>
              <a:defRPr/>
            </a:pPr>
            <a:r>
              <a:rPr lang="en-US" sz="6600" dirty="0"/>
              <a:t>Observed a classroom setting</a:t>
            </a:r>
          </a:p>
          <a:p>
            <a:pPr indent="-457200">
              <a:buFont typeface="Arial" pitchFamily="34" charset="0"/>
              <a:buChar char="•"/>
              <a:defRPr/>
            </a:pPr>
            <a:r>
              <a:rPr lang="en-US" sz="6600" dirty="0"/>
              <a:t>Collaborate with CT</a:t>
            </a:r>
          </a:p>
          <a:p>
            <a:pPr indent="-457200">
              <a:buFont typeface="Arial" pitchFamily="34" charset="0"/>
              <a:buChar char="•"/>
              <a:defRPr/>
            </a:pPr>
            <a:r>
              <a:rPr lang="en-US" sz="6600" dirty="0"/>
              <a:t>Assist students in their work</a:t>
            </a:r>
          </a:p>
          <a:p>
            <a:endParaRPr lang="en-US" dirty="0"/>
          </a:p>
        </p:txBody>
      </p:sp>
      <p:pic>
        <p:nvPicPr>
          <p:cNvPr id="4116" name="Picture 20" descr="Long Branch Public Schools - Home | Facebook">
            <a:extLst>
              <a:ext uri="{FF2B5EF4-FFF2-40B4-BE49-F238E27FC236}">
                <a16:creationId xmlns:a16="http://schemas.microsoft.com/office/drawing/2014/main" id="{353044DE-A1EC-6445-8D08-E74126812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9520" y="5933809"/>
            <a:ext cx="4614182" cy="461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Busy Students Working on Class Work Stock Photo - Image of male, learn:  58125710">
            <a:extLst>
              <a:ext uri="{FF2B5EF4-FFF2-40B4-BE49-F238E27FC236}">
                <a16:creationId xmlns:a16="http://schemas.microsoft.com/office/drawing/2014/main" id="{9F849CC1-5272-504D-B250-CC077EB604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88"/>
          <a:stretch/>
        </p:blipFill>
        <p:spPr bwMode="auto">
          <a:xfrm>
            <a:off x="2279883" y="26366662"/>
            <a:ext cx="8540882" cy="525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Nov 22, 2021 at 1:30:05 PM" descr="Audio Recording Nov 22, 2021 at 1:30:05 PM">
            <a:hlinkClick r:id="" action="ppaction://media"/>
            <a:extLst>
              <a:ext uri="{FF2B5EF4-FFF2-40B4-BE49-F238E27FC236}">
                <a16:creationId xmlns:a16="http://schemas.microsoft.com/office/drawing/2014/main" id="{A37D3F52-4169-E646-87E1-9FB59D1C40F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567027" y="4445773"/>
            <a:ext cx="2976072" cy="29760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8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</TotalTime>
  <Pages>1</Pages>
  <Words>236</Words>
  <Application>Microsoft Macintosh PowerPoint</Application>
  <PresentationFormat>Custom</PresentationFormat>
  <Paragraphs>65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Office Theme</vt:lpstr>
      <vt:lpstr>Aimee Hirst Monmouth University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gh</dc:creator>
  <cp:lastModifiedBy>Aimee C. Hirst</cp:lastModifiedBy>
  <cp:revision>163</cp:revision>
  <cp:lastPrinted>2002-03-27T20:40:30Z</cp:lastPrinted>
  <dcterms:created xsi:type="dcterms:W3CDTF">1999-04-12T09:26:27Z</dcterms:created>
  <dcterms:modified xsi:type="dcterms:W3CDTF">2021-11-22T19:10:42Z</dcterms:modified>
</cp:coreProperties>
</file>