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B824F6D-AF9F-412B-8B7E-F8DCFFB2EC16}"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76069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24F6D-AF9F-412B-8B7E-F8DCFFB2EC1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423999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24F6D-AF9F-412B-8B7E-F8DCFFB2EC1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415332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24F6D-AF9F-412B-8B7E-F8DCFFB2EC1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20DF-9C1B-4C3A-9BC0-85FB81710D82}"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439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24F6D-AF9F-412B-8B7E-F8DCFFB2EC1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3709847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824F6D-AF9F-412B-8B7E-F8DCFFB2EC16}"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3394833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824F6D-AF9F-412B-8B7E-F8DCFFB2EC16}"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30410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24F6D-AF9F-412B-8B7E-F8DCFFB2EC1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132100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24F6D-AF9F-412B-8B7E-F8DCFFB2EC1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186887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24F6D-AF9F-412B-8B7E-F8DCFFB2EC1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416024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824F6D-AF9F-412B-8B7E-F8DCFFB2EC1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377239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824F6D-AF9F-412B-8B7E-F8DCFFB2EC1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384014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824F6D-AF9F-412B-8B7E-F8DCFFB2EC16}"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231589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824F6D-AF9F-412B-8B7E-F8DCFFB2EC16}"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160384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24F6D-AF9F-412B-8B7E-F8DCFFB2EC16}"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173138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24F6D-AF9F-412B-8B7E-F8DCFFB2EC1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139870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24F6D-AF9F-412B-8B7E-F8DCFFB2EC1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A20DF-9C1B-4C3A-9BC0-85FB81710D82}" type="slidenum">
              <a:rPr lang="en-US" smtClean="0"/>
              <a:t>‹#›</a:t>
            </a:fld>
            <a:endParaRPr lang="en-US"/>
          </a:p>
        </p:txBody>
      </p:sp>
    </p:spTree>
    <p:extLst>
      <p:ext uri="{BB962C8B-B14F-4D97-AF65-F5344CB8AC3E}">
        <p14:creationId xmlns:p14="http://schemas.microsoft.com/office/powerpoint/2010/main" val="365357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B824F6D-AF9F-412B-8B7E-F8DCFFB2EC16}" type="datetimeFigureOut">
              <a:rPr lang="en-US" smtClean="0"/>
              <a:t>11/18/2021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7EA20DF-9C1B-4C3A-9BC0-85FB81710D82}" type="slidenum">
              <a:rPr lang="en-US" smtClean="0"/>
              <a:t>‹#›</a:t>
            </a:fld>
            <a:endParaRPr lang="en-US"/>
          </a:p>
        </p:txBody>
      </p:sp>
    </p:spTree>
    <p:extLst>
      <p:ext uri="{BB962C8B-B14F-4D97-AF65-F5344CB8AC3E}">
        <p14:creationId xmlns:p14="http://schemas.microsoft.com/office/powerpoint/2010/main" val="396977492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4" descr="NJ Association for Behavior Analysis | Education">
            <a:extLst>
              <a:ext uri="{FF2B5EF4-FFF2-40B4-BE49-F238E27FC236}">
                <a16:creationId xmlns:a16="http://schemas.microsoft.com/office/drawing/2014/main" id="{475E0F72-09C8-4FE9-A578-AD739905B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8615" y="19393"/>
            <a:ext cx="2387704" cy="1005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43F375-049C-49C8-989C-9EF670A9A241}"/>
              </a:ext>
            </a:extLst>
          </p:cNvPr>
          <p:cNvSpPr txBox="1"/>
          <p:nvPr/>
        </p:nvSpPr>
        <p:spPr>
          <a:xfrm>
            <a:off x="-799921" y="-25393"/>
            <a:ext cx="12192000" cy="1107996"/>
          </a:xfrm>
          <a:prstGeom prst="rect">
            <a:avLst/>
          </a:prstGeom>
          <a:noFill/>
        </p:spPr>
        <p:txBody>
          <a:bodyPr wrap="square" rtlCol="0">
            <a:spAutoFit/>
          </a:bodyPr>
          <a:lstStyle/>
          <a:p>
            <a:pPr algn="ctr"/>
            <a:r>
              <a:rPr lang="en-US" sz="2800" dirty="0"/>
              <a:t>Literacy Enhancing Clinical Project  </a:t>
            </a:r>
          </a:p>
          <a:p>
            <a:pPr algn="ctr"/>
            <a:r>
              <a:rPr lang="en-US" sz="2000" dirty="0"/>
              <a:t>School of Education Exhibition </a:t>
            </a:r>
          </a:p>
          <a:p>
            <a:pPr algn="ctr"/>
            <a:r>
              <a:rPr lang="en-US" dirty="0"/>
              <a:t>Laura Thomas</a:t>
            </a:r>
          </a:p>
        </p:txBody>
      </p:sp>
      <p:sp>
        <p:nvSpPr>
          <p:cNvPr id="6" name="TextBox 5">
            <a:extLst>
              <a:ext uri="{FF2B5EF4-FFF2-40B4-BE49-F238E27FC236}">
                <a16:creationId xmlns:a16="http://schemas.microsoft.com/office/drawing/2014/main" id="{57B81FE8-6395-4E75-851C-66666D7E6412}"/>
              </a:ext>
            </a:extLst>
          </p:cNvPr>
          <p:cNvSpPr txBox="1"/>
          <p:nvPr/>
        </p:nvSpPr>
        <p:spPr>
          <a:xfrm>
            <a:off x="37760" y="914618"/>
            <a:ext cx="2711926" cy="2031325"/>
          </a:xfrm>
          <a:prstGeom prst="rect">
            <a:avLst/>
          </a:prstGeom>
          <a:solidFill>
            <a:schemeClr val="tx2">
              <a:lumMod val="60000"/>
              <a:lumOff val="40000"/>
            </a:schemeClr>
          </a:solidFill>
          <a:effectLst>
            <a:innerShdw blurRad="63500" dist="50800" dir="16200000">
              <a:prstClr val="black">
                <a:alpha val="50000"/>
              </a:prstClr>
            </a:innerShdw>
          </a:effectLst>
        </p:spPr>
        <p:txBody>
          <a:bodyPr wrap="square" rtlCol="0">
            <a:spAutoFit/>
          </a:bodyPr>
          <a:lstStyle/>
          <a:p>
            <a:pPr algn="ctr"/>
            <a:r>
              <a:rPr lang="en-US" dirty="0">
                <a:solidFill>
                  <a:schemeClr val="accent1">
                    <a:lumMod val="50000"/>
                  </a:schemeClr>
                </a:solidFill>
              </a:rPr>
              <a:t>Anastasia Elementary School located in West Long Branch, NJ. The total population is 567, 52.2% of which are  Hispanic, 31% white, 12.6% African American.</a:t>
            </a:r>
          </a:p>
        </p:txBody>
      </p:sp>
      <p:sp>
        <p:nvSpPr>
          <p:cNvPr id="16" name="Rectangle: Rounded Corners 15">
            <a:extLst>
              <a:ext uri="{FF2B5EF4-FFF2-40B4-BE49-F238E27FC236}">
                <a16:creationId xmlns:a16="http://schemas.microsoft.com/office/drawing/2014/main" id="{5702CE10-F3A2-4963-A465-A7C15EAD3E0B}"/>
              </a:ext>
            </a:extLst>
          </p:cNvPr>
          <p:cNvSpPr/>
          <p:nvPr/>
        </p:nvSpPr>
        <p:spPr>
          <a:xfrm>
            <a:off x="829867" y="456934"/>
            <a:ext cx="916689" cy="42253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1">
                    <a:lumMod val="50000"/>
                  </a:schemeClr>
                </a:solidFill>
                <a:effectLst>
                  <a:outerShdw blurRad="50800" dist="38100" dir="5400000" algn="t" rotWithShape="0">
                    <a:prstClr val="black">
                      <a:alpha val="40000"/>
                    </a:prstClr>
                  </a:outerShdw>
                </a:effectLst>
              </a:rPr>
              <a:t>Site</a:t>
            </a:r>
          </a:p>
        </p:txBody>
      </p:sp>
      <p:sp>
        <p:nvSpPr>
          <p:cNvPr id="22" name="Rectangle: Rounded Corners 21">
            <a:extLst>
              <a:ext uri="{FF2B5EF4-FFF2-40B4-BE49-F238E27FC236}">
                <a16:creationId xmlns:a16="http://schemas.microsoft.com/office/drawing/2014/main" id="{701540FB-7452-4470-9F97-242512F68754}"/>
              </a:ext>
            </a:extLst>
          </p:cNvPr>
          <p:cNvSpPr/>
          <p:nvPr/>
        </p:nvSpPr>
        <p:spPr>
          <a:xfrm>
            <a:off x="614431" y="3606368"/>
            <a:ext cx="1637052" cy="38697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effectLst>
                  <a:glow rad="63500">
                    <a:schemeClr val="accent1">
                      <a:satMod val="175000"/>
                      <a:alpha val="40000"/>
                    </a:schemeClr>
                  </a:glow>
                  <a:outerShdw blurRad="50800" dist="38100" dir="8100000" algn="tr" rotWithShape="0">
                    <a:prstClr val="black">
                      <a:alpha val="40000"/>
                    </a:prstClr>
                  </a:outerShdw>
                </a:effectLst>
              </a:rPr>
              <a:t>Students</a:t>
            </a:r>
          </a:p>
        </p:txBody>
      </p:sp>
      <p:sp>
        <p:nvSpPr>
          <p:cNvPr id="24" name="TextBox 23">
            <a:extLst>
              <a:ext uri="{FF2B5EF4-FFF2-40B4-BE49-F238E27FC236}">
                <a16:creationId xmlns:a16="http://schemas.microsoft.com/office/drawing/2014/main" id="{B3B0C48F-21A0-4873-AE40-F72726DE7831}"/>
              </a:ext>
            </a:extLst>
          </p:cNvPr>
          <p:cNvSpPr txBox="1"/>
          <p:nvPr/>
        </p:nvSpPr>
        <p:spPr>
          <a:xfrm>
            <a:off x="76993" y="3964954"/>
            <a:ext cx="2711927" cy="2031325"/>
          </a:xfrm>
          <a:prstGeom prst="rect">
            <a:avLst/>
          </a:prstGeom>
          <a:solidFill>
            <a:schemeClr val="tx2">
              <a:lumMod val="60000"/>
              <a:lumOff val="40000"/>
            </a:schemeClr>
          </a:solidFill>
        </p:spPr>
        <p:txBody>
          <a:bodyPr wrap="square" rtlCol="0">
            <a:spAutoFit/>
          </a:bodyPr>
          <a:lstStyle/>
          <a:p>
            <a:pPr algn="ctr"/>
            <a:r>
              <a:rPr lang="en-US" dirty="0">
                <a:solidFill>
                  <a:schemeClr val="accent1">
                    <a:lumMod val="50000"/>
                  </a:schemeClr>
                </a:solidFill>
              </a:rPr>
              <a:t>Five first grade students. Four have Autism, one  has Attention Deficit Disorder. I observe during reading time, most need extra support and resources.</a:t>
            </a:r>
          </a:p>
        </p:txBody>
      </p:sp>
      <p:sp>
        <p:nvSpPr>
          <p:cNvPr id="26" name="TextBox 25">
            <a:extLst>
              <a:ext uri="{FF2B5EF4-FFF2-40B4-BE49-F238E27FC236}">
                <a16:creationId xmlns:a16="http://schemas.microsoft.com/office/drawing/2014/main" id="{4CC01162-9457-45DA-86F7-29DB41050F07}"/>
              </a:ext>
            </a:extLst>
          </p:cNvPr>
          <p:cNvSpPr txBox="1"/>
          <p:nvPr/>
        </p:nvSpPr>
        <p:spPr>
          <a:xfrm>
            <a:off x="3046630" y="1622706"/>
            <a:ext cx="4992037" cy="2585323"/>
          </a:xfrm>
          <a:prstGeom prst="rect">
            <a:avLst/>
          </a:prstGeom>
          <a:solidFill>
            <a:schemeClr val="tx2">
              <a:lumMod val="60000"/>
              <a:lumOff val="40000"/>
            </a:schemeClr>
          </a:solidFill>
        </p:spPr>
        <p:txBody>
          <a:bodyPr wrap="square" rtlCol="0">
            <a:spAutoFit/>
          </a:bodyPr>
          <a:lstStyle/>
          <a:p>
            <a:pPr algn="ctr"/>
            <a:r>
              <a:rPr lang="en-US" dirty="0">
                <a:solidFill>
                  <a:schemeClr val="accent1">
                    <a:lumMod val="50000"/>
                  </a:schemeClr>
                </a:solidFill>
              </a:rPr>
              <a:t>In taking the Foundations of Special Education Across the Lifespan course, I created a literacy-based project that focuses on word recognition and rhyming. I created bingo boards and bingo tokens, each with a separate set of words. Students matched each token with the word that rhymed on the bingo board. Pictures were given to boost students’ ability to recall words and rewards were given at the end</a:t>
            </a:r>
            <a:r>
              <a:rPr lang="en-US" sz="1600" dirty="0">
                <a:solidFill>
                  <a:schemeClr val="accent1">
                    <a:lumMod val="50000"/>
                  </a:schemeClr>
                </a:solidFill>
              </a:rPr>
              <a:t>.</a:t>
            </a:r>
          </a:p>
        </p:txBody>
      </p:sp>
      <p:sp>
        <p:nvSpPr>
          <p:cNvPr id="29" name="Rectangle: Rounded Corners 28">
            <a:extLst>
              <a:ext uri="{FF2B5EF4-FFF2-40B4-BE49-F238E27FC236}">
                <a16:creationId xmlns:a16="http://schemas.microsoft.com/office/drawing/2014/main" id="{BFE7DFED-53F7-4226-88DB-B652DBDE264A}"/>
              </a:ext>
            </a:extLst>
          </p:cNvPr>
          <p:cNvSpPr/>
          <p:nvPr/>
        </p:nvSpPr>
        <p:spPr>
          <a:xfrm>
            <a:off x="4215933" y="1077525"/>
            <a:ext cx="2813539" cy="545181"/>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effectLst>
                  <a:outerShdw blurRad="50800" dist="38100" dir="10800000" algn="r" rotWithShape="0">
                    <a:prstClr val="black">
                      <a:alpha val="40000"/>
                    </a:prstClr>
                  </a:outerShdw>
                </a:effectLst>
              </a:rPr>
              <a:t>My Mission in the Classroom</a:t>
            </a:r>
          </a:p>
        </p:txBody>
      </p:sp>
      <p:sp>
        <p:nvSpPr>
          <p:cNvPr id="30" name="Rectangle: Rounded Corners 29">
            <a:extLst>
              <a:ext uri="{FF2B5EF4-FFF2-40B4-BE49-F238E27FC236}">
                <a16:creationId xmlns:a16="http://schemas.microsoft.com/office/drawing/2014/main" id="{5904AFBB-AE3A-4B6A-A6B2-5A3C96DDD90C}"/>
              </a:ext>
            </a:extLst>
          </p:cNvPr>
          <p:cNvSpPr/>
          <p:nvPr/>
        </p:nvSpPr>
        <p:spPr>
          <a:xfrm>
            <a:off x="9391917" y="1122248"/>
            <a:ext cx="1433794" cy="40584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effectLst>
                  <a:outerShdw blurRad="50800" dist="38100" dir="10800000" algn="r" rotWithShape="0">
                    <a:prstClr val="black">
                      <a:alpha val="40000"/>
                    </a:prstClr>
                  </a:outerShdw>
                </a:effectLst>
              </a:rPr>
              <a:t>Impact</a:t>
            </a:r>
          </a:p>
        </p:txBody>
      </p:sp>
      <p:sp>
        <p:nvSpPr>
          <p:cNvPr id="31" name="Rectangle: Rounded Corners 30">
            <a:extLst>
              <a:ext uri="{FF2B5EF4-FFF2-40B4-BE49-F238E27FC236}">
                <a16:creationId xmlns:a16="http://schemas.microsoft.com/office/drawing/2014/main" id="{AB997E2C-802C-4990-9D2F-F8940D03E74A}"/>
              </a:ext>
            </a:extLst>
          </p:cNvPr>
          <p:cNvSpPr/>
          <p:nvPr/>
        </p:nvSpPr>
        <p:spPr>
          <a:xfrm>
            <a:off x="8571614" y="4802968"/>
            <a:ext cx="1820840" cy="35529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effectLst>
                  <a:outerShdw blurRad="50800" dist="38100" dir="8100000" algn="tr" rotWithShape="0">
                    <a:prstClr val="black">
                      <a:alpha val="40000"/>
                    </a:prstClr>
                  </a:outerShdw>
                </a:effectLst>
              </a:rPr>
              <a:t>Takeaways</a:t>
            </a:r>
          </a:p>
        </p:txBody>
      </p:sp>
      <p:sp>
        <p:nvSpPr>
          <p:cNvPr id="64" name="TextBox 63">
            <a:extLst>
              <a:ext uri="{FF2B5EF4-FFF2-40B4-BE49-F238E27FC236}">
                <a16:creationId xmlns:a16="http://schemas.microsoft.com/office/drawing/2014/main" id="{3676314B-D926-4B9D-8F3D-7B04563AFAB6}"/>
              </a:ext>
            </a:extLst>
          </p:cNvPr>
          <p:cNvSpPr txBox="1"/>
          <p:nvPr/>
        </p:nvSpPr>
        <p:spPr>
          <a:xfrm>
            <a:off x="8513016" y="1567742"/>
            <a:ext cx="3191597" cy="2862322"/>
          </a:xfrm>
          <a:prstGeom prst="rect">
            <a:avLst/>
          </a:prstGeom>
          <a:solidFill>
            <a:schemeClr val="tx2">
              <a:lumMod val="60000"/>
              <a:lumOff val="40000"/>
            </a:schemeClr>
          </a:solidFill>
        </p:spPr>
        <p:txBody>
          <a:bodyPr wrap="square" rtlCol="0">
            <a:spAutoFit/>
          </a:bodyPr>
          <a:lstStyle/>
          <a:p>
            <a:pPr algn="ctr"/>
            <a:r>
              <a:rPr lang="en-US" dirty="0">
                <a:solidFill>
                  <a:schemeClr val="accent1">
                    <a:lumMod val="50000"/>
                  </a:schemeClr>
                </a:solidFill>
              </a:rPr>
              <a:t>Improvement with rhyming and phonics skills. Students were able to complete the assignment however, some needed more help. In later weeks I would adjust the project towards students developing skill sets, improving the ability to efficiently complete the assignment.</a:t>
            </a:r>
          </a:p>
        </p:txBody>
      </p:sp>
      <p:sp>
        <p:nvSpPr>
          <p:cNvPr id="65" name="TextBox 64">
            <a:extLst>
              <a:ext uri="{FF2B5EF4-FFF2-40B4-BE49-F238E27FC236}">
                <a16:creationId xmlns:a16="http://schemas.microsoft.com/office/drawing/2014/main" id="{77EC8C3F-E044-44E8-9E84-60DF9779C79A}"/>
              </a:ext>
            </a:extLst>
          </p:cNvPr>
          <p:cNvSpPr txBox="1"/>
          <p:nvPr/>
        </p:nvSpPr>
        <p:spPr>
          <a:xfrm>
            <a:off x="3064526" y="5179185"/>
            <a:ext cx="3099207" cy="1661993"/>
          </a:xfrm>
          <a:prstGeom prst="rect">
            <a:avLst/>
          </a:prstGeom>
          <a:solidFill>
            <a:schemeClr val="accent1">
              <a:lumMod val="40000"/>
              <a:lumOff val="60000"/>
            </a:schemeClr>
          </a:solidFill>
        </p:spPr>
        <p:txBody>
          <a:bodyPr wrap="square" rtlCol="0">
            <a:spAutoFit/>
          </a:bodyPr>
          <a:lstStyle/>
          <a:p>
            <a:pPr algn="ctr"/>
            <a:r>
              <a:rPr lang="en-US" sz="1700" dirty="0">
                <a:solidFill>
                  <a:schemeClr val="accent1">
                    <a:lumMod val="50000"/>
                  </a:schemeClr>
                </a:solidFill>
              </a:rPr>
              <a:t>I observed students thinking processes, assisted, and worked with my cooperating teacher to ensure the activity would fit individual skill levels of each student.</a:t>
            </a:r>
          </a:p>
        </p:txBody>
      </p:sp>
      <p:sp>
        <p:nvSpPr>
          <p:cNvPr id="66" name="TextBox 65">
            <a:extLst>
              <a:ext uri="{FF2B5EF4-FFF2-40B4-BE49-F238E27FC236}">
                <a16:creationId xmlns:a16="http://schemas.microsoft.com/office/drawing/2014/main" id="{07E1E3E0-0CE8-44CA-B556-135145F35BFB}"/>
              </a:ext>
            </a:extLst>
          </p:cNvPr>
          <p:cNvSpPr txBox="1"/>
          <p:nvPr/>
        </p:nvSpPr>
        <p:spPr>
          <a:xfrm>
            <a:off x="7959586" y="5119116"/>
            <a:ext cx="3111802" cy="1754326"/>
          </a:xfrm>
          <a:prstGeom prst="rect">
            <a:avLst/>
          </a:prstGeom>
          <a:solidFill>
            <a:schemeClr val="tx2">
              <a:lumMod val="60000"/>
              <a:lumOff val="40000"/>
            </a:schemeClr>
          </a:solidFill>
        </p:spPr>
        <p:txBody>
          <a:bodyPr wrap="square" rtlCol="0">
            <a:spAutoFit/>
          </a:bodyPr>
          <a:lstStyle/>
          <a:p>
            <a:pPr algn="ctr"/>
            <a:r>
              <a:rPr lang="en-US" dirty="0">
                <a:solidFill>
                  <a:schemeClr val="accent1">
                    <a:lumMod val="50000"/>
                  </a:schemeClr>
                </a:solidFill>
              </a:rPr>
              <a:t>Students were engaged and determined. In the future, it’s important to support students  in any way necessary. Each thrives in different ways and  are all capable of succeeding! </a:t>
            </a:r>
          </a:p>
        </p:txBody>
      </p:sp>
      <p:pic>
        <p:nvPicPr>
          <p:cNvPr id="1038" name="Picture 14" descr="NJSDA">
            <a:extLst>
              <a:ext uri="{FF2B5EF4-FFF2-40B4-BE49-F238E27FC236}">
                <a16:creationId xmlns:a16="http://schemas.microsoft.com/office/drawing/2014/main" id="{0311E08A-4485-4B8E-A3F8-E08EDFC9EA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02" y="2638010"/>
            <a:ext cx="1967710" cy="9125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0CCE3CF-6599-4704-81FB-0692304CD17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259" t="26222" r="50234" b="21563"/>
          <a:stretch/>
        </p:blipFill>
        <p:spPr bwMode="auto">
          <a:xfrm>
            <a:off x="6040868" y="4099958"/>
            <a:ext cx="1913005" cy="21166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Graphical user interface, application&#10;&#10;Description automatically generated">
            <a:extLst>
              <a:ext uri="{FF2B5EF4-FFF2-40B4-BE49-F238E27FC236}">
                <a16:creationId xmlns:a16="http://schemas.microsoft.com/office/drawing/2014/main" id="{9E993D84-EF74-47A2-955A-607E79E09F14}"/>
              </a:ext>
            </a:extLst>
          </p:cNvPr>
          <p:cNvPicPr>
            <a:picLocks noChangeAspect="1"/>
          </p:cNvPicPr>
          <p:nvPr/>
        </p:nvPicPr>
        <p:blipFill rotWithShape="1">
          <a:blip r:embed="rId8">
            <a:extLst>
              <a:ext uri="{28A0092B-C50C-407E-A947-70E740481C1C}">
                <a14:useLocalDpi xmlns:a14="http://schemas.microsoft.com/office/drawing/2010/main" val="0"/>
              </a:ext>
            </a:extLst>
          </a:blip>
          <a:srcRect l="22878" t="43924" r="31544" b="21939"/>
          <a:stretch/>
        </p:blipFill>
        <p:spPr>
          <a:xfrm>
            <a:off x="3210411" y="4188509"/>
            <a:ext cx="2572747" cy="1083419"/>
          </a:xfrm>
          <a:prstGeom prst="rect">
            <a:avLst/>
          </a:prstGeom>
        </p:spPr>
      </p:pic>
      <p:pic>
        <p:nvPicPr>
          <p:cNvPr id="1048" name="Picture 24" descr="A teaching makeover improves learning for diverse students -  kappanonline.org">
            <a:extLst>
              <a:ext uri="{FF2B5EF4-FFF2-40B4-BE49-F238E27FC236}">
                <a16:creationId xmlns:a16="http://schemas.microsoft.com/office/drawing/2014/main" id="{FC7C430D-4BFA-4DCC-A8A9-3E12519CEB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989" y="5903813"/>
            <a:ext cx="1791937" cy="9799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Teachers Making a Difference Teaching Resources | Teachers Pay Teachers">
            <a:extLst>
              <a:ext uri="{FF2B5EF4-FFF2-40B4-BE49-F238E27FC236}">
                <a16:creationId xmlns:a16="http://schemas.microsoft.com/office/drawing/2014/main" id="{70B0374A-98E6-47AD-BAA1-155A9CBED2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20146" y="4335451"/>
            <a:ext cx="1251182" cy="1251182"/>
          </a:xfrm>
          <a:prstGeom prst="rect">
            <a:avLst/>
          </a:prstGeom>
          <a:noFill/>
          <a:extLst>
            <a:ext uri="{909E8E84-426E-40DD-AFC4-6F175D3DCCD1}">
              <a14:hiddenFill xmlns:a14="http://schemas.microsoft.com/office/drawing/2010/main">
                <a:solidFill>
                  <a:srgbClr val="FFFFFF"/>
                </a:solidFill>
              </a14:hiddenFill>
            </a:ext>
          </a:extLst>
        </p:spPr>
      </p:pic>
      <p:pic>
        <p:nvPicPr>
          <p:cNvPr id="80" name="Laura Thomas- Audio">
            <a:hlinkClick r:id="" action="ppaction://media"/>
            <a:extLst>
              <a:ext uri="{FF2B5EF4-FFF2-40B4-BE49-F238E27FC236}">
                <a16:creationId xmlns:a16="http://schemas.microsoft.com/office/drawing/2014/main" id="{7D0B3782-A41E-4744-8BC2-72FB0E8E01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44302" y="125725"/>
            <a:ext cx="609600" cy="609600"/>
          </a:xfrm>
          <a:prstGeom prst="rect">
            <a:avLst/>
          </a:prstGeom>
        </p:spPr>
      </p:pic>
    </p:spTree>
    <p:extLst>
      <p:ext uri="{BB962C8B-B14F-4D97-AF65-F5344CB8AC3E}">
        <p14:creationId xmlns:p14="http://schemas.microsoft.com/office/powerpoint/2010/main" val="7344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694" fill="hold"/>
                                        <p:tgtEl>
                                          <p:spTgt spid="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0"/>
                </p:tgtEl>
              </p:cMediaNode>
            </p:audio>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5291</TotalTime>
  <Words>257</Words>
  <Application>Microsoft Office PowerPoint</Application>
  <PresentationFormat>Widescreen</PresentationFormat>
  <Paragraphs>14</Paragraphs>
  <Slides>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Corbel</vt:lpstr>
      <vt:lpstr>Depth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thomaslaura222@yahoo.com</dc:creator>
  <cp:lastModifiedBy>thomaslaura222@yahoo.com</cp:lastModifiedBy>
  <cp:revision>4</cp:revision>
  <dcterms:created xsi:type="dcterms:W3CDTF">2021-11-19T03:23:39Z</dcterms:created>
  <dcterms:modified xsi:type="dcterms:W3CDTF">2021-11-22T19:35:32Z</dcterms:modified>
</cp:coreProperties>
</file>