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36576000" cy="29260800"/>
  <p:notesSz cx="6888163" cy="1002030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mn-ea"/>
        <a:cs typeface="+mn-cs"/>
      </a:defRPr>
    </a:lvl1pPr>
    <a:lvl2pPr marL="390525" indent="66675" algn="l" rtl="0" eaLnBrk="0" fontAlgn="base" hangingPunct="0">
      <a:spcBef>
        <a:spcPct val="0"/>
      </a:spcBef>
      <a:spcAft>
        <a:spcPct val="0"/>
      </a:spcAft>
      <a:defRPr sz="2000" kern="1200">
        <a:solidFill>
          <a:schemeClr val="tx1"/>
        </a:solidFill>
        <a:latin typeface="Times New Roman" charset="0"/>
        <a:ea typeface="+mn-ea"/>
        <a:cs typeface="+mn-cs"/>
      </a:defRPr>
    </a:lvl2pPr>
    <a:lvl3pPr marL="782638" indent="131763" algn="l" rtl="0" eaLnBrk="0" fontAlgn="base" hangingPunct="0">
      <a:spcBef>
        <a:spcPct val="0"/>
      </a:spcBef>
      <a:spcAft>
        <a:spcPct val="0"/>
      </a:spcAft>
      <a:defRPr sz="2000" kern="1200">
        <a:solidFill>
          <a:schemeClr val="tx1"/>
        </a:solidFill>
        <a:latin typeface="Times New Roman" charset="0"/>
        <a:ea typeface="+mn-ea"/>
        <a:cs typeface="+mn-cs"/>
      </a:defRPr>
    </a:lvl3pPr>
    <a:lvl4pPr marL="1174750" indent="196850" algn="l" rtl="0" eaLnBrk="0" fontAlgn="base" hangingPunct="0">
      <a:spcBef>
        <a:spcPct val="0"/>
      </a:spcBef>
      <a:spcAft>
        <a:spcPct val="0"/>
      </a:spcAft>
      <a:defRPr sz="2000" kern="1200">
        <a:solidFill>
          <a:schemeClr val="tx1"/>
        </a:solidFill>
        <a:latin typeface="Times New Roman" charset="0"/>
        <a:ea typeface="+mn-ea"/>
        <a:cs typeface="+mn-cs"/>
      </a:defRPr>
    </a:lvl4pPr>
    <a:lvl5pPr marL="1566863" indent="261938" algn="l" rtl="0" eaLnBrk="0" fontAlgn="base" hangingPunct="0">
      <a:spcBef>
        <a:spcPct val="0"/>
      </a:spcBef>
      <a:spcAft>
        <a:spcPct val="0"/>
      </a:spcAft>
      <a:defRPr sz="2000" kern="1200">
        <a:solidFill>
          <a:schemeClr val="tx1"/>
        </a:solidFill>
        <a:latin typeface="Times New Roman" charset="0"/>
        <a:ea typeface="+mn-ea"/>
        <a:cs typeface="+mn-cs"/>
      </a:defRPr>
    </a:lvl5pPr>
    <a:lvl6pPr marL="2286000" algn="l" defTabSz="914400" rtl="0" eaLnBrk="1" latinLnBrk="0" hangingPunct="1">
      <a:defRPr sz="2000" kern="1200">
        <a:solidFill>
          <a:schemeClr val="tx1"/>
        </a:solidFill>
        <a:latin typeface="Times New Roman" charset="0"/>
        <a:ea typeface="+mn-ea"/>
        <a:cs typeface="+mn-cs"/>
      </a:defRPr>
    </a:lvl6pPr>
    <a:lvl7pPr marL="2743200" algn="l" defTabSz="914400" rtl="0" eaLnBrk="1" latinLnBrk="0" hangingPunct="1">
      <a:defRPr sz="2000" kern="1200">
        <a:solidFill>
          <a:schemeClr val="tx1"/>
        </a:solidFill>
        <a:latin typeface="Times New Roman" charset="0"/>
        <a:ea typeface="+mn-ea"/>
        <a:cs typeface="+mn-cs"/>
      </a:defRPr>
    </a:lvl7pPr>
    <a:lvl8pPr marL="3200400" algn="l" defTabSz="914400" rtl="0" eaLnBrk="1" latinLnBrk="0" hangingPunct="1">
      <a:defRPr sz="2000" kern="1200">
        <a:solidFill>
          <a:schemeClr val="tx1"/>
        </a:solidFill>
        <a:latin typeface="Times New Roman" charset="0"/>
        <a:ea typeface="+mn-ea"/>
        <a:cs typeface="+mn-cs"/>
      </a:defRPr>
    </a:lvl8pPr>
    <a:lvl9pPr marL="3657600" algn="l" defTabSz="914400" rtl="0" eaLnBrk="1" latinLnBrk="0" hangingPunct="1">
      <a:defRPr sz="20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7749">
          <p15:clr>
            <a:srgbClr val="A4A3A4"/>
          </p15:clr>
        </p15:guide>
        <p15:guide id="2" orient="horz" pos="5006">
          <p15:clr>
            <a:srgbClr val="A4A3A4"/>
          </p15:clr>
        </p15:guide>
        <p15:guide id="3" orient="horz" pos="3140">
          <p15:clr>
            <a:srgbClr val="A4A3A4"/>
          </p15:clr>
        </p15:guide>
        <p15:guide id="4" orient="horz" pos="5552">
          <p15:clr>
            <a:srgbClr val="A4A3A4"/>
          </p15:clr>
        </p15:guide>
        <p15:guide id="5" pos="600">
          <p15:clr>
            <a:srgbClr val="A4A3A4"/>
          </p15:clr>
        </p15:guide>
        <p15:guide id="6" pos="5760">
          <p15:clr>
            <a:srgbClr val="A4A3A4"/>
          </p15:clr>
        </p15:guide>
        <p15:guide id="7" pos="6160">
          <p15:clr>
            <a:srgbClr val="A4A3A4"/>
          </p15:clr>
        </p15:guide>
        <p15:guide id="8" pos="11320">
          <p15:clr>
            <a:srgbClr val="A4A3A4"/>
          </p15:clr>
        </p15:guide>
        <p15:guide id="9" pos="11720">
          <p15:clr>
            <a:srgbClr val="A4A3A4"/>
          </p15:clr>
        </p15:guide>
        <p15:guide id="10" pos="16880">
          <p15:clr>
            <a:srgbClr val="A4A3A4"/>
          </p15:clr>
        </p15:guide>
        <p15:guide id="11" pos="17280">
          <p15:clr>
            <a:srgbClr val="A4A3A4"/>
          </p15:clr>
        </p15:guide>
        <p15:guide id="12" pos="22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9"/>
    <p:restoredTop sz="85780" autoAdjust="0"/>
  </p:normalViewPr>
  <p:slideViewPr>
    <p:cSldViewPr>
      <p:cViewPr varScale="1">
        <p:scale>
          <a:sx n="23" d="100"/>
          <a:sy n="23" d="100"/>
        </p:scale>
        <p:origin x="1299" y="102"/>
      </p:cViewPr>
      <p:guideLst>
        <p:guide orient="horz" pos="17749"/>
        <p:guide orient="horz" pos="5006"/>
        <p:guide orient="horz" pos="3140"/>
        <p:guide orient="horz" pos="5552"/>
        <p:guide pos="600"/>
        <p:guide pos="5760"/>
        <p:guide pos="6160"/>
        <p:guide pos="11320"/>
        <p:guide pos="11720"/>
        <p:guide pos="16880"/>
        <p:guide pos="17280"/>
        <p:guide pos="22440"/>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anose="02020603050405020304" pitchFamily="18" charset="0"/>
              </a:defRPr>
            </a:lvl1pPr>
          </a:lstStyle>
          <a:p>
            <a:pPr>
              <a:defRPr/>
            </a:pPr>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anose="02020603050405020304" pitchFamily="18" charset="0"/>
              </a:defRPr>
            </a:lvl1pPr>
          </a:lstStyle>
          <a:p>
            <a:pPr>
              <a:defRPr/>
            </a:pPr>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anose="02020603050405020304" pitchFamily="18" charset="0"/>
              </a:defRPr>
            </a:lvl1pPr>
          </a:lstStyle>
          <a:p>
            <a:pPr>
              <a:defRPr/>
            </a:pPr>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fld id="{7C259C0D-4081-AA42-AC55-C933A0C38150}" type="slidenum">
              <a:rPr lang="en-AU" altLang="en-US"/>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anose="02020603050405020304" pitchFamily="18" charset="0"/>
              </a:defRPr>
            </a:lvl1pPr>
          </a:lstStyle>
          <a:p>
            <a:pPr>
              <a:defRPr/>
            </a:pPr>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anose="02020603050405020304" pitchFamily="18" charset="0"/>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079500" y="749300"/>
            <a:ext cx="468630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anose="02020603050405020304" pitchFamily="18" charset="0"/>
              </a:defRPr>
            </a:lvl1pPr>
          </a:lstStyle>
          <a:p>
            <a:pPr>
              <a:defRPr/>
            </a:pPr>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fld id="{A1E20A6D-E578-7C4C-BA00-D689045F6A33}"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905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82638"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7475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66863"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a:ln/>
        </p:spPr>
      </p:sp>
      <p:sp>
        <p:nvSpPr>
          <p:cNvPr id="5123" name="Notes Placeholder 2"/>
          <p:cNvSpPr>
            <a:spLocks noGrp="1"/>
          </p:cNvSpPr>
          <p:nvPr>
            <p:ph type="body" idx="1"/>
          </p:nvPr>
        </p:nvSpPr>
        <p:spPr>
          <a:ln/>
        </p:spPr>
        <p:txBody>
          <a:bodyPr/>
          <a:lstStyle/>
          <a:p>
            <a:pPr>
              <a:defRPr/>
            </a:pPr>
            <a:r>
              <a:rPr lang="en-US" altLang="en-US" sz="1029" b="1" u="sng" dirty="0"/>
              <a:t>Directions: </a:t>
            </a:r>
          </a:p>
          <a:p>
            <a:pPr>
              <a:defRPr/>
            </a:pPr>
            <a:endParaRPr lang="en-US" altLang="en-US" sz="1029" dirty="0"/>
          </a:p>
          <a:p>
            <a:pPr>
              <a:defRPr/>
            </a:pPr>
            <a:r>
              <a:rPr lang="en-US" altLang="en-US" sz="1029" dirty="0"/>
              <a:t>Delete the text and fill in your information using the template. Section headings should remain the same. Some text is provided in black to use as an example. Most of your information will come from your research proposal – but you should avoid copy and pasting directly from that assignment. See scoring rubric file for more information on what should go in each section.</a:t>
            </a:r>
          </a:p>
          <a:p>
            <a:pPr>
              <a:defRPr/>
            </a:pPr>
            <a:endParaRPr lang="en-US" altLang="en-US" sz="1029" dirty="0"/>
          </a:p>
          <a:p>
            <a:pPr>
              <a:defRPr/>
            </a:pPr>
            <a:r>
              <a:rPr lang="en-US" altLang="en-US" sz="1029" dirty="0"/>
              <a:t>You are allowed to move components of this template (make sections bigger/smaller, change text size [minimum 24pt], change colors), but be sure any changes you make keeps the formatting clear and easy to read. </a:t>
            </a:r>
          </a:p>
          <a:p>
            <a:pPr>
              <a:defRPr/>
            </a:pPr>
            <a:endParaRPr lang="en-US" altLang="en-US" sz="1029" dirty="0"/>
          </a:p>
          <a:p>
            <a:pPr>
              <a:defRPr/>
            </a:pPr>
            <a:r>
              <a:rPr lang="en-US" altLang="en-US" sz="1029" dirty="0"/>
              <a:t>After you have completed your poster, save it as a .</a:t>
            </a:r>
            <a:r>
              <a:rPr lang="en-US" altLang="en-US" sz="1029" b="1" dirty="0"/>
              <a:t>pdf</a:t>
            </a:r>
            <a:r>
              <a:rPr lang="en-US" altLang="en-US" sz="1029" dirty="0"/>
              <a:t> file and upload it to </a:t>
            </a:r>
            <a:r>
              <a:rPr lang="en-US" altLang="en-US" sz="1029" dirty="0" err="1"/>
              <a:t>eCampus</a:t>
            </a:r>
            <a:r>
              <a:rPr lang="en-US" altLang="en-US" sz="1029" dirty="0"/>
              <a:t>.</a:t>
            </a:r>
            <a:endParaRPr lang="en-US" sz="1029" dirty="0">
              <a:solidFill>
                <a:srgbClr val="C00000"/>
              </a:solidFill>
            </a:endParaRPr>
          </a:p>
          <a:p>
            <a:pPr>
              <a:defRPr/>
            </a:pPr>
            <a:endParaRPr lang="en-US" altLang="en-US" sz="1029" dirty="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000">
                <a:solidFill>
                  <a:schemeClr val="tx1"/>
                </a:solidFill>
                <a:latin typeface="Times New Roman" charset="0"/>
              </a:defRPr>
            </a:lvl1pPr>
            <a:lvl2pPr marL="742950" indent="-285750" defTabSz="896938">
              <a:defRPr sz="2000">
                <a:solidFill>
                  <a:schemeClr val="tx1"/>
                </a:solidFill>
                <a:latin typeface="Times New Roman" charset="0"/>
              </a:defRPr>
            </a:lvl2pPr>
            <a:lvl3pPr marL="1143000" indent="-228600" defTabSz="896938">
              <a:defRPr sz="2000">
                <a:solidFill>
                  <a:schemeClr val="tx1"/>
                </a:solidFill>
                <a:latin typeface="Times New Roman" charset="0"/>
              </a:defRPr>
            </a:lvl3pPr>
            <a:lvl4pPr marL="1600200" indent="-228600" defTabSz="896938">
              <a:defRPr sz="2000">
                <a:solidFill>
                  <a:schemeClr val="tx1"/>
                </a:solidFill>
                <a:latin typeface="Times New Roman" charset="0"/>
              </a:defRPr>
            </a:lvl4pPr>
            <a:lvl5pPr marL="2057400" indent="-228600" defTabSz="896938">
              <a:defRPr sz="2000">
                <a:solidFill>
                  <a:schemeClr val="tx1"/>
                </a:solidFill>
                <a:latin typeface="Times New Roman" charset="0"/>
              </a:defRPr>
            </a:lvl5pPr>
            <a:lvl6pPr marL="2514600" indent="-228600" defTabSz="896938" eaLnBrk="0" fontAlgn="base" hangingPunct="0">
              <a:spcBef>
                <a:spcPct val="0"/>
              </a:spcBef>
              <a:spcAft>
                <a:spcPct val="0"/>
              </a:spcAft>
              <a:defRPr sz="2000">
                <a:solidFill>
                  <a:schemeClr val="tx1"/>
                </a:solidFill>
                <a:latin typeface="Times New Roman" charset="0"/>
              </a:defRPr>
            </a:lvl6pPr>
            <a:lvl7pPr marL="2971800" indent="-228600" defTabSz="896938" eaLnBrk="0" fontAlgn="base" hangingPunct="0">
              <a:spcBef>
                <a:spcPct val="0"/>
              </a:spcBef>
              <a:spcAft>
                <a:spcPct val="0"/>
              </a:spcAft>
              <a:defRPr sz="2000">
                <a:solidFill>
                  <a:schemeClr val="tx1"/>
                </a:solidFill>
                <a:latin typeface="Times New Roman" charset="0"/>
              </a:defRPr>
            </a:lvl7pPr>
            <a:lvl8pPr marL="3429000" indent="-228600" defTabSz="896938" eaLnBrk="0" fontAlgn="base" hangingPunct="0">
              <a:spcBef>
                <a:spcPct val="0"/>
              </a:spcBef>
              <a:spcAft>
                <a:spcPct val="0"/>
              </a:spcAft>
              <a:defRPr sz="2000">
                <a:solidFill>
                  <a:schemeClr val="tx1"/>
                </a:solidFill>
                <a:latin typeface="Times New Roman" charset="0"/>
              </a:defRPr>
            </a:lvl8pPr>
            <a:lvl9pPr marL="3886200" indent="-228600" defTabSz="896938" eaLnBrk="0" fontAlgn="base" hangingPunct="0">
              <a:spcBef>
                <a:spcPct val="0"/>
              </a:spcBef>
              <a:spcAft>
                <a:spcPct val="0"/>
              </a:spcAft>
              <a:defRPr sz="2000">
                <a:solidFill>
                  <a:schemeClr val="tx1"/>
                </a:solidFill>
                <a:latin typeface="Times New Roman" charset="0"/>
              </a:defRPr>
            </a:lvl9pPr>
          </a:lstStyle>
          <a:p>
            <a:fld id="{CF1D391E-9DE0-8244-AE86-B3F1E542CFFE}" type="slidenum">
              <a:rPr lang="en-AU" altLang="en-US" sz="1200"/>
              <a:pPr/>
              <a:t>1</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89815"/>
            <a:ext cx="31088542" cy="6272106"/>
          </a:xfrm>
        </p:spPr>
        <p:txBody>
          <a:bodyPr/>
          <a:lstStyle/>
          <a:p>
            <a:r>
              <a:rPr lang="en-US"/>
              <a:t>Click to edit Master title style</a:t>
            </a:r>
          </a:p>
        </p:txBody>
      </p:sp>
      <p:sp>
        <p:nvSpPr>
          <p:cNvPr id="3" name="Subtitle 2"/>
          <p:cNvSpPr>
            <a:spLocks noGrp="1"/>
          </p:cNvSpPr>
          <p:nvPr>
            <p:ph type="subTitle" idx="1"/>
          </p:nvPr>
        </p:nvSpPr>
        <p:spPr>
          <a:xfrm>
            <a:off x="5486136" y="16581120"/>
            <a:ext cx="25603729" cy="74777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191A24-472C-9241-AB41-8C619D60EA55}" type="slidenum">
              <a:rPr lang="en-US" altLang="en-US"/>
              <a:pPr/>
              <a:t>‹#›</a:t>
            </a:fld>
            <a:endParaRPr lang="en-US" altLang="en-US"/>
          </a:p>
        </p:txBody>
      </p:sp>
    </p:spTree>
    <p:extLst>
      <p:ext uri="{BB962C8B-B14F-4D97-AF65-F5344CB8AC3E}">
        <p14:creationId xmlns:p14="http://schemas.microsoft.com/office/powerpoint/2010/main" val="8603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938484-74B9-6846-B462-B975BFBA8076}" type="slidenum">
              <a:rPr lang="en-US" altLang="en-US"/>
              <a:pPr/>
              <a:t>‹#›</a:t>
            </a:fld>
            <a:endParaRPr lang="en-US" altLang="en-US"/>
          </a:p>
        </p:txBody>
      </p:sp>
    </p:spTree>
    <p:extLst>
      <p:ext uri="{BB962C8B-B14F-4D97-AF65-F5344CB8AC3E}">
        <p14:creationId xmlns:p14="http://schemas.microsoft.com/office/powerpoint/2010/main" val="49182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136" y="2600960"/>
            <a:ext cx="7772135" cy="23408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729" y="2600960"/>
            <a:ext cx="23189407" cy="23408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AAAC14-59BE-A542-9078-E88248BD1A79}" type="slidenum">
              <a:rPr lang="en-US" altLang="en-US"/>
              <a:pPr/>
              <a:t>‹#›</a:t>
            </a:fld>
            <a:endParaRPr lang="en-US" altLang="en-US"/>
          </a:p>
        </p:txBody>
      </p:sp>
    </p:spTree>
    <p:extLst>
      <p:ext uri="{BB962C8B-B14F-4D97-AF65-F5344CB8AC3E}">
        <p14:creationId xmlns:p14="http://schemas.microsoft.com/office/powerpoint/2010/main" val="36922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11398C-597A-6D4E-A813-155EE4491C16}" type="slidenum">
              <a:rPr lang="en-US" altLang="en-US"/>
              <a:pPr/>
              <a:t>‹#›</a:t>
            </a:fld>
            <a:endParaRPr lang="en-US" altLang="en-US"/>
          </a:p>
        </p:txBody>
      </p:sp>
    </p:spTree>
    <p:extLst>
      <p:ext uri="{BB962C8B-B14F-4D97-AF65-F5344CB8AC3E}">
        <p14:creationId xmlns:p14="http://schemas.microsoft.com/office/powerpoint/2010/main" val="79889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2774"/>
            <a:ext cx="31089865" cy="58115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0" y="12402727"/>
            <a:ext cx="31089865" cy="640004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E287B5-6220-864D-A8ED-D2F0FBAC7CED}" type="slidenum">
              <a:rPr lang="en-US" altLang="en-US"/>
              <a:pPr/>
              <a:t>‹#›</a:t>
            </a:fld>
            <a:endParaRPr lang="en-US" altLang="en-US"/>
          </a:p>
        </p:txBody>
      </p:sp>
    </p:spTree>
    <p:extLst>
      <p:ext uri="{BB962C8B-B14F-4D97-AF65-F5344CB8AC3E}">
        <p14:creationId xmlns:p14="http://schemas.microsoft.com/office/powerpoint/2010/main" val="95211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730"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96EA24-43A3-1742-9B34-B328BED4C31F}" type="slidenum">
              <a:rPr lang="en-US" altLang="en-US"/>
              <a:pPr/>
              <a:t>‹#›</a:t>
            </a:fld>
            <a:endParaRPr lang="en-US" altLang="en-US"/>
          </a:p>
        </p:txBody>
      </p:sp>
    </p:spTree>
    <p:extLst>
      <p:ext uri="{BB962C8B-B14F-4D97-AF65-F5344CB8AC3E}">
        <p14:creationId xmlns:p14="http://schemas.microsoft.com/office/powerpoint/2010/main" val="133418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2540"/>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566"/>
            <a:ext cx="16160750"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566"/>
            <a:ext cx="16167364"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1D202FA-EB84-4645-B0C6-3796D99B56A9}" type="slidenum">
              <a:rPr lang="en-US" altLang="en-US"/>
              <a:pPr/>
              <a:t>‹#›</a:t>
            </a:fld>
            <a:endParaRPr lang="en-US" altLang="en-US"/>
          </a:p>
        </p:txBody>
      </p:sp>
    </p:spTree>
    <p:extLst>
      <p:ext uri="{BB962C8B-B14F-4D97-AF65-F5344CB8AC3E}">
        <p14:creationId xmlns:p14="http://schemas.microsoft.com/office/powerpoint/2010/main" val="177799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6603992-6DF2-9949-B928-638D37EF0E91}" type="slidenum">
              <a:rPr lang="en-US" altLang="en-US"/>
              <a:pPr/>
              <a:t>‹#›</a:t>
            </a:fld>
            <a:endParaRPr lang="en-US" altLang="en-US"/>
          </a:p>
        </p:txBody>
      </p:sp>
    </p:spTree>
    <p:extLst>
      <p:ext uri="{BB962C8B-B14F-4D97-AF65-F5344CB8AC3E}">
        <p14:creationId xmlns:p14="http://schemas.microsoft.com/office/powerpoint/2010/main" val="59392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93AA3F6-08CA-0544-B812-3681E03AB017}" type="slidenum">
              <a:rPr lang="en-US" altLang="en-US"/>
              <a:pPr/>
              <a:t>‹#›</a:t>
            </a:fld>
            <a:endParaRPr lang="en-US" altLang="en-US"/>
          </a:p>
        </p:txBody>
      </p:sp>
    </p:spTree>
    <p:extLst>
      <p:ext uri="{BB962C8B-B14F-4D97-AF65-F5344CB8AC3E}">
        <p14:creationId xmlns:p14="http://schemas.microsoft.com/office/powerpoint/2010/main" val="6046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014"/>
            <a:ext cx="12033250" cy="49580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300729" y="1165014"/>
            <a:ext cx="20447000" cy="249740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3094"/>
            <a:ext cx="12033250" cy="20015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3469EB-E8D4-B54C-9CD7-0A05063A7EED}" type="slidenum">
              <a:rPr lang="en-US" altLang="en-US"/>
              <a:pPr/>
              <a:t>‹#›</a:t>
            </a:fld>
            <a:endParaRPr lang="en-US" altLang="en-US"/>
          </a:p>
        </p:txBody>
      </p:sp>
    </p:spTree>
    <p:extLst>
      <p:ext uri="{BB962C8B-B14F-4D97-AF65-F5344CB8AC3E}">
        <p14:creationId xmlns:p14="http://schemas.microsoft.com/office/powerpoint/2010/main" val="193476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7" y="20482561"/>
            <a:ext cx="21945864" cy="241883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8887" y="2614508"/>
            <a:ext cx="21945864" cy="17556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8887" y="22901394"/>
            <a:ext cx="21945864" cy="3433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DF7D3B-8CF3-124D-AAFC-3C9070EC69FF}" type="slidenum">
              <a:rPr lang="en-US" altLang="en-US"/>
              <a:pPr/>
              <a:t>‹#›</a:t>
            </a:fld>
            <a:endParaRPr lang="en-US" altLang="en-US"/>
          </a:p>
        </p:txBody>
      </p:sp>
    </p:spTree>
    <p:extLst>
      <p:ext uri="{BB962C8B-B14F-4D97-AF65-F5344CB8AC3E}">
        <p14:creationId xmlns:p14="http://schemas.microsoft.com/office/powerpoint/2010/main" val="41963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600325"/>
            <a:ext cx="3108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26714" tIns="213357" rIns="426714" bIns="213357"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743200" y="8451850"/>
            <a:ext cx="31089600" cy="175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26714" tIns="213357" rIns="426714" bIns="2133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7432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defRPr sz="6500">
                <a:latin typeface="Times New Roman" panose="02020603050405020304"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2496800" y="26660475"/>
            <a:ext cx="115824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ctr">
              <a:defRPr sz="6500">
                <a:latin typeface="Times New Roman" panose="02020603050405020304"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262128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r">
              <a:defRPr sz="6500"/>
            </a:lvl1pPr>
          </a:lstStyle>
          <a:p>
            <a:fld id="{8392CDF3-D5C3-7F4F-BC7D-2BA9250B2098}" type="slidenum">
              <a:rPr lang="en-US" altLang="en-US"/>
              <a:pPr/>
              <a:t>‹#›</a:t>
            </a:fld>
            <a:endParaRPr lang="en-US" altLang="en-US"/>
          </a:p>
        </p:txBody>
      </p:sp>
      <p:sp>
        <p:nvSpPr>
          <p:cNvPr id="1031" name="Rectangle 7"/>
          <p:cNvSpPr>
            <a:spLocks noChangeArrowheads="1"/>
          </p:cNvSpPr>
          <p:nvPr userDrawn="1"/>
        </p:nvSpPr>
        <p:spPr bwMode="auto">
          <a:xfrm>
            <a:off x="9525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2" name="Rectangle 8"/>
          <p:cNvSpPr>
            <a:spLocks noChangeArrowheads="1"/>
          </p:cNvSpPr>
          <p:nvPr userDrawn="1"/>
        </p:nvSpPr>
        <p:spPr bwMode="auto">
          <a:xfrm>
            <a:off x="97790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3" name="Rectangle 9"/>
          <p:cNvSpPr>
            <a:spLocks noChangeArrowheads="1"/>
          </p:cNvSpPr>
          <p:nvPr userDrawn="1"/>
        </p:nvSpPr>
        <p:spPr bwMode="auto">
          <a:xfrm>
            <a:off x="186055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Rectangle 10"/>
          <p:cNvSpPr>
            <a:spLocks noChangeArrowheads="1"/>
          </p:cNvSpPr>
          <p:nvPr userDrawn="1"/>
        </p:nvSpPr>
        <p:spPr bwMode="auto">
          <a:xfrm>
            <a:off x="274320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Rectangle 12"/>
          <p:cNvSpPr>
            <a:spLocks noChangeArrowheads="1"/>
          </p:cNvSpPr>
          <p:nvPr userDrawn="1"/>
        </p:nvSpPr>
        <p:spPr bwMode="auto">
          <a:xfrm>
            <a:off x="0" y="0"/>
            <a:ext cx="36576000" cy="29260800"/>
          </a:xfrm>
          <a:prstGeom prst="rect">
            <a:avLst/>
          </a:prstGeom>
          <a:noFill/>
          <a:ln w="254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pmc/articles/PMC2946114/" TargetMode="External"/><Relationship Id="rId3" Type="http://schemas.openxmlformats.org/officeDocument/2006/relationships/slideLayout" Target="../slideLayouts/slideLayout7.xml"/><Relationship Id="rId7" Type="http://schemas.openxmlformats.org/officeDocument/2006/relationships/hyperlink" Target="https://www.cdc.gov/childrensmentalhealth/data.html"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files.eric.ed.gov/fulltext/ED459404.pdf" TargetMode="External"/><Relationship Id="rId11"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hyperlink" Target="https://doi-org.ezproxy.monmouth.edu/10.1080/" TargetMode="External"/><Relationship Id="rId4" Type="http://schemas.openxmlformats.org/officeDocument/2006/relationships/notesSlide" Target="../notesSlides/notesSlide1.xml"/><Relationship Id="rId9" Type="http://schemas.openxmlformats.org/officeDocument/2006/relationships/hyperlink" Target="https://www.ncbi.nlm.nih.gov/pmc/articles/PMC44082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D75"/>
        </a:solid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748838" y="19735800"/>
            <a:ext cx="17073562" cy="899001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2400"/>
          </a:p>
        </p:txBody>
      </p:sp>
      <p:sp>
        <p:nvSpPr>
          <p:cNvPr id="15363" name="Text Box 343"/>
          <p:cNvSpPr txBox="1">
            <a:spLocks noChangeArrowheads="1"/>
          </p:cNvSpPr>
          <p:nvPr/>
        </p:nvSpPr>
        <p:spPr bwMode="auto">
          <a:xfrm>
            <a:off x="27444700" y="6429375"/>
            <a:ext cx="8153400" cy="8404225"/>
          </a:xfrm>
          <a:prstGeom prst="rect">
            <a:avLst/>
          </a:prstGeom>
          <a:solidFill>
            <a:schemeClr val="bg1"/>
          </a:solidFill>
          <a:ln>
            <a:noFill/>
          </a:ln>
        </p:spPr>
        <p:txBody>
          <a:bodyPr lIns="360000" tIns="180000" rIns="360000" bIns="180000">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defRPr/>
            </a:pPr>
            <a:r>
              <a:rPr lang="en-US" altLang="en-US" sz="3550" dirty="0"/>
              <a:t>There is no proposed control group which could limit </a:t>
            </a:r>
            <a:r>
              <a:rPr lang="en-US" sz="3550" dirty="0"/>
              <a:t>the ability to analyze if outcomes are associated primarily with the intervention (</a:t>
            </a:r>
            <a:r>
              <a:rPr lang="en-US" sz="3550" dirty="0" err="1"/>
              <a:t>Balkin</a:t>
            </a:r>
            <a:r>
              <a:rPr lang="en-US" sz="3550" dirty="0"/>
              <a:t> &amp; Kleist, 2017). </a:t>
            </a:r>
          </a:p>
          <a:p>
            <a:pPr>
              <a:spcAft>
                <a:spcPts val="1800"/>
              </a:spcAft>
              <a:buFont typeface="Arial" panose="020B0604020202020204" pitchFamily="34" charset="0"/>
              <a:buChar char="•"/>
              <a:defRPr/>
            </a:pPr>
            <a:r>
              <a:rPr lang="en-US" sz="3550" dirty="0"/>
              <a:t>It is essentially impossible to control for any external occurrences that may impact the results of the study.</a:t>
            </a:r>
          </a:p>
          <a:p>
            <a:pPr>
              <a:spcAft>
                <a:spcPts val="1800"/>
              </a:spcAft>
              <a:buFont typeface="Arial" panose="020B0604020202020204" pitchFamily="34" charset="0"/>
              <a:buChar char="•"/>
              <a:defRPr/>
            </a:pPr>
            <a:r>
              <a:rPr lang="en-US" sz="3550" dirty="0"/>
              <a:t>Possibility of limited participation due to circumstances of allergies to dogs and/ </a:t>
            </a:r>
            <a:r>
              <a:rPr lang="en-US" sz="3550"/>
              <a:t>or fear of dogs. </a:t>
            </a:r>
            <a:endParaRPr lang="en-US" sz="3550" dirty="0"/>
          </a:p>
          <a:p>
            <a:pPr>
              <a:spcAft>
                <a:spcPts val="1800"/>
              </a:spcAft>
              <a:buFont typeface="Arial" panose="020B0604020202020204" pitchFamily="34" charset="0"/>
              <a:buChar char="•"/>
              <a:defRPr/>
            </a:pPr>
            <a:endParaRPr lang="en-US" sz="3600" dirty="0"/>
          </a:p>
          <a:p>
            <a:pPr>
              <a:spcAft>
                <a:spcPts val="1800"/>
              </a:spcAft>
              <a:buFont typeface="Arial" panose="020B0604020202020204" pitchFamily="34" charset="0"/>
              <a:buChar char="•"/>
              <a:defRPr/>
            </a:pPr>
            <a:endParaRPr lang="en-US" altLang="en-US" sz="3600" dirty="0">
              <a:solidFill>
                <a:srgbClr val="FF0000"/>
              </a:solidFill>
            </a:endParaRPr>
          </a:p>
        </p:txBody>
      </p:sp>
      <p:sp>
        <p:nvSpPr>
          <p:cNvPr id="15364" name="Text Box 23"/>
          <p:cNvSpPr txBox="1">
            <a:spLocks noChangeArrowheads="1"/>
          </p:cNvSpPr>
          <p:nvPr/>
        </p:nvSpPr>
        <p:spPr bwMode="auto">
          <a:xfrm>
            <a:off x="950913" y="6419850"/>
            <a:ext cx="8193087" cy="13106400"/>
          </a:xfrm>
          <a:prstGeom prst="rect">
            <a:avLst/>
          </a:prstGeom>
          <a:solidFill>
            <a:schemeClr val="bg1"/>
          </a:solidFill>
          <a:ln>
            <a:noFill/>
          </a:ln>
        </p:spPr>
        <p:txBody>
          <a:bodyPr lIns="360000" tIns="180000" rIns="360000" bIns="180000">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Font typeface="Arial" panose="020B0604020202020204" pitchFamily="34" charset="0"/>
              <a:buChar char="•"/>
              <a:defRPr/>
            </a:pPr>
            <a:r>
              <a:rPr lang="en-US" sz="3600" dirty="0"/>
              <a:t>Existing research points to the notion that anxiety is a significant concern for adolescent populations. </a:t>
            </a:r>
            <a:r>
              <a:rPr lang="en-US" sz="3600" dirty="0" smtClean="0"/>
              <a:t>In America, an </a:t>
            </a:r>
            <a:r>
              <a:rPr lang="en-US" sz="3600" dirty="0"/>
              <a:t>estimated 4.4 million children </a:t>
            </a:r>
            <a:r>
              <a:rPr lang="en-US" sz="3600" dirty="0" smtClean="0"/>
              <a:t>and </a:t>
            </a:r>
            <a:r>
              <a:rPr lang="en-US" sz="3600" dirty="0"/>
              <a:t>adolescents are diagnosed with anxiety and anxiety rates have expanded throughout the years (CDC, n.d.).</a:t>
            </a:r>
          </a:p>
          <a:p>
            <a:pPr>
              <a:buFont typeface="Arial" panose="020B0604020202020204" pitchFamily="34" charset="0"/>
              <a:buChar char="•"/>
              <a:defRPr/>
            </a:pPr>
            <a:r>
              <a:rPr lang="en-US" sz="3600" dirty="0"/>
              <a:t>Previous research has discussed Animal-Assisted Therapy (AAT) as a method associated with reducing student anxiety (Stewart et al., 2014).</a:t>
            </a:r>
          </a:p>
          <a:p>
            <a:pPr>
              <a:buFont typeface="Arial" panose="020B0604020202020204" pitchFamily="34" charset="0"/>
              <a:buChar char="•"/>
              <a:defRPr/>
            </a:pPr>
            <a:r>
              <a:rPr lang="en-US" sz="3600" dirty="0"/>
              <a:t>This research proposal aims to continue the imperative conversation regarding mental health support among adolescent students. </a:t>
            </a:r>
          </a:p>
          <a:p>
            <a:pPr>
              <a:buFont typeface="Arial" panose="020B0604020202020204" pitchFamily="34" charset="0"/>
              <a:buChar char="•"/>
              <a:defRPr/>
            </a:pPr>
            <a:r>
              <a:rPr lang="en-US" sz="3600" dirty="0"/>
              <a:t>In this proposed study, New Jersey high school students (</a:t>
            </a:r>
            <a:r>
              <a:rPr lang="en-US" sz="3600" i="1" dirty="0"/>
              <a:t>N=70</a:t>
            </a:r>
            <a:r>
              <a:rPr lang="en-US" sz="3600" dirty="0"/>
              <a:t>) will be invited to partake in an AAT implementation in which their anxiety levels will be measured at pre-assessment and post-assessment. </a:t>
            </a:r>
          </a:p>
          <a:p>
            <a:pPr marL="0" indent="0">
              <a:defRPr/>
            </a:pPr>
            <a:endParaRPr lang="en-US" sz="3600" dirty="0"/>
          </a:p>
        </p:txBody>
      </p:sp>
      <p:sp>
        <p:nvSpPr>
          <p:cNvPr id="4102" name="Text Box 25"/>
          <p:cNvSpPr txBox="1">
            <a:spLocks noChangeArrowheads="1"/>
          </p:cNvSpPr>
          <p:nvPr/>
        </p:nvSpPr>
        <p:spPr bwMode="auto">
          <a:xfrm>
            <a:off x="950913" y="5391150"/>
            <a:ext cx="8193087"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Arial Unicode MS" pitchFamily="34"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latin typeface="+mn-lt"/>
              </a:rPr>
              <a:t>BACKGROUND</a:t>
            </a:r>
            <a:endParaRPr lang="en-US" altLang="en-US" dirty="0">
              <a:latin typeface="+mn-lt"/>
            </a:endParaRPr>
          </a:p>
        </p:txBody>
      </p:sp>
      <p:sp>
        <p:nvSpPr>
          <p:cNvPr id="15366" name="Rectangle 34"/>
          <p:cNvSpPr>
            <a:spLocks noChangeArrowheads="1"/>
          </p:cNvSpPr>
          <p:nvPr/>
        </p:nvSpPr>
        <p:spPr bwMode="auto">
          <a:xfrm>
            <a:off x="608013" y="3521075"/>
            <a:ext cx="35356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r>
              <a:rPr lang="en-US" altLang="en-US" sz="4700" b="1">
                <a:solidFill>
                  <a:schemeClr val="bg1"/>
                </a:solidFill>
                <a:latin typeface="Arial Unicode MS" charset="0"/>
              </a:rPr>
              <a:t> Theresa Sansone</a:t>
            </a:r>
          </a:p>
          <a:p>
            <a:pPr algn="ctr"/>
            <a:r>
              <a:rPr lang="en-US" altLang="en-US" sz="4700" b="1">
                <a:solidFill>
                  <a:schemeClr val="bg1"/>
                </a:solidFill>
                <a:latin typeface="Arial Unicode MS" charset="0"/>
              </a:rPr>
              <a:t>Monmouth University</a:t>
            </a:r>
          </a:p>
        </p:txBody>
      </p:sp>
      <p:sp>
        <p:nvSpPr>
          <p:cNvPr id="15367" name="Text Box 36"/>
          <p:cNvSpPr txBox="1">
            <a:spLocks noChangeArrowheads="1"/>
          </p:cNvSpPr>
          <p:nvPr/>
        </p:nvSpPr>
        <p:spPr bwMode="auto">
          <a:xfrm>
            <a:off x="9748838" y="6380163"/>
            <a:ext cx="8189912" cy="13390159"/>
          </a:xfrm>
          <a:prstGeom prst="rect">
            <a:avLst/>
          </a:prstGeom>
          <a:solidFill>
            <a:schemeClr val="bg1"/>
          </a:solidFill>
          <a:ln>
            <a:noFill/>
          </a:ln>
        </p:spPr>
        <p:txBody>
          <a:bodyPr lIns="360000" tIns="180000" rIns="360000" bIns="180000">
            <a:spAutoFit/>
          </a:bodyPr>
          <a:lstStyle>
            <a:lvl1pPr marL="571500" indent="-571500">
              <a:defRPr sz="2000">
                <a:solidFill>
                  <a:schemeClr val="tx1"/>
                </a:solidFill>
                <a:latin typeface="Times New Roman" panose="02020603050405020304" pitchFamily="18" charset="0"/>
              </a:defRPr>
            </a:lvl1pPr>
            <a:lvl2pPr marL="1314450" indent="-57150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defRPr/>
            </a:pPr>
            <a:r>
              <a:rPr lang="en-US" altLang="en-US" sz="3550" dirty="0">
                <a:latin typeface="+mn-lt"/>
              </a:rPr>
              <a:t>A  research study found that </a:t>
            </a:r>
            <a:r>
              <a:rPr lang="en-US" sz="3550" dirty="0">
                <a:latin typeface="+mn-lt"/>
              </a:rPr>
              <a:t>approximately 31.9% of </a:t>
            </a:r>
            <a:r>
              <a:rPr lang="en-US" sz="3550" dirty="0" smtClean="0">
                <a:latin typeface="+mn-lt"/>
              </a:rPr>
              <a:t>teens in America qualified </a:t>
            </a:r>
            <a:r>
              <a:rPr lang="en-US" sz="3550" dirty="0">
                <a:latin typeface="+mn-lt"/>
              </a:rPr>
              <a:t>for an anxiety disorder diagnosis (</a:t>
            </a:r>
            <a:r>
              <a:rPr lang="en-US" sz="3550" dirty="0" err="1">
                <a:latin typeface="+mn-lt"/>
              </a:rPr>
              <a:t>Merikangas</a:t>
            </a:r>
            <a:r>
              <a:rPr lang="en-US" sz="3550" dirty="0">
                <a:latin typeface="+mn-lt"/>
              </a:rPr>
              <a:t>, Burstein, Swanson, et al., 2010). </a:t>
            </a:r>
            <a:r>
              <a:rPr lang="en-US" sz="3550" dirty="0"/>
              <a:t>Another study found that only 17.8% of teens </a:t>
            </a:r>
            <a:r>
              <a:rPr lang="en-US" sz="3550" dirty="0" smtClean="0"/>
              <a:t>in the U.S. with </a:t>
            </a:r>
            <a:r>
              <a:rPr lang="en-US" sz="3550" dirty="0"/>
              <a:t>anxiety have obtained mental health services (</a:t>
            </a:r>
            <a:r>
              <a:rPr lang="en-US" sz="3550" dirty="0" err="1"/>
              <a:t>Merikangas</a:t>
            </a:r>
            <a:r>
              <a:rPr lang="en-US" sz="3550" dirty="0"/>
              <a:t>, Burstein, </a:t>
            </a:r>
            <a:r>
              <a:rPr lang="en-US" sz="3550" dirty="0" err="1"/>
              <a:t>Swendsen</a:t>
            </a:r>
            <a:r>
              <a:rPr lang="en-US" sz="3550" dirty="0"/>
              <a:t>, et al., 2011).</a:t>
            </a:r>
          </a:p>
          <a:p>
            <a:pPr>
              <a:spcAft>
                <a:spcPts val="1800"/>
              </a:spcAft>
              <a:buFont typeface="Arial" panose="020B0604020202020204" pitchFamily="34" charset="0"/>
              <a:buChar char="•"/>
              <a:defRPr/>
            </a:pPr>
            <a:r>
              <a:rPr lang="en-US" sz="3550" dirty="0"/>
              <a:t>AAT can be incorporated into a variety of environments for a variety of aims such as working on concerns regarding self-esteem, anxiety, and much more (Chandler, 2001). </a:t>
            </a:r>
          </a:p>
          <a:p>
            <a:pPr>
              <a:spcAft>
                <a:spcPts val="1800"/>
              </a:spcAft>
              <a:buFont typeface="Arial" panose="020B0604020202020204" pitchFamily="34" charset="0"/>
              <a:buChar char="•"/>
              <a:defRPr/>
            </a:pPr>
            <a:r>
              <a:rPr lang="en-US" sz="3550" dirty="0"/>
              <a:t>A study that implemented an AAT program on a college campus found that students who partook in AAT gatherings expressed declines in anxiety levels and feelings of loneliness when analyzing survey responses before and after the AAT implementation (Stewart et al., 2014).</a:t>
            </a:r>
            <a:endParaRPr lang="en-US" altLang="en-US" sz="3550" dirty="0"/>
          </a:p>
        </p:txBody>
      </p:sp>
      <p:sp>
        <p:nvSpPr>
          <p:cNvPr id="4106" name="Text Box 37"/>
          <p:cNvSpPr txBox="1">
            <a:spLocks noChangeArrowheads="1"/>
          </p:cNvSpPr>
          <p:nvPr/>
        </p:nvSpPr>
        <p:spPr bwMode="auto">
          <a:xfrm>
            <a:off x="950913" y="19057938"/>
            <a:ext cx="8193087" cy="1593850"/>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PURPOSE &amp; RESEARCH QUESTION(S)</a:t>
            </a:r>
            <a:endParaRPr lang="en-US" altLang="en-US" dirty="0"/>
          </a:p>
        </p:txBody>
      </p:sp>
      <p:sp>
        <p:nvSpPr>
          <p:cNvPr id="2061" name="Text Box 43"/>
          <p:cNvSpPr txBox="1">
            <a:spLocks noChangeArrowheads="1"/>
          </p:cNvSpPr>
          <p:nvPr/>
        </p:nvSpPr>
        <p:spPr bwMode="auto">
          <a:xfrm>
            <a:off x="18599150" y="6403975"/>
            <a:ext cx="8223250" cy="12928600"/>
          </a:xfrm>
          <a:prstGeom prst="rect">
            <a:avLst/>
          </a:prstGeom>
          <a:solidFill>
            <a:schemeClr val="bg1"/>
          </a:solidFill>
          <a:ln>
            <a:noFill/>
          </a:ln>
        </p:spPr>
        <p:txBody>
          <a:bodyPr lIns="360000" tIns="180000" rIns="360000" bIns="18000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3550" b="1" i="1" dirty="0">
                <a:latin typeface="+mn-lt"/>
              </a:rPr>
              <a:t>Potential Participants</a:t>
            </a:r>
          </a:p>
          <a:p>
            <a:pPr marL="571500" indent="-571500">
              <a:buFont typeface="Arial" panose="020B0604020202020204" pitchFamily="34" charset="0"/>
              <a:buChar char="•"/>
              <a:defRPr/>
            </a:pPr>
            <a:r>
              <a:rPr lang="en-US" sz="3550" dirty="0">
                <a:latin typeface="+mn-lt"/>
              </a:rPr>
              <a:t>High School Students from an NJ high school district  (</a:t>
            </a:r>
            <a:r>
              <a:rPr lang="en-US" sz="3550" i="1" dirty="0">
                <a:latin typeface="+mn-lt"/>
              </a:rPr>
              <a:t>N</a:t>
            </a:r>
            <a:r>
              <a:rPr lang="en-US" sz="3550" dirty="0">
                <a:latin typeface="+mn-lt"/>
              </a:rPr>
              <a:t>=70) with diagnosed anxiety</a:t>
            </a:r>
          </a:p>
          <a:p>
            <a:pPr>
              <a:defRPr/>
            </a:pPr>
            <a:endParaRPr lang="en-US" sz="3550" b="1" i="1" dirty="0">
              <a:latin typeface="+mn-lt"/>
            </a:endParaRPr>
          </a:p>
          <a:p>
            <a:pPr>
              <a:defRPr/>
            </a:pPr>
            <a:r>
              <a:rPr lang="en-US" sz="3550" b="1" i="1" dirty="0">
                <a:latin typeface="+mn-lt"/>
              </a:rPr>
              <a:t>Procedures</a:t>
            </a:r>
          </a:p>
          <a:p>
            <a:pPr marL="571500" indent="-571500">
              <a:buFont typeface="Arial" panose="020B0604020202020204" pitchFamily="34" charset="0"/>
              <a:buChar char="•"/>
              <a:defRPr/>
            </a:pPr>
            <a:r>
              <a:rPr lang="en-US" sz="3550" dirty="0">
                <a:latin typeface="+mn-lt"/>
              </a:rPr>
              <a:t>Quantitative study</a:t>
            </a:r>
          </a:p>
          <a:p>
            <a:pPr marL="571500" indent="-571500">
              <a:buFont typeface="Arial" panose="020B0604020202020204" pitchFamily="34" charset="0"/>
              <a:buChar char="•"/>
              <a:defRPr/>
            </a:pPr>
            <a:r>
              <a:rPr lang="en-US" sz="3550" dirty="0">
                <a:latin typeface="+mn-lt"/>
              </a:rPr>
              <a:t>Like the 2014 Stewart et al. study, this proposed study </a:t>
            </a:r>
            <a:r>
              <a:rPr lang="en-US" sz="3550" dirty="0" smtClean="0">
                <a:latin typeface="+mn-lt"/>
              </a:rPr>
              <a:t>would </a:t>
            </a:r>
            <a:r>
              <a:rPr lang="en-US" sz="3550" dirty="0">
                <a:latin typeface="+mn-lt"/>
              </a:rPr>
              <a:t>utilize a pre-assessment/ post-assessment within-subjects framework. </a:t>
            </a:r>
          </a:p>
          <a:p>
            <a:pPr marL="571500" indent="-571500">
              <a:buFont typeface="Arial" panose="020B0604020202020204" pitchFamily="34" charset="0"/>
              <a:buChar char="•"/>
              <a:defRPr/>
            </a:pPr>
            <a:r>
              <a:rPr lang="en-US" sz="3550" dirty="0">
                <a:latin typeface="+mn-lt"/>
              </a:rPr>
              <a:t>Stratified sampling </a:t>
            </a:r>
            <a:r>
              <a:rPr lang="en-US" sz="3550" dirty="0" smtClean="0">
                <a:latin typeface="+mn-lt"/>
              </a:rPr>
              <a:t>would </a:t>
            </a:r>
            <a:r>
              <a:rPr lang="en-US" sz="3550" dirty="0">
                <a:latin typeface="+mn-lt"/>
              </a:rPr>
              <a:t>be used to select participants. </a:t>
            </a:r>
          </a:p>
          <a:p>
            <a:pPr marL="571500" indent="-571500">
              <a:buFont typeface="Arial" panose="020B0604020202020204" pitchFamily="34" charset="0"/>
              <a:buChar char="•"/>
              <a:defRPr/>
            </a:pPr>
            <a:r>
              <a:rPr lang="en-US" sz="3550" dirty="0">
                <a:latin typeface="+mn-lt"/>
              </a:rPr>
              <a:t>Participants will attend 20-minute AAT sessions once a week for an entire school year. </a:t>
            </a:r>
          </a:p>
          <a:p>
            <a:pPr>
              <a:defRPr/>
            </a:pPr>
            <a:endParaRPr lang="en-US" sz="3550" b="1" i="1" dirty="0">
              <a:latin typeface="+mn-lt"/>
            </a:endParaRPr>
          </a:p>
          <a:p>
            <a:pPr>
              <a:defRPr/>
            </a:pPr>
            <a:r>
              <a:rPr lang="en-US" sz="3550" b="1" i="1" dirty="0">
                <a:latin typeface="+mn-lt"/>
              </a:rPr>
              <a:t>Measures</a:t>
            </a:r>
          </a:p>
          <a:p>
            <a:pPr marL="571500" indent="-571500">
              <a:buFont typeface="Arial" panose="020B0604020202020204" pitchFamily="34" charset="0"/>
              <a:buChar char="•"/>
              <a:defRPr/>
            </a:pPr>
            <a:r>
              <a:rPr lang="en-US" sz="3550" dirty="0">
                <a:latin typeface="+mn-lt"/>
              </a:rPr>
              <a:t>Anxiety scale assessment at pretest and posttest </a:t>
            </a:r>
          </a:p>
          <a:p>
            <a:pPr>
              <a:defRPr/>
            </a:pPr>
            <a:endParaRPr lang="en-US" sz="3550" dirty="0">
              <a:latin typeface="+mn-lt"/>
            </a:endParaRPr>
          </a:p>
          <a:p>
            <a:pPr>
              <a:defRPr/>
            </a:pPr>
            <a:r>
              <a:rPr lang="en-US" sz="3550" b="1" i="1" dirty="0">
                <a:latin typeface="+mn-lt"/>
              </a:rPr>
              <a:t>Data Analysis</a:t>
            </a:r>
          </a:p>
          <a:p>
            <a:pPr marL="571500" indent="-571500">
              <a:buFont typeface="Arial" panose="020B0604020202020204" pitchFamily="34" charset="0"/>
              <a:buChar char="•"/>
              <a:defRPr/>
            </a:pPr>
            <a:r>
              <a:rPr lang="en-US" sz="3550" dirty="0">
                <a:latin typeface="+mn-lt"/>
              </a:rPr>
              <a:t>Repeated measures analysis </a:t>
            </a:r>
          </a:p>
        </p:txBody>
      </p:sp>
      <p:sp>
        <p:nvSpPr>
          <p:cNvPr id="4112" name="Rectangle 371"/>
          <p:cNvSpPr>
            <a:spLocks noChangeArrowheads="1"/>
          </p:cNvSpPr>
          <p:nvPr/>
        </p:nvSpPr>
        <p:spPr bwMode="auto">
          <a:xfrm>
            <a:off x="914400" y="409575"/>
            <a:ext cx="34671000" cy="2825750"/>
          </a:xfrm>
          <a:prstGeom prst="rect">
            <a:avLst/>
          </a:prstGeom>
          <a:solidFill>
            <a:schemeClr val="tx2">
              <a:lumMod val="20000"/>
              <a:lumOff val="80000"/>
            </a:schemeClr>
          </a:solidFill>
          <a:ln w="41275">
            <a:solidFill>
              <a:schemeClr val="tx1"/>
            </a:solidFill>
          </a:ln>
        </p:spPr>
        <p:txBody>
          <a:bodyPr lIns="360000" tIns="180000" rIns="360000" bIns="180000">
            <a:spAutoFit/>
          </a:bodyPr>
          <a:lstStyle/>
          <a:p>
            <a:pPr algn="ctr">
              <a:spcBef>
                <a:spcPts val="0"/>
              </a:spcBef>
              <a:defRPr/>
            </a:pPr>
            <a:r>
              <a:rPr lang="en-US" sz="8000" b="1" dirty="0">
                <a:latin typeface="Times New Roman" panose="02020603050405020304" pitchFamily="18" charset="0"/>
              </a:rPr>
              <a:t>The Implementation of Animal-Assisted Therapy in a High School Setting and its Potential Impacts on Student Anxiety Levels</a:t>
            </a:r>
          </a:p>
        </p:txBody>
      </p:sp>
      <p:sp>
        <p:nvSpPr>
          <p:cNvPr id="4113" name="TextBox 31"/>
          <p:cNvSpPr txBox="1">
            <a:spLocks noChangeArrowheads="1"/>
          </p:cNvSpPr>
          <p:nvPr/>
        </p:nvSpPr>
        <p:spPr bwMode="auto">
          <a:xfrm>
            <a:off x="12420600" y="28070175"/>
            <a:ext cx="12942888" cy="1139825"/>
          </a:xfrm>
          <a:prstGeom prst="rect">
            <a:avLst/>
          </a:prstGeom>
          <a:no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3600" b="1" dirty="0">
                <a:latin typeface="+mn-lt"/>
                <a:ea typeface="Arial Unicode MS" pitchFamily="34" charset="-128"/>
                <a:cs typeface="Arial Unicode MS" pitchFamily="34" charset="-128"/>
              </a:rPr>
              <a:t>For questions/comments, email: </a:t>
            </a:r>
            <a:r>
              <a:rPr lang="en-US" altLang="en-US" sz="3600" b="1" u="sng" dirty="0">
                <a:latin typeface="+mn-lt"/>
                <a:ea typeface="Arial Unicode MS" pitchFamily="34" charset="-128"/>
                <a:cs typeface="Arial Unicode MS" pitchFamily="34" charset="-128"/>
              </a:rPr>
              <a:t>s1106944@monmouth.edu</a:t>
            </a:r>
          </a:p>
          <a:p>
            <a:pPr algn="ctr">
              <a:defRPr/>
            </a:pPr>
            <a:r>
              <a:rPr lang="en-US" altLang="en-US" sz="3200" dirty="0">
                <a:latin typeface="+mn-lt"/>
                <a:ea typeface="Arial Unicode MS" pitchFamily="34" charset="-128"/>
                <a:cs typeface="Arial Unicode MS" pitchFamily="34" charset="-128"/>
              </a:rPr>
              <a:t> </a:t>
            </a:r>
          </a:p>
        </p:txBody>
      </p:sp>
      <p:sp>
        <p:nvSpPr>
          <p:cNvPr id="15372" name="Rectangle 1"/>
          <p:cNvSpPr>
            <a:spLocks noChangeArrowheads="1"/>
          </p:cNvSpPr>
          <p:nvPr/>
        </p:nvSpPr>
        <p:spPr bwMode="auto">
          <a:xfrm>
            <a:off x="1000125" y="20929600"/>
            <a:ext cx="7986713" cy="7202488"/>
          </a:xfrm>
          <a:prstGeom prst="rect">
            <a:avLst/>
          </a:prstGeom>
          <a:solidFill>
            <a:schemeClr val="bg1"/>
          </a:solidFill>
          <a:ln>
            <a:noFill/>
          </a:ln>
        </p:spPr>
        <p:txBody>
          <a:bodyPr>
            <a:spAutoFit/>
          </a:bodyPr>
          <a:lstStyle>
            <a:lvl1pPr marL="342900" indent="-342900">
              <a:defRPr sz="2000">
                <a:solidFill>
                  <a:schemeClr val="tx1"/>
                </a:solidFill>
                <a:latin typeface="Times New Roman" panose="02020603050405020304" pitchFamily="18" charset="0"/>
              </a:defRPr>
            </a:lvl1pPr>
            <a:lvl2pPr marL="190500">
              <a:defRPr sz="2000">
                <a:solidFill>
                  <a:schemeClr val="tx1"/>
                </a:solidFill>
                <a:latin typeface="Times New Roman" panose="02020603050405020304" pitchFamily="18" charset="0"/>
              </a:defRPr>
            </a:lvl2pPr>
            <a:lvl3pPr marL="1104900" indent="-4572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lvl="1" indent="0" algn="ctr">
              <a:spcAft>
                <a:spcPts val="1800"/>
              </a:spcAft>
              <a:defRPr/>
            </a:pPr>
            <a:r>
              <a:rPr lang="en-US" altLang="en-US" sz="3600" dirty="0"/>
              <a:t>The purpose of this proposed study is to examine the implementation of animal-assisted therapy (AAT)  in a high school setting and the impact on student anxiety levels. </a:t>
            </a:r>
          </a:p>
          <a:p>
            <a:pPr lvl="1" indent="0" algn="ctr">
              <a:spcAft>
                <a:spcPts val="1800"/>
              </a:spcAft>
              <a:defRPr/>
            </a:pPr>
            <a:r>
              <a:rPr lang="en-US" altLang="en-US" sz="3600" dirty="0"/>
              <a:t>This proposed study is navigated by the following research questions: (1) Does AAT reduce anxiety levels among high school students? and (2</a:t>
            </a:r>
            <a:r>
              <a:rPr lang="en-US" altLang="en-US" sz="3600" dirty="0">
                <a:latin typeface="+mn-lt"/>
              </a:rPr>
              <a:t>) </a:t>
            </a:r>
            <a:r>
              <a:rPr lang="en-US" sz="3600" dirty="0">
                <a:latin typeface="+mn-lt"/>
              </a:rPr>
              <a:t>Does </a:t>
            </a:r>
            <a:r>
              <a:rPr lang="en-US" sz="3600" dirty="0" smtClean="0">
                <a:latin typeface="+mn-lt"/>
              </a:rPr>
              <a:t>AAT </a:t>
            </a:r>
            <a:r>
              <a:rPr lang="en-US" sz="3600" dirty="0">
                <a:latin typeface="+mn-lt"/>
              </a:rPr>
              <a:t>have any adverse impacts for high school students? </a:t>
            </a:r>
          </a:p>
          <a:p>
            <a:pPr lvl="1" indent="0" algn="ctr">
              <a:spcAft>
                <a:spcPts val="1800"/>
              </a:spcAft>
              <a:defRPr/>
            </a:pPr>
            <a:endParaRPr lang="en-US" altLang="en-US" sz="3600" dirty="0">
              <a:latin typeface="+mn-lt"/>
            </a:endParaRPr>
          </a:p>
        </p:txBody>
      </p:sp>
      <p:sp>
        <p:nvSpPr>
          <p:cNvPr id="2" name="Text Box 39"/>
          <p:cNvSpPr txBox="1">
            <a:spLocks noChangeArrowheads="1"/>
          </p:cNvSpPr>
          <p:nvPr/>
        </p:nvSpPr>
        <p:spPr bwMode="auto">
          <a:xfrm>
            <a:off x="18594388" y="5440363"/>
            <a:ext cx="8228012" cy="979487"/>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METHOD</a:t>
            </a:r>
            <a:endParaRPr lang="en-US" altLang="en-US" dirty="0"/>
          </a:p>
        </p:txBody>
      </p:sp>
      <p:sp>
        <p:nvSpPr>
          <p:cNvPr id="3" name="Text Box 35"/>
          <p:cNvSpPr txBox="1">
            <a:spLocks noChangeArrowheads="1"/>
          </p:cNvSpPr>
          <p:nvPr/>
        </p:nvSpPr>
        <p:spPr bwMode="auto">
          <a:xfrm>
            <a:off x="9713913" y="19735800"/>
            <a:ext cx="17071975"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STUDY DESIGN</a:t>
            </a:r>
          </a:p>
        </p:txBody>
      </p:sp>
      <p:sp>
        <p:nvSpPr>
          <p:cNvPr id="29" name="Text Box 37"/>
          <p:cNvSpPr txBox="1">
            <a:spLocks noChangeArrowheads="1"/>
          </p:cNvSpPr>
          <p:nvPr/>
        </p:nvSpPr>
        <p:spPr bwMode="auto">
          <a:xfrm>
            <a:off x="9748838" y="5445125"/>
            <a:ext cx="8228012"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LITERATURE REVIEW</a:t>
            </a:r>
            <a:endParaRPr lang="en-US" altLang="en-US" dirty="0"/>
          </a:p>
        </p:txBody>
      </p:sp>
      <p:sp>
        <p:nvSpPr>
          <p:cNvPr id="25" name="Text Box 39"/>
          <p:cNvSpPr txBox="1">
            <a:spLocks noChangeArrowheads="1"/>
          </p:cNvSpPr>
          <p:nvPr/>
        </p:nvSpPr>
        <p:spPr bwMode="auto">
          <a:xfrm>
            <a:off x="27427238" y="5440363"/>
            <a:ext cx="8153400" cy="979487"/>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t>LIMITATIONS</a:t>
            </a:r>
            <a:endParaRPr lang="en-US" altLang="en-US" dirty="0"/>
          </a:p>
        </p:txBody>
      </p:sp>
      <p:cxnSp>
        <p:nvCxnSpPr>
          <p:cNvPr id="5" name="Straight Connector 4"/>
          <p:cNvCxnSpPr/>
          <p:nvPr/>
        </p:nvCxnSpPr>
        <p:spPr bwMode="auto">
          <a:xfrm>
            <a:off x="27168475" y="24917400"/>
            <a:ext cx="8723313" cy="0"/>
          </a:xfrm>
          <a:prstGeom prst="line">
            <a:avLst/>
          </a:prstGeom>
          <a:solidFill>
            <a:schemeClr val="accent1"/>
          </a:solidFill>
          <a:ln w="120650" cap="flat" cmpd="sng" algn="ctr">
            <a:solidFill>
              <a:schemeClr val="accent4">
                <a:lumMod val="50000"/>
              </a:schemeClr>
            </a:solidFill>
            <a:prstDash val="solid"/>
            <a:round/>
            <a:headEnd type="none" w="med" len="med"/>
            <a:tailEnd type="none" w="med" len="med"/>
          </a:ln>
          <a:effectLst/>
        </p:spPr>
      </p:cxnSp>
      <p:sp>
        <p:nvSpPr>
          <p:cNvPr id="22" name="Text Box 39"/>
          <p:cNvSpPr txBox="1">
            <a:spLocks noChangeArrowheads="1"/>
          </p:cNvSpPr>
          <p:nvPr/>
        </p:nvSpPr>
        <p:spPr bwMode="auto">
          <a:xfrm>
            <a:off x="27444700" y="13281025"/>
            <a:ext cx="8153400"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REFERENCES</a:t>
            </a:r>
            <a:endParaRPr lang="en-US" altLang="en-US" dirty="0"/>
          </a:p>
        </p:txBody>
      </p:sp>
      <p:pic>
        <p:nvPicPr>
          <p:cNvPr id="1537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908338" y="26930350"/>
            <a:ext cx="4538662"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Text Box 343"/>
          <p:cNvSpPr txBox="1">
            <a:spLocks noChangeArrowheads="1"/>
          </p:cNvSpPr>
          <p:nvPr/>
        </p:nvSpPr>
        <p:spPr bwMode="auto">
          <a:xfrm>
            <a:off x="27452638" y="14419263"/>
            <a:ext cx="8153400" cy="1430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180000" rIns="360000" bIns="180000">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altLang="en-US" sz="2400"/>
              <a:t>Balkin, R.S. &amp; Kleist, D.M. (2017). </a:t>
            </a:r>
            <a:r>
              <a:rPr lang="en-US" altLang="en-US" sz="2400" i="1"/>
              <a:t>Counseling Research: A Practitioner Scholar Approach. </a:t>
            </a:r>
            <a:r>
              <a:rPr lang="en-US" altLang="en-US" sz="2400"/>
              <a:t>Alexandria, VA: American Counseling Association.</a:t>
            </a:r>
          </a:p>
          <a:p>
            <a:endParaRPr lang="en-US" altLang="en-US" sz="2400"/>
          </a:p>
          <a:p>
            <a:r>
              <a:rPr lang="en-US" altLang="en-US" sz="2400"/>
              <a:t>Chandler, C. (2001). Animal-assisted therapy in counseling and school settings. </a:t>
            </a:r>
            <a:r>
              <a:rPr lang="en-US" altLang="en-US" sz="2400" i="1"/>
              <a:t>ERIC Digest. </a:t>
            </a:r>
            <a:endParaRPr lang="en-US" altLang="en-US" sz="2400"/>
          </a:p>
          <a:p>
            <a:r>
              <a:rPr lang="en-US" altLang="en-US" sz="2400">
                <a:hlinkClick r:id="rId6"/>
              </a:rPr>
              <a:t>https://files.eric.ed.gov/fulltext/ED459404.pdf</a:t>
            </a:r>
            <a:endParaRPr lang="en-US" altLang="en-US" sz="2400"/>
          </a:p>
          <a:p>
            <a:endParaRPr lang="en-US" altLang="en-US" sz="2400"/>
          </a:p>
          <a:p>
            <a:r>
              <a:rPr lang="en-US" altLang="en-US" sz="2400"/>
              <a:t>Center for Disease Control (CDC). (n.d.). </a:t>
            </a:r>
            <a:r>
              <a:rPr lang="en-US" altLang="en-US" sz="2400" i="1"/>
              <a:t>Data and statistics on children’s mental health. </a:t>
            </a:r>
            <a:r>
              <a:rPr lang="en-US" altLang="en-US" sz="2400">
                <a:solidFill>
                  <a:srgbClr val="410082"/>
                </a:solidFill>
                <a:hlinkClick r:id="rId7"/>
              </a:rPr>
              <a:t>https://www.cdc.gov/childrensmentalhealth/data.</a:t>
            </a:r>
            <a:r>
              <a:rPr lang="en-US" altLang="en-US" sz="2400">
                <a:hlinkClick r:id="rId7"/>
              </a:rPr>
              <a:t>html</a:t>
            </a:r>
            <a:endParaRPr lang="en-US" altLang="en-US" sz="2400"/>
          </a:p>
          <a:p>
            <a:endParaRPr lang="en-US" altLang="en-US" sz="2400"/>
          </a:p>
          <a:p>
            <a:r>
              <a:rPr lang="en-US" altLang="en-US" sz="2400"/>
              <a:t>Merikangas, K. R., He, J. P., Burstein, M., Swanson, S. A., Avenevoli, S., Cui, L., Benjet, C., Georgiades, K., &amp; Swendsen, J. (2010). Lifetime prevalence of mental disorders in U.S. adolescents: results from the National Comorbidity Survey Replication--Adolescent Supplement (NCS-A). </a:t>
            </a:r>
            <a:r>
              <a:rPr lang="en-US" altLang="en-US" sz="2400" i="1"/>
              <a:t>Journal of the American Academy of Child and Adolescent Psychiatry</a:t>
            </a:r>
            <a:r>
              <a:rPr lang="en-US" altLang="en-US" sz="2400"/>
              <a:t>, </a:t>
            </a:r>
            <a:r>
              <a:rPr lang="en-US" altLang="en-US" sz="2400" i="1"/>
              <a:t>49</a:t>
            </a:r>
            <a:r>
              <a:rPr lang="en-US" altLang="en-US" sz="2400"/>
              <a:t>(10), 980–989. https://doi.org/10.1016/j.jaac.2010.05.017</a:t>
            </a:r>
          </a:p>
          <a:p>
            <a:r>
              <a:rPr lang="en-US" altLang="en-US" sz="2400">
                <a:hlinkClick r:id="rId8"/>
              </a:rPr>
              <a:t>https://www.ncbi.nlm.nih.gov/pmc/articles/PMC2946114/</a:t>
            </a:r>
            <a:endParaRPr lang="en-US" altLang="en-US" sz="2400"/>
          </a:p>
          <a:p>
            <a:endParaRPr lang="en-US" altLang="en-US" sz="2400"/>
          </a:p>
          <a:p>
            <a:r>
              <a:rPr lang="en-US" altLang="en-US" sz="2400"/>
              <a:t>Merikangas, K. R., He, J. P., Burstein, M., Swendsen, J., Avenevoli, S., Case, B., Georgiades, K., Heaton, L., Swanson, S., &amp; Olfson, M. (2011). Service utilization for lifetime mental disorders in U.S. adolescents: Results of the National Comorbidity Survey-Adolescent Supplement (NCS-A). </a:t>
            </a:r>
            <a:r>
              <a:rPr lang="en-US" altLang="en-US" sz="2400" i="1"/>
              <a:t>Journal of the American Academy of Child and Adolescent Psychiatry</a:t>
            </a:r>
            <a:r>
              <a:rPr lang="en-US" altLang="en-US" sz="2400"/>
              <a:t>, </a:t>
            </a:r>
            <a:r>
              <a:rPr lang="en-US" altLang="en-US" sz="2400" i="1"/>
              <a:t>50</a:t>
            </a:r>
            <a:r>
              <a:rPr lang="en-US" altLang="en-US" sz="2400"/>
              <a:t>(1), 32–45. https://doi.org/10.1016/j.jaac.2010.10.006</a:t>
            </a:r>
          </a:p>
          <a:p>
            <a:r>
              <a:rPr lang="en-US" altLang="en-US" sz="2400">
                <a:hlinkClick r:id="rId9"/>
              </a:rPr>
              <a:t>https://www.ncbi.nlm.nih.gov/pmc/articles/PMC4408275/</a:t>
            </a:r>
            <a:endParaRPr lang="en-US" altLang="en-US" sz="2400"/>
          </a:p>
          <a:p>
            <a:endParaRPr lang="en-US" altLang="en-US" sz="2400"/>
          </a:p>
          <a:p>
            <a:r>
              <a:rPr lang="en-US" altLang="en-US" sz="2400"/>
              <a:t>Stewart, L. A., Dispenza, F., Parker, L., Chang, C. Y., &amp; Cunnien, T. (2014). A pilot study assessing the effectiveness of an animal-assisted outreach program. </a:t>
            </a:r>
            <a:r>
              <a:rPr lang="en-US" altLang="en-US" sz="2400" i="1"/>
              <a:t>Journal of Creativity in Mental Health</a:t>
            </a:r>
            <a:r>
              <a:rPr lang="en-US" altLang="en-US" sz="2400"/>
              <a:t>, </a:t>
            </a:r>
            <a:r>
              <a:rPr lang="en-US" altLang="en-US" sz="2400" i="1"/>
              <a:t>9</a:t>
            </a:r>
            <a:r>
              <a:rPr lang="en-US" altLang="en-US" sz="2400"/>
              <a:t>(3), 332–345</a:t>
            </a:r>
            <a:r>
              <a:rPr lang="en-US" altLang="en-US" sz="2400" u="sng"/>
              <a:t>.</a:t>
            </a:r>
            <a:r>
              <a:rPr lang="en-US" altLang="en-US" sz="2400" u="sng">
                <a:hlinkClick r:id="rId10"/>
              </a:rPr>
              <a:t> https://doi-org.ezproxy.monmouth.edu/10.1080/</a:t>
            </a:r>
            <a:r>
              <a:rPr lang="en-US" altLang="en-US" sz="2400" u="sng"/>
              <a:t>15401383.2014.892862</a:t>
            </a:r>
          </a:p>
          <a:p>
            <a:endParaRPr lang="en-US" altLang="en-US" sz="1800"/>
          </a:p>
        </p:txBody>
      </p:sp>
      <p:sp>
        <p:nvSpPr>
          <p:cNvPr id="4" name="Rectangle 3"/>
          <p:cNvSpPr/>
          <p:nvPr/>
        </p:nvSpPr>
        <p:spPr bwMode="auto">
          <a:xfrm>
            <a:off x="10036175" y="21123275"/>
            <a:ext cx="3328988" cy="1500188"/>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dirty="0">
              <a:latin typeface="Times New Roman" panose="02020603050405020304" pitchFamily="18" charset="0"/>
            </a:endParaRPr>
          </a:p>
        </p:txBody>
      </p:sp>
      <p:sp>
        <p:nvSpPr>
          <p:cNvPr id="23" name="Rectangle 22"/>
          <p:cNvSpPr/>
          <p:nvPr/>
        </p:nvSpPr>
        <p:spPr bwMode="auto">
          <a:xfrm>
            <a:off x="23507700" y="24287163"/>
            <a:ext cx="3327400" cy="1500187"/>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26" name="Rectangle 25"/>
          <p:cNvSpPr/>
          <p:nvPr/>
        </p:nvSpPr>
        <p:spPr bwMode="auto">
          <a:xfrm>
            <a:off x="18829338" y="24287163"/>
            <a:ext cx="3327400" cy="1500187"/>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28" name="Rectangle 27"/>
          <p:cNvSpPr/>
          <p:nvPr/>
        </p:nvSpPr>
        <p:spPr bwMode="auto">
          <a:xfrm>
            <a:off x="21859875" y="21077238"/>
            <a:ext cx="3327400" cy="1500187"/>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30" name="Rectangle 29"/>
          <p:cNvSpPr/>
          <p:nvPr/>
        </p:nvSpPr>
        <p:spPr bwMode="auto">
          <a:xfrm>
            <a:off x="14266863" y="24317325"/>
            <a:ext cx="3328987" cy="1501775"/>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31" name="Rectangle 30"/>
          <p:cNvSpPr/>
          <p:nvPr/>
        </p:nvSpPr>
        <p:spPr bwMode="auto">
          <a:xfrm>
            <a:off x="9748838" y="24366538"/>
            <a:ext cx="3328987" cy="1500187"/>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dirty="0">
              <a:latin typeface="Times New Roman" panose="02020603050405020304" pitchFamily="18" charset="0"/>
            </a:endParaRPr>
          </a:p>
        </p:txBody>
      </p:sp>
      <p:sp>
        <p:nvSpPr>
          <p:cNvPr id="15387" name="TextBox 6"/>
          <p:cNvSpPr txBox="1">
            <a:spLocks noChangeArrowheads="1"/>
          </p:cNvSpPr>
          <p:nvPr/>
        </p:nvSpPr>
        <p:spPr bwMode="auto">
          <a:xfrm>
            <a:off x="10298113" y="21367750"/>
            <a:ext cx="257651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00"/>
              <a:t>Literature Review</a:t>
            </a:r>
          </a:p>
        </p:txBody>
      </p:sp>
      <p:sp>
        <p:nvSpPr>
          <p:cNvPr id="15388" name="TextBox 8"/>
          <p:cNvSpPr txBox="1">
            <a:spLocks noChangeArrowheads="1"/>
          </p:cNvSpPr>
          <p:nvPr/>
        </p:nvSpPr>
        <p:spPr bwMode="auto">
          <a:xfrm>
            <a:off x="21747163" y="20969288"/>
            <a:ext cx="34480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00"/>
              <a:t>Stratified Sampling Procedures</a:t>
            </a:r>
          </a:p>
        </p:txBody>
      </p:sp>
      <p:sp>
        <p:nvSpPr>
          <p:cNvPr id="15389" name="TextBox 9"/>
          <p:cNvSpPr txBox="1">
            <a:spLocks noChangeArrowheads="1"/>
          </p:cNvSpPr>
          <p:nvPr/>
        </p:nvSpPr>
        <p:spPr bwMode="auto">
          <a:xfrm>
            <a:off x="23533100" y="24498300"/>
            <a:ext cx="310991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00"/>
              <a:t>Pre-assessment data collection</a:t>
            </a:r>
          </a:p>
        </p:txBody>
      </p:sp>
      <p:sp>
        <p:nvSpPr>
          <p:cNvPr id="39" name="TextBox 38"/>
          <p:cNvSpPr txBox="1"/>
          <p:nvPr/>
        </p:nvSpPr>
        <p:spPr>
          <a:xfrm>
            <a:off x="14319250" y="24577675"/>
            <a:ext cx="3109913" cy="1138238"/>
          </a:xfrm>
          <a:prstGeom prst="rect">
            <a:avLst/>
          </a:prstGeom>
          <a:solidFill>
            <a:schemeClr val="accent4">
              <a:lumMod val="40000"/>
              <a:lumOff val="60000"/>
            </a:schemeClr>
          </a:solidFill>
        </p:spPr>
        <p:txBody>
          <a:bodyPr>
            <a:spAutoFit/>
          </a:bodyPr>
          <a:lstStyle/>
          <a:p>
            <a:pPr algn="ctr">
              <a:defRPr/>
            </a:pPr>
            <a:r>
              <a:rPr lang="en-US" sz="3400" dirty="0">
                <a:latin typeface="Times New Roman" panose="02020603050405020304" pitchFamily="18" charset="0"/>
              </a:rPr>
              <a:t>Post-assessment data collection</a:t>
            </a:r>
          </a:p>
        </p:txBody>
      </p:sp>
      <p:sp>
        <p:nvSpPr>
          <p:cNvPr id="15391" name="TextBox 39"/>
          <p:cNvSpPr txBox="1">
            <a:spLocks noChangeArrowheads="1"/>
          </p:cNvSpPr>
          <p:nvPr/>
        </p:nvSpPr>
        <p:spPr bwMode="auto">
          <a:xfrm>
            <a:off x="18892838" y="24498300"/>
            <a:ext cx="310991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00"/>
              <a:t>AAT Implementation</a:t>
            </a:r>
          </a:p>
        </p:txBody>
      </p:sp>
      <p:sp>
        <p:nvSpPr>
          <p:cNvPr id="15392" name="TextBox 40"/>
          <p:cNvSpPr txBox="1">
            <a:spLocks noChangeArrowheads="1"/>
          </p:cNvSpPr>
          <p:nvPr/>
        </p:nvSpPr>
        <p:spPr bwMode="auto">
          <a:xfrm>
            <a:off x="9761538" y="24865013"/>
            <a:ext cx="31099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00"/>
              <a:t>Analyze Data</a:t>
            </a:r>
          </a:p>
        </p:txBody>
      </p:sp>
      <p:sp>
        <p:nvSpPr>
          <p:cNvPr id="42" name="Rectangle 41"/>
          <p:cNvSpPr/>
          <p:nvPr/>
        </p:nvSpPr>
        <p:spPr bwMode="auto">
          <a:xfrm>
            <a:off x="16040100" y="21129625"/>
            <a:ext cx="3327400" cy="1501775"/>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dirty="0">
              <a:latin typeface="Times New Roman" panose="02020603050405020304" pitchFamily="18" charset="0"/>
            </a:endParaRPr>
          </a:p>
        </p:txBody>
      </p:sp>
      <p:sp>
        <p:nvSpPr>
          <p:cNvPr id="44" name="TextBox 43"/>
          <p:cNvSpPr txBox="1"/>
          <p:nvPr/>
        </p:nvSpPr>
        <p:spPr>
          <a:xfrm>
            <a:off x="16065500" y="21340763"/>
            <a:ext cx="3276600" cy="1139825"/>
          </a:xfrm>
          <a:prstGeom prst="rect">
            <a:avLst/>
          </a:prstGeom>
          <a:solidFill>
            <a:schemeClr val="accent4">
              <a:lumMod val="40000"/>
              <a:lumOff val="60000"/>
            </a:schemeClr>
          </a:solidFill>
        </p:spPr>
        <p:txBody>
          <a:bodyPr>
            <a:spAutoFit/>
          </a:bodyPr>
          <a:lstStyle/>
          <a:p>
            <a:pPr algn="ctr">
              <a:defRPr/>
            </a:pPr>
            <a:r>
              <a:rPr lang="en-US" sz="3400" dirty="0">
                <a:latin typeface="Times New Roman" panose="02020603050405020304" pitchFamily="18" charset="0"/>
              </a:rPr>
              <a:t>Solidify Research Purpose</a:t>
            </a:r>
          </a:p>
        </p:txBody>
      </p:sp>
      <p:sp>
        <p:nvSpPr>
          <p:cNvPr id="11" name="Right Arrow 10"/>
          <p:cNvSpPr/>
          <p:nvPr/>
        </p:nvSpPr>
        <p:spPr bwMode="auto">
          <a:xfrm>
            <a:off x="14224000" y="21763038"/>
            <a:ext cx="766763" cy="541337"/>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46" name="Right Arrow 45"/>
          <p:cNvSpPr/>
          <p:nvPr/>
        </p:nvSpPr>
        <p:spPr bwMode="auto">
          <a:xfrm>
            <a:off x="20250150" y="21715413"/>
            <a:ext cx="766763" cy="541337"/>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12" name="Down Arrow 11"/>
          <p:cNvSpPr/>
          <p:nvPr/>
        </p:nvSpPr>
        <p:spPr bwMode="auto">
          <a:xfrm>
            <a:off x="25619075" y="22631400"/>
            <a:ext cx="485775" cy="977900"/>
          </a:xfrm>
          <a:prstGeom prst="down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13" name="Left Arrow 12"/>
          <p:cNvSpPr/>
          <p:nvPr/>
        </p:nvSpPr>
        <p:spPr bwMode="auto">
          <a:xfrm>
            <a:off x="13188950" y="24950738"/>
            <a:ext cx="950913" cy="498475"/>
          </a:xfrm>
          <a:prstGeom prst="lef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50" name="Left Arrow 49"/>
          <p:cNvSpPr/>
          <p:nvPr/>
        </p:nvSpPr>
        <p:spPr bwMode="auto">
          <a:xfrm>
            <a:off x="22298025" y="24930100"/>
            <a:ext cx="950913" cy="498475"/>
          </a:xfrm>
          <a:prstGeom prst="lef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sp>
        <p:nvSpPr>
          <p:cNvPr id="51" name="Left Arrow 50"/>
          <p:cNvSpPr/>
          <p:nvPr/>
        </p:nvSpPr>
        <p:spPr bwMode="auto">
          <a:xfrm>
            <a:off x="17679988" y="24907875"/>
            <a:ext cx="950912" cy="498475"/>
          </a:xfrm>
          <a:prstGeom prst="lef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New Roman" panose="02020603050405020304" pitchFamily="18"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6643013" y="3370263"/>
            <a:ext cx="1460500" cy="146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3192"/>
    </mc:Choice>
    <mc:Fallback xmlns="">
      <p:transition spd="slow" advTm="17319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21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mod="1">
    <p:ext uri="{E180D4A7-C9FB-4DFB-919C-405C955672EB}">
      <p14:showEvtLst xmlns:p14="http://schemas.microsoft.com/office/powerpoint/2010/main">
        <p14:playEvt time="36" objId="6"/>
      </p14:showEvtLst>
    </p:ext>
  </p:extLst>
</p:sld>
</file>

<file path=ppt/theme/theme1.xml><?xml version="1.0" encoding="utf-8"?>
<a:theme xmlns:a="http://schemas.openxmlformats.org/drawingml/2006/main" name="Blank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8939</TotalTime>
  <Words>972</Words>
  <Application>Microsoft Office PowerPoint</Application>
  <PresentationFormat>Custom</PresentationFormat>
  <Paragraphs>67</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Unicode MS</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Robert Smith</cp:lastModifiedBy>
  <cp:revision>574</cp:revision>
  <cp:lastPrinted>1999-09-02T03:17:39Z</cp:lastPrinted>
  <dcterms:created xsi:type="dcterms:W3CDTF">1997-10-24T05:44:18Z</dcterms:created>
  <dcterms:modified xsi:type="dcterms:W3CDTF">2021-04-15T13:11:08Z</dcterms:modified>
</cp:coreProperties>
</file>