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18"/>
  </p:normalViewPr>
  <p:slideViewPr>
    <p:cSldViewPr snapToGrid="0">
      <p:cViewPr varScale="1">
        <p:scale>
          <a:sx n="128" d="100"/>
          <a:sy n="128" d="100"/>
        </p:scale>
        <p:origin x="63"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drive.google.com/file/d/1O7HQ2adxpt5836YgnS5WwqupMb6IhGGN/view" TargetMode="External"/><Relationship Id="rId5" Type="http://schemas.openxmlformats.org/officeDocument/2006/relationships/image" Target="../media/image1.jp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5">
            <a:alphaModFix/>
          </a:blip>
          <a:stretch>
            <a:fillRect/>
          </a:stretch>
        </p:blipFill>
        <p:spPr>
          <a:xfrm>
            <a:off x="-47300" y="-69175"/>
            <a:ext cx="9238600" cy="5143499"/>
          </a:xfrm>
          <a:prstGeom prst="rect">
            <a:avLst/>
          </a:prstGeom>
          <a:noFill/>
          <a:ln>
            <a:noFill/>
          </a:ln>
        </p:spPr>
      </p:pic>
      <p:sp>
        <p:nvSpPr>
          <p:cNvPr id="55" name="Google Shape;55;p13"/>
          <p:cNvSpPr txBox="1"/>
          <p:nvPr/>
        </p:nvSpPr>
        <p:spPr>
          <a:xfrm>
            <a:off x="791550" y="203225"/>
            <a:ext cx="457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6" name="Google Shape;56;p13"/>
          <p:cNvSpPr txBox="1"/>
          <p:nvPr/>
        </p:nvSpPr>
        <p:spPr>
          <a:xfrm>
            <a:off x="3274450" y="872700"/>
            <a:ext cx="2391900" cy="26175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dk1"/>
                </a:solidFill>
                <a:latin typeface="Cambria"/>
                <a:ea typeface="Cambria"/>
                <a:cs typeface="Cambria"/>
                <a:sym typeface="Cambria"/>
              </a:rPr>
              <a:t>Proposed Methods</a:t>
            </a:r>
            <a:endParaRPr sz="1600" b="1">
              <a:solidFill>
                <a:schemeClr val="dk1"/>
              </a:solidFill>
              <a:latin typeface="Cambria"/>
              <a:ea typeface="Cambria"/>
              <a:cs typeface="Cambria"/>
              <a:sym typeface="Cambria"/>
            </a:endParaRPr>
          </a:p>
          <a:p>
            <a:pPr marL="0" lvl="0" indent="0" algn="ctr" rtl="0">
              <a:spcBef>
                <a:spcPts val="0"/>
              </a:spcBef>
              <a:spcAft>
                <a:spcPts val="0"/>
              </a:spcAft>
              <a:buNone/>
            </a:pPr>
            <a:endParaRPr b="1">
              <a:solidFill>
                <a:schemeClr val="dk1"/>
              </a:solidFill>
              <a:latin typeface="Cambria"/>
              <a:ea typeface="Cambria"/>
              <a:cs typeface="Cambria"/>
              <a:sym typeface="Cambria"/>
            </a:endParaRPr>
          </a:p>
          <a:p>
            <a:pPr marL="0" lvl="0" indent="0" algn="l" rtl="0">
              <a:spcBef>
                <a:spcPts val="0"/>
              </a:spcBef>
              <a:spcAft>
                <a:spcPts val="0"/>
              </a:spcAft>
              <a:buNone/>
            </a:pPr>
            <a:r>
              <a:rPr lang="en" sz="1200">
                <a:solidFill>
                  <a:schemeClr val="dk1"/>
                </a:solidFill>
                <a:latin typeface="Cambria"/>
                <a:ea typeface="Cambria"/>
                <a:cs typeface="Cambria"/>
                <a:sym typeface="Cambria"/>
              </a:rPr>
              <a:t>  In this qualitative study, grounded in social cognitive theory, school leaders and stakeholders will be interviewed to learn more about their field experiences and philosophies of school initiatives and change.  A single-case study of a school initiative will also be part of the study. </a:t>
            </a:r>
            <a:endParaRPr/>
          </a:p>
        </p:txBody>
      </p:sp>
      <p:sp>
        <p:nvSpPr>
          <p:cNvPr id="57" name="Google Shape;57;p13"/>
          <p:cNvSpPr/>
          <p:nvPr/>
        </p:nvSpPr>
        <p:spPr>
          <a:xfrm>
            <a:off x="554138" y="153750"/>
            <a:ext cx="8397900" cy="6726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37587" y="308263"/>
            <a:ext cx="8231018" cy="462525"/>
          </a:xfrm>
          <a:prstGeom prst="rect">
            <a:avLst/>
          </a:prstGeom>
        </p:spPr>
        <p:txBody>
          <a:bodyPr>
            <a:prstTxWarp prst="textPlain">
              <a:avLst/>
            </a:prstTxWarp>
          </a:bodyPr>
          <a:lstStyle/>
          <a:p>
            <a:pPr lvl="0" algn="ctr"/>
            <a:r>
              <a:rPr b="1" i="0">
                <a:ln w="9525" cap="flat" cmpd="sng">
                  <a:solidFill>
                    <a:srgbClr val="000000"/>
                  </a:solidFill>
                  <a:prstDash val="solid"/>
                  <a:round/>
                  <a:headEnd type="none" w="sm" len="sm"/>
                  <a:tailEnd type="none" w="sm" len="sm"/>
                </a:ln>
                <a:solidFill>
                  <a:srgbClr val="FFFFFF"/>
                </a:solidFill>
                <a:latin typeface="Cambria"/>
              </a:rPr>
              <a:t>School Leadership &amp; School Change</a:t>
            </a:r>
          </a:p>
        </p:txBody>
      </p:sp>
      <p:sp>
        <p:nvSpPr>
          <p:cNvPr id="59" name="Google Shape;59;p13"/>
          <p:cNvSpPr/>
          <p:nvPr/>
        </p:nvSpPr>
        <p:spPr>
          <a:xfrm>
            <a:off x="157084" y="2190713"/>
            <a:ext cx="2996400" cy="2760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p:nvPr/>
        </p:nvSpPr>
        <p:spPr>
          <a:xfrm>
            <a:off x="205969" y="2324079"/>
            <a:ext cx="2947500" cy="249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1"/>
                </a:solidFill>
                <a:latin typeface="Cambria"/>
                <a:ea typeface="Cambria"/>
                <a:cs typeface="Cambria"/>
                <a:sym typeface="Cambria"/>
              </a:rPr>
              <a:t>Proposed Purpose</a:t>
            </a:r>
            <a:endParaRPr sz="1600" b="1">
              <a:solidFill>
                <a:schemeClr val="dk1"/>
              </a:solidFill>
              <a:latin typeface="Cambria"/>
              <a:ea typeface="Cambria"/>
              <a:cs typeface="Cambria"/>
              <a:sym typeface="Cambria"/>
            </a:endParaRPr>
          </a:p>
          <a:p>
            <a:pPr marL="0" lvl="0" indent="0" algn="ctr" rtl="0">
              <a:spcBef>
                <a:spcPts val="0"/>
              </a:spcBef>
              <a:spcAft>
                <a:spcPts val="0"/>
              </a:spcAft>
              <a:buNone/>
            </a:pPr>
            <a:endParaRPr b="1">
              <a:solidFill>
                <a:schemeClr val="dk1"/>
              </a:solidFill>
              <a:latin typeface="Cambria"/>
              <a:ea typeface="Cambria"/>
              <a:cs typeface="Cambria"/>
              <a:sym typeface="Cambria"/>
            </a:endParaRPr>
          </a:p>
          <a:p>
            <a:pPr marL="0" lvl="0" indent="0" algn="l" rtl="0">
              <a:spcBef>
                <a:spcPts val="0"/>
              </a:spcBef>
              <a:spcAft>
                <a:spcPts val="0"/>
              </a:spcAft>
              <a:buNone/>
            </a:pPr>
            <a:r>
              <a:rPr lang="en" sz="1200">
                <a:solidFill>
                  <a:schemeClr val="dk1"/>
                </a:solidFill>
                <a:latin typeface="Cambria"/>
                <a:ea typeface="Cambria"/>
                <a:cs typeface="Cambria"/>
                <a:sym typeface="Cambria"/>
              </a:rPr>
              <a:t>  The purpose of this study is to gain insight into the leadership styles, philosophies, field experiences, strategies and personal qualities of school leaders that most significantly impact implementation and sustainability of school change and initiatives.  The study will also delve into constituents’ decisions for embracing or neglecting change and identifying meaningful initiatives.</a:t>
            </a:r>
            <a:endParaRPr/>
          </a:p>
        </p:txBody>
      </p:sp>
      <p:sp>
        <p:nvSpPr>
          <p:cNvPr id="61" name="Google Shape;61;p13"/>
          <p:cNvSpPr/>
          <p:nvPr/>
        </p:nvSpPr>
        <p:spPr>
          <a:xfrm>
            <a:off x="5761175" y="905525"/>
            <a:ext cx="3294600" cy="4045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dk1"/>
                </a:solidFill>
                <a:latin typeface="Cambria"/>
                <a:ea typeface="Cambria"/>
                <a:cs typeface="Cambria"/>
                <a:sym typeface="Cambria"/>
              </a:rPr>
              <a:t>Background</a:t>
            </a:r>
            <a:endParaRPr sz="1600" b="1">
              <a:solidFill>
                <a:schemeClr val="dk1"/>
              </a:solidFill>
              <a:latin typeface="Cambria"/>
              <a:ea typeface="Cambria"/>
              <a:cs typeface="Cambria"/>
              <a:sym typeface="Cambria"/>
            </a:endParaRPr>
          </a:p>
          <a:p>
            <a:pPr marL="0" lvl="0" indent="0" algn="l" rtl="0">
              <a:spcBef>
                <a:spcPts val="0"/>
              </a:spcBef>
              <a:spcAft>
                <a:spcPts val="0"/>
              </a:spcAft>
              <a:buNone/>
            </a:pPr>
            <a:endParaRPr b="1">
              <a:solidFill>
                <a:schemeClr val="dk1"/>
              </a:solidFill>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 b="1">
                <a:solidFill>
                  <a:schemeClr val="dk1"/>
                </a:solidFill>
                <a:latin typeface="Cambria"/>
                <a:ea typeface="Cambria"/>
                <a:cs typeface="Cambria"/>
                <a:sym typeface="Cambria"/>
              </a:rPr>
              <a:t> </a:t>
            </a:r>
            <a:r>
              <a:rPr lang="en" sz="1200" b="1">
                <a:solidFill>
                  <a:schemeClr val="dk1"/>
                </a:solidFill>
                <a:latin typeface="Cambria"/>
                <a:ea typeface="Cambria"/>
                <a:cs typeface="Cambria"/>
                <a:sym typeface="Cambria"/>
              </a:rPr>
              <a:t>    </a:t>
            </a:r>
            <a:r>
              <a:rPr lang="en" sz="1200">
                <a:solidFill>
                  <a:schemeClr val="dk1"/>
                </a:solidFill>
                <a:latin typeface="Times New Roman"/>
                <a:ea typeface="Times New Roman"/>
                <a:cs typeface="Times New Roman"/>
                <a:sym typeface="Times New Roman"/>
              </a:rPr>
              <a:t>School leaders are called upon to be visionaries, influencers and foundationalists for change in the school community.  Undeniably, this is a complex role which calls upon the leader to exhibit personal and organizational skills beyond those of any training, coursework or professional development; rather, this responsibility demands a fusion of pedagogical knowledge and soft skills to unify a community for a common goal for change.  John Gardner states, “Leadership is the process of persuasion or example by which an individual (or leadership team) induces a group to persuade objectives held by the leader or shared by the leader and his or her followers (2013, p. 17).”  This persuasion is a culmination of skills and strategies to develop strong interpersonal relationships among staff to solicit buy-in not only to the project at hand, but also into the trust in the leadership. </a:t>
            </a:r>
            <a:endParaRPr sz="1200"/>
          </a:p>
        </p:txBody>
      </p:sp>
      <p:sp>
        <p:nvSpPr>
          <p:cNvPr id="62" name="Google Shape;62;p13"/>
          <p:cNvSpPr/>
          <p:nvPr/>
        </p:nvSpPr>
        <p:spPr>
          <a:xfrm>
            <a:off x="183225" y="872700"/>
            <a:ext cx="2996400" cy="1255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b="1">
                <a:solidFill>
                  <a:schemeClr val="dk1"/>
                </a:solidFill>
                <a:latin typeface="Cambria"/>
                <a:ea typeface="Cambria"/>
                <a:cs typeface="Cambria"/>
                <a:sym typeface="Cambria"/>
              </a:rPr>
              <a:t>What is the problem?</a:t>
            </a:r>
            <a:endParaRPr sz="1600" b="1">
              <a:solidFill>
                <a:schemeClr val="dk1"/>
              </a:solidFill>
              <a:latin typeface="Cambria"/>
              <a:ea typeface="Cambria"/>
              <a:cs typeface="Cambria"/>
              <a:sym typeface="Cambria"/>
            </a:endParaRPr>
          </a:p>
          <a:p>
            <a:pPr marL="0" lvl="0" indent="0" algn="ctr" rtl="0">
              <a:spcBef>
                <a:spcPts val="0"/>
              </a:spcBef>
              <a:spcAft>
                <a:spcPts val="0"/>
              </a:spcAft>
              <a:buClr>
                <a:schemeClr val="dk1"/>
              </a:buClr>
              <a:buSzPts val="1100"/>
              <a:buFont typeface="Arial"/>
              <a:buNone/>
            </a:pPr>
            <a:endParaRPr b="1">
              <a:solidFill>
                <a:schemeClr val="dk1"/>
              </a:solidFill>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 sz="1200">
                <a:solidFill>
                  <a:schemeClr val="dk1"/>
                </a:solidFill>
                <a:latin typeface="Cambria"/>
                <a:ea typeface="Cambria"/>
                <a:cs typeface="Cambria"/>
                <a:sym typeface="Cambria"/>
              </a:rPr>
              <a:t>  Well-intentioned and necessary school initiatives sometimes fall to the wayside due to other pressure on school administrators, teachers and staff. </a:t>
            </a:r>
            <a:endParaRPr/>
          </a:p>
        </p:txBody>
      </p:sp>
      <p:sp>
        <p:nvSpPr>
          <p:cNvPr id="63" name="Google Shape;63;p13"/>
          <p:cNvSpPr/>
          <p:nvPr/>
        </p:nvSpPr>
        <p:spPr>
          <a:xfrm>
            <a:off x="3323725" y="3536550"/>
            <a:ext cx="2261100" cy="14145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mbria"/>
                <a:ea typeface="Cambria"/>
                <a:cs typeface="Cambria"/>
                <a:sym typeface="Cambria"/>
              </a:rPr>
              <a:t>References</a:t>
            </a:r>
            <a:endParaRPr sz="1200" b="1">
              <a:solidFill>
                <a:schemeClr val="dk1"/>
              </a:solidFill>
              <a:latin typeface="Cambria"/>
              <a:ea typeface="Cambria"/>
              <a:cs typeface="Cambria"/>
              <a:sym typeface="Cambria"/>
            </a:endParaRPr>
          </a:p>
          <a:p>
            <a:pPr marL="0" lvl="0" indent="0" algn="l" rtl="0">
              <a:spcBef>
                <a:spcPts val="0"/>
              </a:spcBef>
              <a:spcAft>
                <a:spcPts val="0"/>
              </a:spcAft>
              <a:buNone/>
            </a:pPr>
            <a:endParaRPr b="1">
              <a:solidFill>
                <a:schemeClr val="dk1"/>
              </a:solidFill>
              <a:latin typeface="Cambria"/>
              <a:ea typeface="Cambria"/>
              <a:cs typeface="Cambria"/>
              <a:sym typeface="Cambria"/>
            </a:endParaRPr>
          </a:p>
          <a:p>
            <a:pPr marL="0" lvl="0" indent="0" algn="l" rtl="0">
              <a:spcBef>
                <a:spcPts val="0"/>
              </a:spcBef>
              <a:spcAft>
                <a:spcPts val="0"/>
              </a:spcAft>
              <a:buNone/>
            </a:pPr>
            <a:r>
              <a:rPr lang="en" sz="1000">
                <a:solidFill>
                  <a:schemeClr val="dk1"/>
                </a:solidFill>
                <a:latin typeface="Cambria"/>
                <a:ea typeface="Cambria"/>
                <a:cs typeface="Cambria"/>
                <a:sym typeface="Cambria"/>
              </a:rPr>
              <a:t>Gardner, J.  (2013).  The nature of </a:t>
            </a:r>
            <a:endParaRPr sz="1000">
              <a:solidFill>
                <a:schemeClr val="dk1"/>
              </a:solidFill>
              <a:latin typeface="Cambria"/>
              <a:ea typeface="Cambria"/>
              <a:cs typeface="Cambria"/>
              <a:sym typeface="Cambria"/>
            </a:endParaRPr>
          </a:p>
          <a:p>
            <a:pPr marL="457200" lvl="0" indent="0" algn="l" rtl="0">
              <a:spcBef>
                <a:spcPts val="0"/>
              </a:spcBef>
              <a:spcAft>
                <a:spcPts val="0"/>
              </a:spcAft>
              <a:buClr>
                <a:schemeClr val="dk1"/>
              </a:buClr>
              <a:buSzPts val="1100"/>
              <a:buFont typeface="Arial"/>
              <a:buNone/>
            </a:pPr>
            <a:r>
              <a:rPr lang="en" sz="1000">
                <a:solidFill>
                  <a:schemeClr val="dk1"/>
                </a:solidFill>
                <a:latin typeface="Cambria"/>
                <a:ea typeface="Cambria"/>
                <a:cs typeface="Cambria"/>
                <a:sym typeface="Cambria"/>
              </a:rPr>
              <a:t>leadership. In Gorgan, M. &amp; Fullan, M., </a:t>
            </a:r>
            <a:r>
              <a:rPr lang="en" sz="1000" i="1">
                <a:solidFill>
                  <a:schemeClr val="dk1"/>
                </a:solidFill>
                <a:latin typeface="Cambria"/>
                <a:ea typeface="Cambria"/>
                <a:cs typeface="Cambria"/>
                <a:sym typeface="Cambria"/>
              </a:rPr>
              <a:t>The Jossey-Bass Reader.  </a:t>
            </a:r>
            <a:r>
              <a:rPr lang="en" sz="1000">
                <a:solidFill>
                  <a:schemeClr val="dk1"/>
                </a:solidFill>
                <a:latin typeface="Cambria"/>
                <a:ea typeface="Cambria"/>
                <a:cs typeface="Cambria"/>
                <a:sym typeface="Cambria"/>
              </a:rPr>
              <a:t>(3rd ed., p. 17-27).  Jossey-Bass A Wiley Imprint</a:t>
            </a:r>
            <a:endParaRPr sz="1000"/>
          </a:p>
        </p:txBody>
      </p:sp>
      <p:pic>
        <p:nvPicPr>
          <p:cNvPr id="64" name="Google Shape;64;p13" title="My Audio Recording 2021-04-04 PM 3-08-09.mp3">
            <a:hlinkClick r:id="rId6"/>
          </p:cNvPr>
          <p:cNvPicPr preferRelativeResize="0"/>
          <p:nvPr/>
        </p:nvPicPr>
        <p:blipFill>
          <a:blip r:embed="rId7">
            <a:alphaModFix/>
          </a:blip>
          <a:stretch>
            <a:fillRect/>
          </a:stretch>
        </p:blipFill>
        <p:spPr>
          <a:xfrm>
            <a:off x="40675" y="352975"/>
            <a:ext cx="457200" cy="457200"/>
          </a:xfrm>
          <a:prstGeom prst="rect">
            <a:avLst/>
          </a:prstGeom>
          <a:noFill/>
          <a:ln>
            <a:noFill/>
          </a:ln>
        </p:spPr>
      </p:pic>
      <p:pic>
        <p:nvPicPr>
          <p:cNvPr id="2" name="My Audio Recording 2021-04-04 PM 3-08-09.mp3" descr="My Audio Recording 2021-04-04 PM 3-08-09.mp3">
            <a:hlinkClick r:id="" action="ppaction://media"/>
            <a:extLst>
              <a:ext uri="{FF2B5EF4-FFF2-40B4-BE49-F238E27FC236}">
                <a16:creationId xmlns:a16="http://schemas.microsoft.com/office/drawing/2014/main" id="{8DAD640D-ACEE-5F4A-B8F3-77047834084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2165350"/>
            <a:ext cx="813816" cy="813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2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Words>
  <Application>Microsoft Office PowerPoint</Application>
  <PresentationFormat>On-screen Show (16:9)</PresentationFormat>
  <Paragraphs>17</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Cambria</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Robert</dc:creator>
  <cp:lastModifiedBy>Robert Smith</cp:lastModifiedBy>
  <cp:revision>2</cp:revision>
  <dcterms:modified xsi:type="dcterms:W3CDTF">2021-04-14T20:33:26Z</dcterms:modified>
</cp:coreProperties>
</file>