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100838" cy="43073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5">
          <p15:clr>
            <a:srgbClr val="A4A3A4"/>
          </p15:clr>
        </p15:guide>
        <p15:guide id="2" orient="horz" pos="20196">
          <p15:clr>
            <a:srgbClr val="A4A3A4"/>
          </p15:clr>
        </p15:guide>
        <p15:guide id="3" pos="6912">
          <p15:clr>
            <a:srgbClr val="A4A3A4"/>
          </p15:clr>
        </p15:guide>
        <p15:guide id="4" pos="20736">
          <p15:clr>
            <a:srgbClr val="A4A3A4"/>
          </p15:clr>
        </p15:guide>
        <p15:guide id="5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BC2D00"/>
    <a:srgbClr val="A50021"/>
    <a:srgbClr val="008000"/>
    <a:srgbClr val="EAEAEA"/>
    <a:srgbClr val="C0C0C0"/>
    <a:srgbClr val="0046D2"/>
    <a:srgbClr val="FF0000"/>
    <a:srgbClr val="698ED9"/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91" autoAdjust="0"/>
    <p:restoredTop sz="94660"/>
  </p:normalViewPr>
  <p:slideViewPr>
    <p:cSldViewPr snapToGrid="0">
      <p:cViewPr>
        <p:scale>
          <a:sx n="21" d="100"/>
          <a:sy n="21" d="100"/>
        </p:scale>
        <p:origin x="1242" y="9"/>
      </p:cViewPr>
      <p:guideLst>
        <p:guide orient="horz" pos="10365"/>
        <p:guide orient="horz" pos="20196"/>
        <p:guide pos="6912"/>
        <p:guide pos="2073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13910367" cy="21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0838" tIns="215417" rIns="430838" bIns="215417" numCol="1" anchor="t" anchorCtr="0" compatLnSpc="1">
            <a:prstTxWarp prst="textNoShape">
              <a:avLst/>
            </a:prstTxWarp>
          </a:bodyPr>
          <a:lstStyle>
            <a:lvl1pPr algn="l">
              <a:defRPr sz="56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2887" y="5"/>
            <a:ext cx="13910367" cy="21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0838" tIns="215417" rIns="430838" bIns="215417" numCol="1" anchor="t" anchorCtr="0" compatLnSpc="1">
            <a:prstTxWarp prst="textNoShape">
              <a:avLst/>
            </a:prstTxWarp>
          </a:bodyPr>
          <a:lstStyle>
            <a:lvl1pPr algn="r">
              <a:defRPr sz="56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84788" y="3225800"/>
            <a:ext cx="21539200" cy="161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10089" y="20463681"/>
            <a:ext cx="25680669" cy="193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0838" tIns="215417" rIns="430838" bIns="215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912558"/>
            <a:ext cx="13910367" cy="21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0838" tIns="215417" rIns="430838" bIns="215417" numCol="1" anchor="b" anchorCtr="0" compatLnSpc="1">
            <a:prstTxWarp prst="textNoShape">
              <a:avLst/>
            </a:prstTxWarp>
          </a:bodyPr>
          <a:lstStyle>
            <a:lvl1pPr algn="l">
              <a:defRPr sz="56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2887" y="40912558"/>
            <a:ext cx="13910367" cy="21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0838" tIns="215417" rIns="430838" bIns="215417" numCol="1" anchor="b" anchorCtr="0" compatLnSpc="1">
            <a:prstTxWarp prst="textNoShape">
              <a:avLst/>
            </a:prstTxWarp>
          </a:bodyPr>
          <a:lstStyle>
            <a:lvl1pPr algn="r">
              <a:defRPr sz="5600"/>
            </a:lvl1pPr>
          </a:lstStyle>
          <a:p>
            <a:fld id="{1CF43D00-9215-4D61-8FB8-4C30B5785D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69DF1-7A70-4E5D-8A7C-6436346665B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5811743" y="32383849"/>
            <a:ext cx="4141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 userDrawn="1"/>
        </p:nvSpPr>
        <p:spPr>
          <a:xfrm>
            <a:off x="39953530" y="32299394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4A4C6-9EF7-4436-8E12-65C90892BC44}"/>
              </a:ext>
            </a:extLst>
          </p:cNvPr>
          <p:cNvSpPr txBox="1"/>
          <p:nvPr userDrawn="1"/>
        </p:nvSpPr>
        <p:spPr>
          <a:xfrm>
            <a:off x="-38100" y="32815917"/>
            <a:ext cx="482824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" b="1" dirty="0">
                <a:solidFill>
                  <a:srgbClr val="7030A0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030A0"/>
            </a:gs>
            <a:gs pos="50000">
              <a:schemeClr val="accent6">
                <a:lumMod val="20000"/>
                <a:lumOff val="8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33356550" y="6096000"/>
            <a:ext cx="9882188" cy="1268436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11353800" y="6096000"/>
            <a:ext cx="10363200" cy="1268436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22098000" y="6096000"/>
            <a:ext cx="10796588" cy="259842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09600" y="6096000"/>
            <a:ext cx="9883775" cy="259842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582400" y="6553200"/>
            <a:ext cx="9829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/>
              <a:t>Purpose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351788" y="6559550"/>
            <a:ext cx="9829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/>
              <a:t>Limitations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85800" y="381000"/>
            <a:ext cx="42519600" cy="525780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04925" y="690563"/>
            <a:ext cx="40919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8000" b="1" dirty="0">
                <a:latin typeface="+mj-lt"/>
                <a:cs typeface="Times New Roman" panose="02020603050405020304" pitchFamily="18" charset="0"/>
              </a:rPr>
              <a:t>The Impact of Mental Health Support on the Wellbeing of Middle School Students</a:t>
            </a:r>
          </a:p>
          <a:p>
            <a:pPr defTabSz="4389438"/>
            <a:r>
              <a:rPr lang="en-US" sz="7000" b="1" dirty="0">
                <a:latin typeface="+mj-lt"/>
                <a:cs typeface="Times New Roman" panose="02020603050405020304" pitchFamily="18" charset="0"/>
              </a:rPr>
              <a:t>Jessica Seelinger</a:t>
            </a:r>
          </a:p>
          <a:p>
            <a:pPr defTabSz="4389438"/>
            <a:r>
              <a:rPr lang="en-US" sz="7000" b="1" dirty="0">
                <a:latin typeface="+mj-lt"/>
                <a:cs typeface="Times New Roman" panose="02020603050405020304" pitchFamily="18" charset="0"/>
              </a:rPr>
              <a:t>Faculty Advisor: Dr. Bobbitt</a:t>
            </a:r>
          </a:p>
          <a:p>
            <a:pPr defTabSz="4389438"/>
            <a:r>
              <a:rPr lang="en-US" sz="7000" b="1" dirty="0">
                <a:latin typeface="+mj-lt"/>
                <a:cs typeface="Times New Roman" panose="02020603050405020304" pitchFamily="18" charset="0"/>
              </a:rPr>
              <a:t>Monmouth University 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2373901" y="7422579"/>
            <a:ext cx="9766300" cy="270783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1170" tIns="30584" rIns="61170" bIns="30584">
            <a:spAutoFit/>
          </a:bodyPr>
          <a:lstStyle/>
          <a:p>
            <a:pPr marL="1028700" lvl="1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Participants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Suburban middle schools (grade levels 7-8) in New Jersey </a:t>
            </a:r>
          </a:p>
          <a:p>
            <a:pPr marL="1943100" lvl="3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i="1" dirty="0"/>
              <a:t>N</a:t>
            </a:r>
            <a:r>
              <a:rPr lang="en-US" sz="4400" dirty="0"/>
              <a:t> = 6 schools, 450 student participants (75 students from each school), and 24 teacher participants (4 teachers from each school)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Preferred to have different gender identities and racial diversity in the sample</a:t>
            </a:r>
          </a:p>
          <a:p>
            <a:pPr lvl="2" algn="l" defTabSz="612775" eaLnBrk="0" hangingPunct="0">
              <a:lnSpc>
                <a:spcPct val="95000"/>
              </a:lnSpc>
            </a:pPr>
            <a:endParaRPr lang="en-US" sz="4400" dirty="0"/>
          </a:p>
          <a:p>
            <a:pPr marL="1028700" lvl="1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Procedures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Middle schools will be chosen via stratified random sampling 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Interviewing process with the potential schools 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Then, the 6 schools will be randomly chosen to participate in the study 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Random sampling will be used to recruit participants at each school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Beck’s Depression Inventory II will be administered to the students after consent during their break period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A Teachers’ Views of Mental Health Treatment questionnaire will be administered to the teachers after consent during their break period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028700" lvl="1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Data Analysis</a:t>
            </a:r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Each questionnaire will be analyzed using SPSS for preliminary analysis and confirmatory analysis</a:t>
            </a:r>
          </a:p>
          <a:p>
            <a:pPr lvl="2" algn="l" defTabSz="612775" eaLnBrk="0" hangingPunct="0">
              <a:lnSpc>
                <a:spcPct val="95000"/>
              </a:lnSpc>
            </a:pPr>
            <a:endParaRPr lang="en-US" sz="4400" dirty="0"/>
          </a:p>
          <a:p>
            <a:pPr lvl="2" algn="l" defTabSz="612775" eaLnBrk="0" hangingPunct="0">
              <a:lnSpc>
                <a:spcPct val="95000"/>
              </a:lnSpc>
            </a:pPr>
            <a:endParaRPr lang="en-US" sz="4400" dirty="0"/>
          </a:p>
          <a:p>
            <a:pPr lvl="2" algn="l" defTabSz="612775" eaLnBrk="0" hangingPunct="0">
              <a:lnSpc>
                <a:spcPct val="95000"/>
              </a:lnSpc>
            </a:pPr>
            <a:endParaRPr lang="en-US" sz="4400" dirty="0"/>
          </a:p>
          <a:p>
            <a:pPr marL="1485900" lvl="2" indent="-5715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3558162" y="7738276"/>
            <a:ext cx="9690100" cy="116403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1170" tIns="30584" rIns="61170" bIns="30584">
            <a:spAutoFit/>
          </a:bodyPr>
          <a:lstStyle/>
          <a:p>
            <a:pPr marL="342900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Subjectivity</a:t>
            </a:r>
          </a:p>
          <a:p>
            <a:pPr marL="800100" lvl="1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Participants will be measuring their own behaviors, which may led to inaccurate results</a:t>
            </a:r>
          </a:p>
          <a:p>
            <a:pPr marL="800100" lvl="1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Participants may guess the hypotheses of the study and respond according to the hypotheses, skewing the results</a:t>
            </a:r>
          </a:p>
          <a:p>
            <a:pPr marL="342900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Lack of participants</a:t>
            </a:r>
          </a:p>
          <a:p>
            <a:pPr marL="800100" lvl="1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Students and/or teachers may not be interested in participating (during break period)</a:t>
            </a:r>
          </a:p>
          <a:p>
            <a:pPr marL="800100" lvl="1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An incentive may be necessary</a:t>
            </a:r>
          </a:p>
          <a:p>
            <a:pPr marL="1257300" lvl="2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For students, an incentive could be extra credit in class.</a:t>
            </a:r>
          </a:p>
          <a:p>
            <a:pPr marL="1257300" lvl="2" indent="-342900" algn="l" defTabSz="612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For teachers, an incentive could be a $5 Dunkin gift card. </a:t>
            </a:r>
          </a:p>
          <a:p>
            <a:pPr lvl="1" algn="l" defTabSz="612775" eaLnBrk="0" hangingPunct="0">
              <a:lnSpc>
                <a:spcPct val="95000"/>
              </a:lnSpc>
            </a:pPr>
            <a:r>
              <a:rPr lang="en-US" sz="4400" dirty="0"/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66713" y="6553200"/>
            <a:ext cx="9829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/>
              <a:t>Background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2373901" y="6334926"/>
            <a:ext cx="9829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 dirty="0"/>
              <a:t>Method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1684000" y="13851248"/>
            <a:ext cx="957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endParaRPr lang="en-US" sz="7200" b="1" i="1" dirty="0">
              <a:solidFill>
                <a:srgbClr val="FC8004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684000" y="16557625"/>
            <a:ext cx="9728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defTabSz="4389438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6300" b="1" i="1" dirty="0"/>
          </a:p>
        </p:txBody>
      </p:sp>
      <p:sp>
        <p:nvSpPr>
          <p:cNvPr id="34" name="AutoShape 31">
            <a:extLst>
              <a:ext uri="{FF2B5EF4-FFF2-40B4-BE49-F238E27FC236}">
                <a16:creationId xmlns:a16="http://schemas.microsoft.com/office/drawing/2014/main" id="{57EB8CA6-BE21-7249-9ED9-EE11BDFE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799" y="19024128"/>
            <a:ext cx="10513219" cy="1268436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74589-92F6-A349-922E-4D96EF41E4DD}"/>
              </a:ext>
            </a:extLst>
          </p:cNvPr>
          <p:cNvSpPr txBox="1"/>
          <p:nvPr/>
        </p:nvSpPr>
        <p:spPr>
          <a:xfrm>
            <a:off x="11877706" y="19317759"/>
            <a:ext cx="90209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D4A68-8E26-5C43-B21E-2616128AE0BF}"/>
              </a:ext>
            </a:extLst>
          </p:cNvPr>
          <p:cNvSpPr txBox="1"/>
          <p:nvPr/>
        </p:nvSpPr>
        <p:spPr>
          <a:xfrm>
            <a:off x="1219932" y="7260760"/>
            <a:ext cx="8778202" cy="384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Literature has labeled the adolescent period as the “hurricane period” in a student’s life process and it is a time of an increased risk of mental illness (Du et al., 2019).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Since this is a period of stress and decrease in mental health, educators should be aimed at providing mental health support for their students at the middle school level.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Social-emotional learning (SEL) can be utilized at middle schools to promote social awareness, self-management, social relationships, and responsible decision-making  (Yang, Chan, &amp; Ma, 2020).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Although SEL has its benefits, many schools focus solely on academics while social and emotional needs fall behind (Van Veslor, 2009).</a:t>
            </a:r>
          </a:p>
          <a:p>
            <a:pPr algn="l"/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Research has indicated that teachers do not believe they have a primary role in providing mental health services in the school and that they as teachers are not trained in the area (Reinke et al., 2011). </a:t>
            </a:r>
          </a:p>
          <a:p>
            <a:pPr algn="l"/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7876C-34EB-7048-83FB-F6E36F426856}"/>
              </a:ext>
            </a:extLst>
          </p:cNvPr>
          <p:cNvSpPr txBox="1"/>
          <p:nvPr/>
        </p:nvSpPr>
        <p:spPr>
          <a:xfrm>
            <a:off x="11877706" y="7999819"/>
            <a:ext cx="9864694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400" dirty="0"/>
              <a:t>The purpose of this proposed research is to </a:t>
            </a:r>
            <a:r>
              <a:rPr lang="en-US" sz="4400" dirty="0"/>
              <a:t>compare depression levels amongst students who attend middle schools that encourage mental health support and middle schools that do not support mental health. </a:t>
            </a:r>
          </a:p>
          <a:p>
            <a:pPr algn="l"/>
            <a:endParaRPr lang="en-US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This study is also interested in examining attitudes of teachers about mental health treatment at schools that support mental health and at schools that do not. </a:t>
            </a:r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2C240-010D-BD48-B4B0-53E9312F6BC8}"/>
              </a:ext>
            </a:extLst>
          </p:cNvPr>
          <p:cNvSpPr txBox="1"/>
          <p:nvPr/>
        </p:nvSpPr>
        <p:spPr>
          <a:xfrm>
            <a:off x="11398721" y="21989881"/>
            <a:ext cx="10711655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Do students who attend schools that do not promote mental health have a decrease in mental well-being compared to students who attend schools that do promote mental health services?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What is the difference in student's depression rates between schools that do provide mental health education and schools that do not?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What is the difference in attitude about mental health treatment between teachers who provide mental health education and those that do not? </a:t>
            </a:r>
          </a:p>
        </p:txBody>
      </p:sp>
      <p:sp>
        <p:nvSpPr>
          <p:cNvPr id="26" name="AutoShape 29">
            <a:extLst>
              <a:ext uri="{FF2B5EF4-FFF2-40B4-BE49-F238E27FC236}">
                <a16:creationId xmlns:a16="http://schemas.microsoft.com/office/drawing/2014/main" id="{9BA345E9-EF01-BD4A-AD5B-4D39E192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1613" y="19243919"/>
            <a:ext cx="10363200" cy="1268436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0E21-64BE-3C4F-A232-6C4BA67526B4}"/>
              </a:ext>
            </a:extLst>
          </p:cNvPr>
          <p:cNvSpPr txBox="1"/>
          <p:nvPr/>
        </p:nvSpPr>
        <p:spPr>
          <a:xfrm>
            <a:off x="35071049" y="19308968"/>
            <a:ext cx="66643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4B01D-E413-0443-A8F0-2716AA4C6F75}"/>
              </a:ext>
            </a:extLst>
          </p:cNvPr>
          <p:cNvSpPr txBox="1"/>
          <p:nvPr/>
        </p:nvSpPr>
        <p:spPr>
          <a:xfrm>
            <a:off x="33351788" y="20789789"/>
            <a:ext cx="10338948" cy="1157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Du, J., Li, Z., Jia, G., Zhang, Q., &amp; Chen, W. (2019). Relationship between mental health and awareness of the knowledge on mental health in left-behind middle school students. </a:t>
            </a:r>
            <a:r>
              <a:rPr lang="en-US" sz="3000" i="1" dirty="0"/>
              <a:t>Medicine</a:t>
            </a:r>
            <a:r>
              <a:rPr lang="en-US" sz="3000" dirty="0"/>
              <a:t>, </a:t>
            </a:r>
            <a:r>
              <a:rPr lang="en-US" sz="3000" i="1" dirty="0"/>
              <a:t>98</a:t>
            </a:r>
            <a:r>
              <a:rPr lang="en-US" sz="3000" dirty="0"/>
              <a:t>(11). https://doi.org/10.1097/md.0000000000014476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Reinke, W. M., Stormont, M., Herman, K. C., Puri, R., &amp; Goel, N. (2011). Supporting children's mental health in schools: Teacher perceptions of needs, roles, and barriers. </a:t>
            </a:r>
            <a:r>
              <a:rPr lang="en-US" sz="3000" i="1" dirty="0"/>
              <a:t>School Psychology Quarterly</a:t>
            </a:r>
            <a:r>
              <a:rPr lang="en-US" sz="3000" dirty="0"/>
              <a:t>, </a:t>
            </a:r>
            <a:r>
              <a:rPr lang="en-US" sz="3000" i="1" dirty="0"/>
              <a:t>26</a:t>
            </a:r>
            <a:r>
              <a:rPr lang="en-US" sz="3000" dirty="0"/>
              <a:t>(1), 1–13. https://doi.org/10.1037/a0022714 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Yang, C., Chan, M., &amp; Ma, T. (2020). School-wide social emotional learning (SEL) and bullying victimization: Moderating role of school climate in elementary, middle, and high schools. </a:t>
            </a:r>
            <a:r>
              <a:rPr lang="en-US" sz="3000" i="1" dirty="0"/>
              <a:t>Journal of School Psychology, 82, </a:t>
            </a:r>
            <a:r>
              <a:rPr lang="en-US" sz="3000" dirty="0"/>
              <a:t>49-69. https://doi.org/10.1016/j.jsp.2020.08.002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Van Velsor, P. (2009).</a:t>
            </a:r>
            <a:r>
              <a:rPr lang="en-US" sz="3000" i="1" dirty="0"/>
              <a:t> </a:t>
            </a:r>
            <a:r>
              <a:rPr lang="en-US" sz="3000" dirty="0"/>
              <a:t>School counselors as social-emotional learning consultants: Where do we begin? </a:t>
            </a:r>
            <a:r>
              <a:rPr lang="en-US" sz="3000" i="1" dirty="0"/>
              <a:t>Professional School Counseling, 13</a:t>
            </a:r>
            <a:r>
              <a:rPr lang="en-US" sz="3000" dirty="0"/>
              <a:t>(1</a:t>
            </a:r>
            <a:r>
              <a:rPr lang="en-US" sz="3000" i="1" dirty="0"/>
              <a:t>), </a:t>
            </a:r>
            <a:r>
              <a:rPr lang="en-US" sz="3000" dirty="0"/>
              <a:t>50-58. https://doi.org/10.1177/2156759X0901300106</a:t>
            </a:r>
          </a:p>
          <a:p>
            <a:pPr algn="l"/>
            <a:endParaRPr lang="en-US" dirty="0"/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59683C-7445-E447-B0BF-EB0904C29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26338" y="1824175"/>
            <a:ext cx="4046400" cy="40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745</Words>
  <Application>Microsoft Office PowerPoint</Application>
  <PresentationFormat>Custom</PresentationFormat>
  <Paragraphs>76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Tri-Fold Template</dc:title>
  <dc:creator>Ethan Shulda;www.postersession.com</dc:creator>
  <cp:keywords>www.postersession.com</cp:keywords>
  <dc:description>©MegaPrint Inc. 2009-2015</dc:description>
  <cp:lastModifiedBy>Robert Smith</cp:lastModifiedBy>
  <cp:revision>84</cp:revision>
  <cp:lastPrinted>2015-03-31T18:23:14Z</cp:lastPrinted>
  <dcterms:created xsi:type="dcterms:W3CDTF">2008-12-04T00:20:37Z</dcterms:created>
  <dcterms:modified xsi:type="dcterms:W3CDTF">2021-04-15T13:34:37Z</dcterms:modified>
  <cp:category>Research Poster</cp:category>
</cp:coreProperties>
</file>