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Oswald" panose="020B0604020202020204" charset="0"/>
      <p:regular r:id="rId4"/>
      <p:bold r:id="rId5"/>
    </p:embeddedFont>
    <p:embeddedFont>
      <p:font typeface="Times" panose="02020603050405020304" pitchFamily="18"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9288">
          <p15:clr>
            <a:srgbClr val="9AA0A6"/>
          </p15:clr>
        </p15:guide>
        <p15:guide id="2" pos="9504">
          <p15:clr>
            <a:srgbClr val="9AA0A6"/>
          </p15:clr>
        </p15:guide>
        <p15:guide id="3" pos="9792">
          <p15:clr>
            <a:srgbClr val="9AA0A6"/>
          </p15:clr>
        </p15:guide>
        <p15:guide id="4" pos="18719">
          <p15:clr>
            <a:srgbClr val="9AA0A6"/>
          </p15:clr>
        </p15:guide>
        <p15:guide id="5" pos="18648">
          <p15:clr>
            <a:srgbClr val="9AA0A6"/>
          </p15:clr>
        </p15:guide>
        <p15:guide id="6" pos="26460">
          <p15:clr>
            <a:srgbClr val="9AA0A6"/>
          </p15:clr>
        </p15:guide>
        <p15:guide id="7" pos="864">
          <p15:clr>
            <a:srgbClr val="9AA0A6"/>
          </p15:clr>
        </p15:guide>
        <p15:guide id="8" pos="4608">
          <p15:clr>
            <a:srgbClr val="9AA0A6"/>
          </p15:clr>
        </p15:guide>
        <p15:guide id="9"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p:cViewPr varScale="1">
        <p:scale>
          <a:sx n="23" d="100"/>
          <a:sy n="23" d="100"/>
        </p:scale>
        <p:origin x="573" y="36"/>
      </p:cViewPr>
      <p:guideLst>
        <p:guide pos="9288"/>
        <p:guide pos="9504"/>
        <p:guide pos="9792"/>
        <p:guide pos="18719"/>
        <p:guide pos="18648"/>
        <p:guide pos="26460"/>
        <p:guide pos="864"/>
        <p:guide pos="4608"/>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200" dirty="0">
                <a:solidFill>
                  <a:schemeClr val="dk1"/>
                </a:solidFill>
                <a:highlight>
                  <a:srgbClr val="FFFFFF"/>
                </a:highlight>
                <a:latin typeface="Times"/>
                <a:ea typeface="Times"/>
                <a:cs typeface="Times"/>
                <a:sym typeface="Times"/>
              </a:rPr>
              <a:t>Using previous literature and parent interviews it is crucial to fill the gap in research about multilingual families that have a child with a communication disorder. Parents and families are being misled in multiple ways due to the popular myths presented in this study. </a:t>
            </a:r>
            <a:r>
              <a:rPr lang="en" sz="1200" dirty="0">
                <a:solidFill>
                  <a:schemeClr val="dk1"/>
                </a:solidFill>
                <a:latin typeface="Times"/>
                <a:ea typeface="Times"/>
                <a:cs typeface="Times"/>
                <a:sym typeface="Times"/>
              </a:rPr>
              <a:t>It is imperative to research these myths and their influences on bilingual families because this research will allow professionals to see which myths are still being prescribed to by parents of multilingual children with communication disorders. Once the research is complete, clinicians will be able to dispel these myths. </a:t>
            </a: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1" cy="131367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1" cy="50727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1" cy="125664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1"/>
            <a:ext cx="40899001" cy="8325000"/>
          </a:xfrm>
          <a:prstGeom prst="rect">
            <a:avLst/>
          </a:prstGeom>
        </p:spPr>
        <p:txBody>
          <a:bodyPr spcFirstLastPara="1" wrap="square" lIns="487600" tIns="487600" rIns="487600" bIns="487600" anchor="t" anchorCtr="0">
            <a:noAutofit/>
          </a:bodyPr>
          <a:lstStyle>
            <a:lvl1pPr marL="457200" lvl="0" indent="-838200" algn="ctr">
              <a:spcBef>
                <a:spcPts val="0"/>
              </a:spcBef>
              <a:spcAft>
                <a:spcPts val="0"/>
              </a:spcAft>
              <a:buSzPts val="9600"/>
              <a:buChar char="●"/>
              <a:defRPr/>
            </a:lvl1pPr>
            <a:lvl2pPr marL="914400" lvl="1" indent="-704850" algn="ctr">
              <a:spcBef>
                <a:spcPts val="8500"/>
              </a:spcBef>
              <a:spcAft>
                <a:spcPts val="0"/>
              </a:spcAft>
              <a:buSzPts val="7500"/>
              <a:buChar char="○"/>
              <a:defRPr/>
            </a:lvl2pPr>
            <a:lvl3pPr marL="1371600" lvl="2" indent="-704850" algn="ctr">
              <a:spcBef>
                <a:spcPts val="8500"/>
              </a:spcBef>
              <a:spcAft>
                <a:spcPts val="0"/>
              </a:spcAft>
              <a:buSzPts val="7500"/>
              <a:buChar char="■"/>
              <a:defRPr/>
            </a:lvl3pPr>
            <a:lvl4pPr marL="1828800" lvl="3" indent="-704850" algn="ctr">
              <a:spcBef>
                <a:spcPts val="8500"/>
              </a:spcBef>
              <a:spcAft>
                <a:spcPts val="0"/>
              </a:spcAft>
              <a:buSzPts val="7500"/>
              <a:buChar char="●"/>
              <a:defRPr/>
            </a:lvl4pPr>
            <a:lvl5pPr marL="2286000" lvl="4" indent="-704850" algn="ctr">
              <a:spcBef>
                <a:spcPts val="8500"/>
              </a:spcBef>
              <a:spcAft>
                <a:spcPts val="0"/>
              </a:spcAft>
              <a:buSzPts val="7500"/>
              <a:buChar char="○"/>
              <a:defRPr/>
            </a:lvl5pPr>
            <a:lvl6pPr marL="2743200" lvl="5" indent="-704850" algn="ctr">
              <a:spcBef>
                <a:spcPts val="8500"/>
              </a:spcBef>
              <a:spcAft>
                <a:spcPts val="0"/>
              </a:spcAft>
              <a:buSzPts val="7500"/>
              <a:buChar char="■"/>
              <a:defRPr/>
            </a:lvl6pPr>
            <a:lvl7pPr marL="3200400" lvl="6" indent="-704850" algn="ctr">
              <a:spcBef>
                <a:spcPts val="8500"/>
              </a:spcBef>
              <a:spcAft>
                <a:spcPts val="0"/>
              </a:spcAft>
              <a:buSzPts val="7500"/>
              <a:buChar char="●"/>
              <a:defRPr/>
            </a:lvl7pPr>
            <a:lvl8pPr marL="3657600" lvl="7" indent="-704850" algn="ctr">
              <a:spcBef>
                <a:spcPts val="8500"/>
              </a:spcBef>
              <a:spcAft>
                <a:spcPts val="0"/>
              </a:spcAft>
              <a:buSzPts val="7500"/>
              <a:buChar char="○"/>
              <a:defRPr/>
            </a:lvl8pPr>
            <a:lvl9pPr marL="4114800" lvl="8" indent="-704850" algn="ctr">
              <a:spcBef>
                <a:spcPts val="8500"/>
              </a:spcBef>
              <a:spcAft>
                <a:spcPts val="8500"/>
              </a:spcAft>
              <a:buSzPts val="7500"/>
              <a:buChar char="■"/>
              <a:defRPr/>
            </a:lvl9pPr>
          </a:lstStyle>
          <a:p>
            <a:endParaRPr/>
          </a:p>
        </p:txBody>
      </p:sp>
      <p:sp>
        <p:nvSpPr>
          <p:cNvPr id="47" name="Google Shape;47;p11"/>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2" descr="logo.png">
            <a:hlinkClick r:id="rId2"/>
          </p:cNvPr>
          <p:cNvPicPr preferRelativeResize="0"/>
          <p:nvPr/>
        </p:nvPicPr>
        <p:blipFill>
          <a:blip r:embed="rId3">
            <a:alphaModFix/>
          </a:blip>
          <a:stretch>
            <a:fillRect/>
          </a:stretch>
        </p:blipFill>
        <p:spPr>
          <a:xfrm>
            <a:off x="2347999" y="1143000"/>
            <a:ext cx="7177000" cy="2333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1"/>
            <a:ext cx="40899001" cy="5387400"/>
          </a:xfrm>
          <a:prstGeom prst="rect">
            <a:avLst/>
          </a:prstGeom>
        </p:spPr>
        <p:txBody>
          <a:bodyPr spcFirstLastPara="1" wrap="square" lIns="487600" tIns="487600" rIns="487600" bIns="487600" anchor="ctr" anchorCtr="0">
            <a:no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1"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496160" y="7375840"/>
            <a:ext cx="40899001" cy="21864900"/>
          </a:xfrm>
          <a:prstGeom prst="rect">
            <a:avLst/>
          </a:prstGeom>
        </p:spPr>
        <p:txBody>
          <a:bodyPr spcFirstLastPara="1" wrap="square" lIns="487600" tIns="487600" rIns="487600" bIns="487600" anchor="t"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19" name="Google Shape;19;p4"/>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1"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399" cy="218649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3" name="Google Shape;23;p5"/>
          <p:cNvSpPr txBox="1">
            <a:spLocks noGrp="1"/>
          </p:cNvSpPr>
          <p:nvPr>
            <p:ph type="body" idx="2"/>
          </p:nvPr>
        </p:nvSpPr>
        <p:spPr>
          <a:xfrm>
            <a:off x="23195520" y="7375840"/>
            <a:ext cx="19199399" cy="21864900"/>
          </a:xfrm>
          <a:prstGeom prst="rect">
            <a:avLst/>
          </a:prstGeom>
        </p:spPr>
        <p:txBody>
          <a:bodyPr spcFirstLastPara="1" wrap="square" lIns="487600" tIns="487600" rIns="487600" bIns="487600" anchor="t" anchorCtr="0">
            <a:noAutofit/>
          </a:bodyPr>
          <a:lstStyle>
            <a:lvl1pPr marL="457200" lvl="0" indent="-704850">
              <a:spcBef>
                <a:spcPts val="0"/>
              </a:spcBef>
              <a:spcAft>
                <a:spcPts val="0"/>
              </a:spcAft>
              <a:buSzPts val="7500"/>
              <a:buChar char="●"/>
              <a:defRPr sz="75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24" name="Google Shape;24;p5"/>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1" cy="3665400"/>
          </a:xfrm>
          <a:prstGeom prst="rect">
            <a:avLst/>
          </a:prstGeom>
        </p:spPr>
        <p:txBody>
          <a:bodyPr spcFirstLastPara="1" wrap="square" lIns="487600" tIns="487600" rIns="487600" bIns="487600" anchor="t" anchorCtr="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1" cy="4836600"/>
          </a:xfrm>
          <a:prstGeom prst="rect">
            <a:avLst/>
          </a:prstGeom>
        </p:spPr>
        <p:txBody>
          <a:bodyPr spcFirstLastPara="1" wrap="square" lIns="487600" tIns="487600" rIns="487600" bIns="487600" anchor="b" anchorCtr="0">
            <a:no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1" cy="20348100"/>
          </a:xfrm>
          <a:prstGeom prst="rect">
            <a:avLst/>
          </a:prstGeom>
        </p:spPr>
        <p:txBody>
          <a:bodyPr spcFirstLastPara="1" wrap="square" lIns="487600" tIns="487600" rIns="487600" bIns="487600" anchor="t" anchorCtr="0">
            <a:noAutofit/>
          </a:bodyPr>
          <a:lstStyle>
            <a:lvl1pPr marL="457200" lvl="0" indent="-635000">
              <a:spcBef>
                <a:spcPts val="0"/>
              </a:spcBef>
              <a:spcAft>
                <a:spcPts val="0"/>
              </a:spcAft>
              <a:buSzPts val="6400"/>
              <a:buChar char="●"/>
              <a:defRPr sz="6400"/>
            </a:lvl1pPr>
            <a:lvl2pPr marL="914400" lvl="1" indent="-635000">
              <a:spcBef>
                <a:spcPts val="8500"/>
              </a:spcBef>
              <a:spcAft>
                <a:spcPts val="0"/>
              </a:spcAft>
              <a:buSzPts val="6400"/>
              <a:buChar char="○"/>
              <a:defRPr sz="6400"/>
            </a:lvl2pPr>
            <a:lvl3pPr marL="1371600" lvl="2" indent="-635000">
              <a:spcBef>
                <a:spcPts val="8500"/>
              </a:spcBef>
              <a:spcAft>
                <a:spcPts val="0"/>
              </a:spcAft>
              <a:buSzPts val="6400"/>
              <a:buChar char="■"/>
              <a:defRPr sz="6400"/>
            </a:lvl3pPr>
            <a:lvl4pPr marL="1828800" lvl="3" indent="-635000">
              <a:spcBef>
                <a:spcPts val="8500"/>
              </a:spcBef>
              <a:spcAft>
                <a:spcPts val="0"/>
              </a:spcAft>
              <a:buSzPts val="6400"/>
              <a:buChar char="●"/>
              <a:defRPr sz="6400"/>
            </a:lvl4pPr>
            <a:lvl5pPr marL="2286000" lvl="4" indent="-635000">
              <a:spcBef>
                <a:spcPts val="8500"/>
              </a:spcBef>
              <a:spcAft>
                <a:spcPts val="0"/>
              </a:spcAft>
              <a:buSzPts val="6400"/>
              <a:buChar char="○"/>
              <a:defRPr sz="6400"/>
            </a:lvl5pPr>
            <a:lvl6pPr marL="2743200" lvl="5" indent="-635000">
              <a:spcBef>
                <a:spcPts val="8500"/>
              </a:spcBef>
              <a:spcAft>
                <a:spcPts val="0"/>
              </a:spcAft>
              <a:buSzPts val="6400"/>
              <a:buChar char="■"/>
              <a:defRPr sz="6400"/>
            </a:lvl6pPr>
            <a:lvl7pPr marL="3200400" lvl="6" indent="-635000">
              <a:spcBef>
                <a:spcPts val="8500"/>
              </a:spcBef>
              <a:spcAft>
                <a:spcPts val="0"/>
              </a:spcAft>
              <a:buSzPts val="6400"/>
              <a:buChar char="●"/>
              <a:defRPr sz="6400"/>
            </a:lvl7pPr>
            <a:lvl8pPr marL="3657600" lvl="7" indent="-635000">
              <a:spcBef>
                <a:spcPts val="8500"/>
              </a:spcBef>
              <a:spcAft>
                <a:spcPts val="0"/>
              </a:spcAft>
              <a:buSzPts val="6400"/>
              <a:buChar char="○"/>
              <a:defRPr sz="6400"/>
            </a:lvl8pPr>
            <a:lvl9pPr marL="4114800" lvl="8" indent="-635000">
              <a:spcBef>
                <a:spcPts val="8500"/>
              </a:spcBef>
              <a:spcAft>
                <a:spcPts val="8500"/>
              </a:spcAft>
              <a:buSzPts val="6400"/>
              <a:buChar char="■"/>
              <a:defRPr sz="6400"/>
            </a:lvl9pPr>
          </a:lstStyle>
          <a:p>
            <a:endParaRPr/>
          </a:p>
        </p:txBody>
      </p:sp>
      <p:sp>
        <p:nvSpPr>
          <p:cNvPr id="31" name="Google Shape;31;p7"/>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1" cy="26181001"/>
          </a:xfrm>
          <a:prstGeom prst="rect">
            <a:avLst/>
          </a:prstGeom>
        </p:spPr>
        <p:txBody>
          <a:bodyPr spcFirstLastPara="1" wrap="square" lIns="487600" tIns="487600" rIns="487600" bIns="487600" anchor="ctr" anchorCtr="0">
            <a:no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1"/>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no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1" cy="23648701"/>
          </a:xfrm>
          <a:prstGeom prst="rect">
            <a:avLst/>
          </a:prstGeom>
        </p:spPr>
        <p:txBody>
          <a:bodyPr spcFirstLastPara="1" wrap="square" lIns="487600" tIns="487600" rIns="487600" bIns="487600" anchor="ctr" anchorCtr="0">
            <a:noAutofit/>
          </a:bodyPr>
          <a:lstStyle>
            <a:lvl1pPr marL="457200" lvl="0" indent="-838200">
              <a:spcBef>
                <a:spcPts val="0"/>
              </a:spcBef>
              <a:spcAft>
                <a:spcPts val="0"/>
              </a:spcAft>
              <a:buSzPts val="9600"/>
              <a:buChar char="●"/>
              <a:defRPr/>
            </a:lvl1pPr>
            <a:lvl2pPr marL="914400" lvl="1" indent="-704850">
              <a:spcBef>
                <a:spcPts val="8500"/>
              </a:spcBef>
              <a:spcAft>
                <a:spcPts val="0"/>
              </a:spcAft>
              <a:buSzPts val="7500"/>
              <a:buChar char="○"/>
              <a:defRPr/>
            </a:lvl2pPr>
            <a:lvl3pPr marL="1371600" lvl="2" indent="-704850">
              <a:spcBef>
                <a:spcPts val="8500"/>
              </a:spcBef>
              <a:spcAft>
                <a:spcPts val="0"/>
              </a:spcAft>
              <a:buSzPts val="7500"/>
              <a:buChar char="■"/>
              <a:defRPr/>
            </a:lvl3pPr>
            <a:lvl4pPr marL="1828800" lvl="3" indent="-704850">
              <a:spcBef>
                <a:spcPts val="8500"/>
              </a:spcBef>
              <a:spcAft>
                <a:spcPts val="0"/>
              </a:spcAft>
              <a:buSzPts val="7500"/>
              <a:buChar char="●"/>
              <a:defRPr/>
            </a:lvl4pPr>
            <a:lvl5pPr marL="2286000" lvl="4" indent="-704850">
              <a:spcBef>
                <a:spcPts val="8500"/>
              </a:spcBef>
              <a:spcAft>
                <a:spcPts val="0"/>
              </a:spcAft>
              <a:buSzPts val="7500"/>
              <a:buChar char="○"/>
              <a:defRPr/>
            </a:lvl5pPr>
            <a:lvl6pPr marL="2743200" lvl="5" indent="-704850">
              <a:spcBef>
                <a:spcPts val="8500"/>
              </a:spcBef>
              <a:spcAft>
                <a:spcPts val="0"/>
              </a:spcAft>
              <a:buSzPts val="7500"/>
              <a:buChar char="■"/>
              <a:defRPr/>
            </a:lvl6pPr>
            <a:lvl7pPr marL="3200400" lvl="6" indent="-704850">
              <a:spcBef>
                <a:spcPts val="8500"/>
              </a:spcBef>
              <a:spcAft>
                <a:spcPts val="0"/>
              </a:spcAft>
              <a:buSzPts val="7500"/>
              <a:buChar char="●"/>
              <a:defRPr/>
            </a:lvl7pPr>
            <a:lvl8pPr marL="3657600" lvl="7" indent="-704850">
              <a:spcBef>
                <a:spcPts val="8500"/>
              </a:spcBef>
              <a:spcAft>
                <a:spcPts val="0"/>
              </a:spcAft>
              <a:buSzPts val="7500"/>
              <a:buChar char="○"/>
              <a:defRPr/>
            </a:lvl8pPr>
            <a:lvl9pPr marL="4114800" lvl="8" indent="-704850">
              <a:spcBef>
                <a:spcPts val="8500"/>
              </a:spcBef>
              <a:spcAft>
                <a:spcPts val="8500"/>
              </a:spcAft>
              <a:buSzPts val="7500"/>
              <a:buChar char="■"/>
              <a:defRPr/>
            </a:lvl9pPr>
          </a:lstStyle>
          <a:p>
            <a:endParaRPr/>
          </a:p>
        </p:txBody>
      </p:sp>
      <p:sp>
        <p:nvSpPr>
          <p:cNvPr id="40" name="Google Shape;40;p9"/>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1"/>
            <a:ext cx="28794299" cy="3872700"/>
          </a:xfrm>
          <a:prstGeom prst="rect">
            <a:avLst/>
          </a:prstGeom>
        </p:spPr>
        <p:txBody>
          <a:bodyPr spcFirstLastPara="1" wrap="square" lIns="487600" tIns="487600" rIns="487600" bIns="487600" anchor="ctr" anchorCtr="0">
            <a:noAutofit/>
          </a:bodyPr>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7" y="29844588"/>
            <a:ext cx="2633700" cy="2519100"/>
          </a:xfrm>
          <a:prstGeom prst="rect">
            <a:avLst/>
          </a:prstGeom>
        </p:spPr>
        <p:txBody>
          <a:bodyPr spcFirstLastPara="1" wrap="square" lIns="487600" tIns="487600" rIns="487600" bIns="4876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1" cy="3665400"/>
          </a:xfrm>
          <a:prstGeom prst="rect">
            <a:avLst/>
          </a:prstGeom>
          <a:noFill/>
          <a:ln>
            <a:noFill/>
          </a:ln>
        </p:spPr>
        <p:txBody>
          <a:bodyPr spcFirstLastPara="1" wrap="square" lIns="487600" tIns="487600" rIns="487600" bIns="487600" anchor="t" anchorCtr="0">
            <a:no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1" cy="21864900"/>
          </a:xfrm>
          <a:prstGeom prst="rect">
            <a:avLst/>
          </a:prstGeom>
          <a:noFill/>
          <a:ln>
            <a:noFill/>
          </a:ln>
        </p:spPr>
        <p:txBody>
          <a:bodyPr spcFirstLastPara="1" wrap="square" lIns="487600" tIns="487600" rIns="487600" bIns="487600" anchor="t" anchorCtr="0">
            <a:noAutofit/>
          </a:bodyPr>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8500"/>
              </a:spcBef>
              <a:spcAft>
                <a:spcPts val="0"/>
              </a:spcAft>
              <a:buClr>
                <a:schemeClr val="dk2"/>
              </a:buClr>
              <a:buSzPts val="7500"/>
              <a:buChar char="○"/>
              <a:defRPr sz="7500">
                <a:solidFill>
                  <a:schemeClr val="dk2"/>
                </a:solidFill>
              </a:defRPr>
            </a:lvl2pPr>
            <a:lvl3pPr marL="1371600" lvl="2" indent="-704850">
              <a:lnSpc>
                <a:spcPct val="115000"/>
              </a:lnSpc>
              <a:spcBef>
                <a:spcPts val="8500"/>
              </a:spcBef>
              <a:spcAft>
                <a:spcPts val="0"/>
              </a:spcAft>
              <a:buClr>
                <a:schemeClr val="dk2"/>
              </a:buClr>
              <a:buSzPts val="7500"/>
              <a:buChar char="■"/>
              <a:defRPr sz="7500">
                <a:solidFill>
                  <a:schemeClr val="dk2"/>
                </a:solidFill>
              </a:defRPr>
            </a:lvl3pPr>
            <a:lvl4pPr marL="1828800" lvl="3" indent="-704850">
              <a:lnSpc>
                <a:spcPct val="115000"/>
              </a:lnSpc>
              <a:spcBef>
                <a:spcPts val="8500"/>
              </a:spcBef>
              <a:spcAft>
                <a:spcPts val="0"/>
              </a:spcAft>
              <a:buClr>
                <a:schemeClr val="dk2"/>
              </a:buClr>
              <a:buSzPts val="7500"/>
              <a:buChar char="●"/>
              <a:defRPr sz="7500">
                <a:solidFill>
                  <a:schemeClr val="dk2"/>
                </a:solidFill>
              </a:defRPr>
            </a:lvl4pPr>
            <a:lvl5pPr marL="2286000" lvl="4" indent="-704850">
              <a:lnSpc>
                <a:spcPct val="115000"/>
              </a:lnSpc>
              <a:spcBef>
                <a:spcPts val="8500"/>
              </a:spcBef>
              <a:spcAft>
                <a:spcPts val="0"/>
              </a:spcAft>
              <a:buClr>
                <a:schemeClr val="dk2"/>
              </a:buClr>
              <a:buSzPts val="7500"/>
              <a:buChar char="○"/>
              <a:defRPr sz="7500">
                <a:solidFill>
                  <a:schemeClr val="dk2"/>
                </a:solidFill>
              </a:defRPr>
            </a:lvl5pPr>
            <a:lvl6pPr marL="2743200" lvl="5" indent="-704850">
              <a:lnSpc>
                <a:spcPct val="115000"/>
              </a:lnSpc>
              <a:spcBef>
                <a:spcPts val="8500"/>
              </a:spcBef>
              <a:spcAft>
                <a:spcPts val="0"/>
              </a:spcAft>
              <a:buClr>
                <a:schemeClr val="dk2"/>
              </a:buClr>
              <a:buSzPts val="7500"/>
              <a:buChar char="■"/>
              <a:defRPr sz="7500">
                <a:solidFill>
                  <a:schemeClr val="dk2"/>
                </a:solidFill>
              </a:defRPr>
            </a:lvl6pPr>
            <a:lvl7pPr marL="3200400" lvl="6" indent="-704850">
              <a:lnSpc>
                <a:spcPct val="115000"/>
              </a:lnSpc>
              <a:spcBef>
                <a:spcPts val="8500"/>
              </a:spcBef>
              <a:spcAft>
                <a:spcPts val="0"/>
              </a:spcAft>
              <a:buClr>
                <a:schemeClr val="dk2"/>
              </a:buClr>
              <a:buSzPts val="7500"/>
              <a:buChar char="●"/>
              <a:defRPr sz="7500">
                <a:solidFill>
                  <a:schemeClr val="dk2"/>
                </a:solidFill>
              </a:defRPr>
            </a:lvl7pPr>
            <a:lvl8pPr marL="3657600" lvl="7" indent="-704850">
              <a:lnSpc>
                <a:spcPct val="115000"/>
              </a:lnSpc>
              <a:spcBef>
                <a:spcPts val="8500"/>
              </a:spcBef>
              <a:spcAft>
                <a:spcPts val="0"/>
              </a:spcAft>
              <a:buClr>
                <a:schemeClr val="dk2"/>
              </a:buClr>
              <a:buSzPts val="7500"/>
              <a:buChar char="○"/>
              <a:defRPr sz="7500">
                <a:solidFill>
                  <a:schemeClr val="dk2"/>
                </a:solidFill>
              </a:defRPr>
            </a:lvl8pPr>
            <a:lvl9pPr marL="4114800" lvl="8" indent="-704850">
              <a:lnSpc>
                <a:spcPct val="115000"/>
              </a:lnSpc>
              <a:spcBef>
                <a:spcPts val="8500"/>
              </a:spcBef>
              <a:spcAft>
                <a:spcPts val="850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7" y="29844588"/>
            <a:ext cx="2633700" cy="2519100"/>
          </a:xfrm>
          <a:prstGeom prst="rect">
            <a:avLst/>
          </a:prstGeom>
          <a:noFill/>
          <a:ln>
            <a:noFill/>
          </a:ln>
        </p:spPr>
        <p:txBody>
          <a:bodyPr spcFirstLastPara="1" wrap="square" lIns="487600" tIns="487600" rIns="487600" bIns="487600" anchor="ctr" anchorCtr="0">
            <a:no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4"/>
        <p:cNvGrpSpPr/>
        <p:nvPr/>
      </p:nvGrpSpPr>
      <p:grpSpPr>
        <a:xfrm>
          <a:off x="0" y="0"/>
          <a:ext cx="0" cy="0"/>
          <a:chOff x="0" y="0"/>
          <a:chExt cx="0" cy="0"/>
        </a:xfrm>
      </p:grpSpPr>
      <p:sp>
        <p:nvSpPr>
          <p:cNvPr id="55" name="Google Shape;55;p13"/>
          <p:cNvSpPr/>
          <p:nvPr/>
        </p:nvSpPr>
        <p:spPr>
          <a:xfrm>
            <a:off x="7083700" y="912100"/>
            <a:ext cx="35915700" cy="431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1791425" y="911950"/>
            <a:ext cx="5025600" cy="4892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15032125" y="5454501"/>
            <a:ext cx="13879500" cy="26510399"/>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p:txBody>
      </p:sp>
      <p:sp>
        <p:nvSpPr>
          <p:cNvPr id="58" name="Google Shape;58;p13"/>
          <p:cNvSpPr/>
          <p:nvPr/>
        </p:nvSpPr>
        <p:spPr>
          <a:xfrm>
            <a:off x="896478" y="5454501"/>
            <a:ext cx="13879500" cy="26510399"/>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29120050" y="5454501"/>
            <a:ext cx="13879500" cy="26510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000">
              <a:latin typeface="Droid Serif"/>
              <a:ea typeface="Droid Serif"/>
              <a:cs typeface="Droid Serif"/>
              <a:sym typeface="Droid Serif"/>
            </a:endParaRPr>
          </a:p>
          <a:p>
            <a:pPr marL="0" lvl="0" indent="0" algn="l" rtl="0">
              <a:spcBef>
                <a:spcPts val="0"/>
              </a:spcBef>
              <a:spcAft>
                <a:spcPts val="0"/>
              </a:spcAft>
              <a:buNone/>
            </a:pPr>
            <a:endParaRPr/>
          </a:p>
        </p:txBody>
      </p:sp>
      <p:sp>
        <p:nvSpPr>
          <p:cNvPr id="60" name="Google Shape;60;p13"/>
          <p:cNvSpPr txBox="1"/>
          <p:nvPr/>
        </p:nvSpPr>
        <p:spPr>
          <a:xfrm>
            <a:off x="6843925" y="1162384"/>
            <a:ext cx="36150800" cy="20340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7500" b="1" dirty="0">
                <a:solidFill>
                  <a:srgbClr val="FFFFFF"/>
                </a:solidFill>
                <a:latin typeface="Times New Roman"/>
                <a:ea typeface="Times New Roman"/>
                <a:cs typeface="Times New Roman"/>
                <a:sym typeface="Times New Roman"/>
              </a:rPr>
              <a:t>Popular Myths and the Potential Influence on Bilingual Families Care-Based Decisions </a:t>
            </a:r>
            <a:endParaRPr sz="7500" b="1" dirty="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7500" dirty="0">
              <a:solidFill>
                <a:srgbClr val="FFFFFF"/>
              </a:solidFill>
              <a:latin typeface="Oswald"/>
              <a:ea typeface="Oswald"/>
              <a:cs typeface="Oswald"/>
              <a:sym typeface="Oswald"/>
            </a:endParaRPr>
          </a:p>
          <a:p>
            <a:pPr marL="0" lvl="0" indent="0" algn="l" rtl="0">
              <a:spcBef>
                <a:spcPts val="0"/>
              </a:spcBef>
              <a:spcAft>
                <a:spcPts val="0"/>
              </a:spcAft>
              <a:buNone/>
            </a:pPr>
            <a:endParaRPr sz="10800" dirty="0">
              <a:solidFill>
                <a:srgbClr val="FFFFFF"/>
              </a:solidFill>
              <a:latin typeface="Oswald"/>
              <a:ea typeface="Oswald"/>
              <a:cs typeface="Oswald"/>
              <a:sym typeface="Oswald"/>
            </a:endParaRPr>
          </a:p>
        </p:txBody>
      </p:sp>
      <p:sp>
        <p:nvSpPr>
          <p:cNvPr id="61" name="Google Shape;61;p13"/>
          <p:cNvSpPr txBox="1"/>
          <p:nvPr/>
        </p:nvSpPr>
        <p:spPr>
          <a:xfrm>
            <a:off x="7794130" y="3308400"/>
            <a:ext cx="34077599" cy="12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5000" dirty="0">
                <a:solidFill>
                  <a:srgbClr val="FFFFFF"/>
                </a:solidFill>
                <a:latin typeface="+mj-lt"/>
                <a:ea typeface="Droid Serif"/>
                <a:cs typeface="Droid Serif"/>
                <a:sym typeface="Droid Serif"/>
              </a:rPr>
              <a:t>Kristen Kerrigan, Molly Smith, Madison </a:t>
            </a:r>
            <a:r>
              <a:rPr lang="en" sz="5000" dirty="0" err="1">
                <a:solidFill>
                  <a:srgbClr val="FFFFFF"/>
                </a:solidFill>
                <a:latin typeface="+mj-lt"/>
                <a:ea typeface="Droid Serif"/>
                <a:cs typeface="Droid Serif"/>
                <a:sym typeface="Droid Serif"/>
              </a:rPr>
              <a:t>Somple</a:t>
            </a:r>
            <a:r>
              <a:rPr lang="en" sz="5000" dirty="0">
                <a:solidFill>
                  <a:srgbClr val="FFFFFF"/>
                </a:solidFill>
                <a:latin typeface="+mj-lt"/>
                <a:ea typeface="Droid Serif"/>
                <a:cs typeface="Droid Serif"/>
                <a:sym typeface="Droid Serif"/>
              </a:rPr>
              <a:t> | </a:t>
            </a:r>
            <a:r>
              <a:rPr lang="en" sz="5000" dirty="0">
                <a:solidFill>
                  <a:schemeClr val="lt1"/>
                </a:solidFill>
                <a:latin typeface="+mj-lt"/>
                <a:ea typeface="Droid Serif"/>
                <a:cs typeface="Droid Serif"/>
                <a:sym typeface="Droid Serif"/>
              </a:rPr>
              <a:t>Monmouth University Speech Language Pathology</a:t>
            </a:r>
            <a:endParaRPr sz="5000" dirty="0">
              <a:solidFill>
                <a:schemeClr val="lt1"/>
              </a:solidFill>
              <a:latin typeface="+mj-lt"/>
              <a:ea typeface="Droid Serif"/>
              <a:cs typeface="Droid Serif"/>
              <a:sym typeface="Droid Serif"/>
            </a:endParaRPr>
          </a:p>
          <a:p>
            <a:pPr marL="0" lvl="0" indent="0" algn="l" rtl="0">
              <a:lnSpc>
                <a:spcPct val="115000"/>
              </a:lnSpc>
              <a:spcBef>
                <a:spcPts val="0"/>
              </a:spcBef>
              <a:spcAft>
                <a:spcPts val="0"/>
              </a:spcAft>
              <a:buNone/>
            </a:pPr>
            <a:endParaRPr sz="5000" dirty="0">
              <a:solidFill>
                <a:srgbClr val="FFFFFF"/>
              </a:solidFill>
              <a:latin typeface="Droid Serif"/>
              <a:ea typeface="Droid Serif"/>
              <a:cs typeface="Droid Serif"/>
              <a:sym typeface="Droid Serif"/>
            </a:endParaRPr>
          </a:p>
          <a:p>
            <a:pPr marL="0" lvl="0" indent="0" algn="l" rtl="0">
              <a:lnSpc>
                <a:spcPct val="115000"/>
              </a:lnSpc>
              <a:spcBef>
                <a:spcPts val="0"/>
              </a:spcBef>
              <a:spcAft>
                <a:spcPts val="0"/>
              </a:spcAft>
              <a:buNone/>
            </a:pPr>
            <a:endParaRPr sz="8500" dirty="0">
              <a:solidFill>
                <a:srgbClr val="FFFFFF"/>
              </a:solidFill>
              <a:latin typeface="Oswald"/>
              <a:ea typeface="Oswald"/>
              <a:cs typeface="Oswald"/>
              <a:sym typeface="Oswald"/>
            </a:endParaRPr>
          </a:p>
          <a:p>
            <a:pPr marL="0" lvl="0" indent="0" algn="l" rtl="0">
              <a:spcBef>
                <a:spcPts val="0"/>
              </a:spcBef>
              <a:spcAft>
                <a:spcPts val="0"/>
              </a:spcAft>
              <a:buClr>
                <a:srgbClr val="000000"/>
              </a:buClr>
              <a:buSzPts val="1100"/>
              <a:buFont typeface="Arial"/>
              <a:buNone/>
            </a:pPr>
            <a:endParaRPr sz="9600" dirty="0">
              <a:latin typeface="Oswald"/>
              <a:ea typeface="Oswald"/>
              <a:cs typeface="Oswald"/>
              <a:sym typeface="Oswald"/>
            </a:endParaRPr>
          </a:p>
          <a:p>
            <a:pPr marL="0" lvl="0" indent="0" algn="l" rtl="0">
              <a:lnSpc>
                <a:spcPct val="115000"/>
              </a:lnSpc>
              <a:spcBef>
                <a:spcPts val="0"/>
              </a:spcBef>
              <a:spcAft>
                <a:spcPts val="0"/>
              </a:spcAft>
              <a:buNone/>
            </a:pPr>
            <a:endParaRPr sz="8500" dirty="0">
              <a:solidFill>
                <a:srgbClr val="FFFFFF"/>
              </a:solidFill>
              <a:latin typeface="Oswald"/>
              <a:ea typeface="Oswald"/>
              <a:cs typeface="Oswald"/>
              <a:sym typeface="Oswald"/>
            </a:endParaRPr>
          </a:p>
          <a:p>
            <a:pPr marL="0" lvl="0" indent="0" algn="l" rtl="0">
              <a:spcBef>
                <a:spcPts val="0"/>
              </a:spcBef>
              <a:spcAft>
                <a:spcPts val="0"/>
              </a:spcAft>
              <a:buNone/>
            </a:pPr>
            <a:endParaRPr sz="9600" dirty="0">
              <a:latin typeface="Oswald"/>
              <a:ea typeface="Oswald"/>
              <a:cs typeface="Oswald"/>
              <a:sym typeface="Oswald"/>
            </a:endParaRPr>
          </a:p>
        </p:txBody>
      </p:sp>
      <p:sp>
        <p:nvSpPr>
          <p:cNvPr id="62" name="Google Shape;62;p13"/>
          <p:cNvSpPr txBox="1"/>
          <p:nvPr/>
        </p:nvSpPr>
        <p:spPr>
          <a:xfrm>
            <a:off x="1517450" y="5846775"/>
            <a:ext cx="12637500" cy="145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0" b="1" dirty="0">
                <a:solidFill>
                  <a:srgbClr val="666666"/>
                </a:solidFill>
                <a:latin typeface="+mj-lt"/>
                <a:ea typeface="Droid Serif"/>
                <a:cs typeface="Droid Serif"/>
                <a:sym typeface="Droid Serif"/>
              </a:rPr>
              <a:t>Introduction</a:t>
            </a:r>
            <a:endParaRPr sz="7000" b="1" dirty="0">
              <a:solidFill>
                <a:srgbClr val="666666"/>
              </a:solidFill>
              <a:latin typeface="+mj-lt"/>
              <a:ea typeface="Droid Serif"/>
              <a:cs typeface="Droid Serif"/>
              <a:sym typeface="Droid Serif"/>
            </a:endParaRPr>
          </a:p>
          <a:p>
            <a:pPr marL="0" lvl="0" indent="0" algn="l" rtl="0">
              <a:spcBef>
                <a:spcPts val="0"/>
              </a:spcBef>
              <a:spcAft>
                <a:spcPts val="0"/>
              </a:spcAft>
              <a:buNone/>
            </a:pPr>
            <a:endParaRPr dirty="0">
              <a:latin typeface="Oswald"/>
              <a:ea typeface="Oswald"/>
              <a:cs typeface="Oswald"/>
              <a:sym typeface="Oswald"/>
            </a:endParaRPr>
          </a:p>
        </p:txBody>
      </p:sp>
      <p:sp>
        <p:nvSpPr>
          <p:cNvPr id="63" name="Google Shape;63;p13"/>
          <p:cNvSpPr/>
          <p:nvPr/>
        </p:nvSpPr>
        <p:spPr>
          <a:xfrm>
            <a:off x="896450" y="31573800"/>
            <a:ext cx="13879500" cy="391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15030284" y="31573800"/>
            <a:ext cx="13879500" cy="391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5" name="Google Shape;65;p13"/>
          <p:cNvSpPr/>
          <p:nvPr/>
        </p:nvSpPr>
        <p:spPr>
          <a:xfrm>
            <a:off x="29120053" y="31573800"/>
            <a:ext cx="13879500" cy="391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p:nvPr/>
        </p:nvSpPr>
        <p:spPr>
          <a:xfrm>
            <a:off x="1555900" y="7340300"/>
            <a:ext cx="12107400" cy="1365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3800" dirty="0">
                <a:solidFill>
                  <a:schemeClr val="dk1"/>
                </a:solidFill>
                <a:latin typeface="+mn-lt"/>
                <a:ea typeface="Droid Serif"/>
                <a:cs typeface="Droid Serif"/>
                <a:sym typeface="Droid Serif"/>
              </a:rPr>
              <a:t>The population of bilingual families in the world is continuing to rise, yet there is still very limited research available for bilingual children with communication disorders. In turn, this lack of information creates a need for further exploration to prevent families from falling victim to common myths about bilingual children with a communication disorder. Two common myths that often influence the care of a child with a communication disorder in a bilingual family include the following:</a:t>
            </a:r>
            <a:endParaRPr sz="3800" dirty="0">
              <a:solidFill>
                <a:schemeClr val="dk1"/>
              </a:solidFill>
              <a:latin typeface="+mn-lt"/>
              <a:ea typeface="Droid Serif"/>
              <a:cs typeface="Droid Serif"/>
              <a:sym typeface="Droid Serif"/>
            </a:endParaRPr>
          </a:p>
          <a:p>
            <a:pPr marL="0" lvl="0" indent="0" algn="l" rtl="0">
              <a:lnSpc>
                <a:spcPct val="100000"/>
              </a:lnSpc>
              <a:spcBef>
                <a:spcPts val="0"/>
              </a:spcBef>
              <a:spcAft>
                <a:spcPts val="0"/>
              </a:spcAft>
              <a:buClr>
                <a:schemeClr val="dk1"/>
              </a:buClr>
              <a:buSzPts val="1100"/>
              <a:buFont typeface="Arial"/>
              <a:buNone/>
            </a:pPr>
            <a:endParaRPr sz="3800" dirty="0">
              <a:solidFill>
                <a:schemeClr val="dk1"/>
              </a:solidFill>
              <a:latin typeface="+mn-lt"/>
              <a:ea typeface="Droid Serif"/>
              <a:cs typeface="Droid Serif"/>
              <a:sym typeface="Droid Serif"/>
            </a:endParaRPr>
          </a:p>
          <a:p>
            <a:pPr marL="457200" lvl="0" indent="0" algn="l" rtl="0">
              <a:lnSpc>
                <a:spcPct val="115000"/>
              </a:lnSpc>
              <a:spcBef>
                <a:spcPts val="0"/>
              </a:spcBef>
              <a:spcAft>
                <a:spcPts val="0"/>
              </a:spcAft>
              <a:buClr>
                <a:schemeClr val="dk1"/>
              </a:buClr>
              <a:buSzPts val="1100"/>
              <a:buFont typeface="Arial"/>
              <a:buNone/>
            </a:pPr>
            <a:r>
              <a:rPr lang="en" sz="3800" b="1" dirty="0">
                <a:solidFill>
                  <a:schemeClr val="dk1"/>
                </a:solidFill>
                <a:latin typeface="+mn-lt"/>
                <a:ea typeface="Droid Serif"/>
                <a:cs typeface="Droid Serif"/>
                <a:sym typeface="Droid Serif"/>
              </a:rPr>
              <a:t>1)	 The child’s language development is delayed when raised in a bilingual environment</a:t>
            </a:r>
            <a:endParaRPr sz="3800" b="1" dirty="0">
              <a:solidFill>
                <a:schemeClr val="dk1"/>
              </a:solidFill>
              <a:latin typeface="+mn-lt"/>
              <a:ea typeface="Droid Serif"/>
              <a:cs typeface="Droid Serif"/>
              <a:sym typeface="Droid Serif"/>
            </a:endParaRPr>
          </a:p>
          <a:p>
            <a:pPr marL="457200" lvl="0" indent="0" algn="l" rtl="0">
              <a:lnSpc>
                <a:spcPct val="115000"/>
              </a:lnSpc>
              <a:spcBef>
                <a:spcPts val="0"/>
              </a:spcBef>
              <a:spcAft>
                <a:spcPts val="0"/>
              </a:spcAft>
              <a:buClr>
                <a:schemeClr val="dk1"/>
              </a:buClr>
              <a:buSzPts val="1100"/>
              <a:buFont typeface="Arial"/>
              <a:buNone/>
            </a:pPr>
            <a:r>
              <a:rPr lang="en" sz="3800" b="1" dirty="0">
                <a:solidFill>
                  <a:schemeClr val="dk1"/>
                </a:solidFill>
                <a:latin typeface="+mn-lt"/>
                <a:ea typeface="Droid Serif"/>
                <a:cs typeface="Droid Serif"/>
                <a:sym typeface="Droid Serif"/>
              </a:rPr>
              <a:t>2)	 Learning two languages simultaneously creates an “added burden for their child’s already limited cognitive resources” (Hampton et al., 2017, p. 441)</a:t>
            </a:r>
            <a:endParaRPr sz="3800" b="1" dirty="0">
              <a:solidFill>
                <a:schemeClr val="dk1"/>
              </a:solidFill>
              <a:latin typeface="+mn-lt"/>
              <a:ea typeface="Droid Serif"/>
              <a:cs typeface="Droid Serif"/>
              <a:sym typeface="Droid Serif"/>
            </a:endParaRPr>
          </a:p>
          <a:p>
            <a:pPr marL="457200" lvl="0" indent="0" algn="l" rtl="0">
              <a:lnSpc>
                <a:spcPct val="115000"/>
              </a:lnSpc>
              <a:spcBef>
                <a:spcPts val="0"/>
              </a:spcBef>
              <a:spcAft>
                <a:spcPts val="0"/>
              </a:spcAft>
              <a:buClr>
                <a:schemeClr val="dk1"/>
              </a:buClr>
              <a:buSzPts val="1100"/>
              <a:buFont typeface="Arial"/>
              <a:buNone/>
            </a:pPr>
            <a:endParaRPr sz="3800" b="1" dirty="0">
              <a:solidFill>
                <a:schemeClr val="dk1"/>
              </a:solidFill>
              <a:latin typeface="+mn-lt"/>
              <a:ea typeface="Droid Serif"/>
              <a:cs typeface="Droid Serif"/>
              <a:sym typeface="Droid Serif"/>
            </a:endParaRPr>
          </a:p>
          <a:p>
            <a:pPr marL="0" marR="0" lvl="0" indent="0" algn="l" rtl="0">
              <a:lnSpc>
                <a:spcPct val="100000"/>
              </a:lnSpc>
              <a:spcBef>
                <a:spcPts val="0"/>
              </a:spcBef>
              <a:spcAft>
                <a:spcPts val="0"/>
              </a:spcAft>
              <a:buNone/>
            </a:pPr>
            <a:r>
              <a:rPr lang="en" sz="3800" dirty="0">
                <a:solidFill>
                  <a:schemeClr val="dk1"/>
                </a:solidFill>
                <a:latin typeface="+mn-lt"/>
                <a:ea typeface="Droid Serif"/>
                <a:cs typeface="Droid Serif"/>
                <a:sym typeface="Droid Serif"/>
              </a:rPr>
              <a:t>These myths have been found to negatively impact the child’s language development, as well as the family's culture. The goal of this study is to examine how common myths are influencing how bilingual families care for a child with a communication disorder.</a:t>
            </a:r>
            <a:endParaRPr sz="3800" dirty="0">
              <a:solidFill>
                <a:schemeClr val="dk1"/>
              </a:solidFill>
              <a:latin typeface="+mn-lt"/>
              <a:ea typeface="Droid Serif"/>
              <a:cs typeface="Droid Serif"/>
              <a:sym typeface="Droid Serif"/>
            </a:endParaRPr>
          </a:p>
          <a:p>
            <a:pPr marL="0" lvl="0" indent="0" algn="l" rtl="0">
              <a:spcBef>
                <a:spcPts val="0"/>
              </a:spcBef>
              <a:spcAft>
                <a:spcPts val="0"/>
              </a:spcAft>
              <a:buNone/>
            </a:pPr>
            <a:endParaRPr sz="3600" b="1" dirty="0">
              <a:solidFill>
                <a:srgbClr val="666666"/>
              </a:solidFill>
              <a:latin typeface="Droid Serif"/>
              <a:ea typeface="Droid Serif"/>
              <a:cs typeface="Droid Serif"/>
              <a:sym typeface="Droid Serif"/>
            </a:endParaRPr>
          </a:p>
        </p:txBody>
      </p:sp>
      <p:sp>
        <p:nvSpPr>
          <p:cNvPr id="67" name="Google Shape;67;p13"/>
          <p:cNvSpPr txBox="1"/>
          <p:nvPr/>
        </p:nvSpPr>
        <p:spPr>
          <a:xfrm>
            <a:off x="2039478" y="29574800"/>
            <a:ext cx="10285800" cy="12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434343"/>
              </a:solidFill>
              <a:latin typeface="Droid Serif"/>
              <a:ea typeface="Droid Serif"/>
              <a:cs typeface="Droid Serif"/>
              <a:sym typeface="Droid Serif"/>
            </a:endParaRPr>
          </a:p>
        </p:txBody>
      </p:sp>
      <p:sp>
        <p:nvSpPr>
          <p:cNvPr id="68" name="Google Shape;68;p13"/>
          <p:cNvSpPr txBox="1"/>
          <p:nvPr/>
        </p:nvSpPr>
        <p:spPr>
          <a:xfrm>
            <a:off x="15337950" y="25758850"/>
            <a:ext cx="10285800" cy="354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400">
              <a:solidFill>
                <a:srgbClr val="434343"/>
              </a:solidFill>
              <a:latin typeface="Droid Serif"/>
              <a:ea typeface="Droid Serif"/>
              <a:cs typeface="Droid Serif"/>
              <a:sym typeface="Droid Serif"/>
            </a:endParaRPr>
          </a:p>
        </p:txBody>
      </p:sp>
      <p:sp>
        <p:nvSpPr>
          <p:cNvPr id="69" name="Google Shape;69;p13"/>
          <p:cNvSpPr txBox="1"/>
          <p:nvPr/>
        </p:nvSpPr>
        <p:spPr>
          <a:xfrm>
            <a:off x="29788800" y="5846775"/>
            <a:ext cx="12107400" cy="145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4700" b="1" dirty="0">
                <a:solidFill>
                  <a:srgbClr val="666666"/>
                </a:solidFill>
                <a:latin typeface="+mj-lt"/>
                <a:ea typeface="Droid Serif"/>
                <a:cs typeface="Droid Serif"/>
                <a:sym typeface="Droid Serif"/>
              </a:rPr>
              <a:t>Investigating the Gap in the Literature</a:t>
            </a:r>
            <a:endParaRPr sz="4700" dirty="0">
              <a:latin typeface="+mj-lt"/>
              <a:ea typeface="Oswald"/>
              <a:cs typeface="Oswald"/>
              <a:sym typeface="Oswald"/>
            </a:endParaRPr>
          </a:p>
        </p:txBody>
      </p:sp>
      <p:sp>
        <p:nvSpPr>
          <p:cNvPr id="70" name="Google Shape;70;p13"/>
          <p:cNvSpPr txBox="1"/>
          <p:nvPr/>
        </p:nvSpPr>
        <p:spPr>
          <a:xfrm>
            <a:off x="15629275" y="20994325"/>
            <a:ext cx="12637500" cy="203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7000" b="1" dirty="0">
                <a:solidFill>
                  <a:srgbClr val="666666"/>
                </a:solidFill>
                <a:latin typeface="+mj-lt"/>
                <a:ea typeface="Droid Serif"/>
                <a:cs typeface="Droid Serif"/>
                <a:sym typeface="Droid Serif"/>
              </a:rPr>
              <a:t>Proposed Methodology</a:t>
            </a:r>
            <a:endParaRPr sz="7000" dirty="0">
              <a:latin typeface="+mj-lt"/>
              <a:ea typeface="Droid Serif"/>
              <a:cs typeface="Droid Serif"/>
              <a:sym typeface="Droid Serif"/>
            </a:endParaRPr>
          </a:p>
        </p:txBody>
      </p:sp>
      <p:sp>
        <p:nvSpPr>
          <p:cNvPr id="71" name="Google Shape;71;p13"/>
          <p:cNvSpPr txBox="1"/>
          <p:nvPr/>
        </p:nvSpPr>
        <p:spPr>
          <a:xfrm>
            <a:off x="30280450" y="22453088"/>
            <a:ext cx="8084400" cy="145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5400" b="1">
              <a:solidFill>
                <a:srgbClr val="666666"/>
              </a:solidFill>
              <a:latin typeface="Oswald"/>
              <a:ea typeface="Oswald"/>
              <a:cs typeface="Oswald"/>
              <a:sym typeface="Oswald"/>
            </a:endParaRPr>
          </a:p>
        </p:txBody>
      </p:sp>
      <p:sp>
        <p:nvSpPr>
          <p:cNvPr id="72" name="Google Shape;72;p13"/>
          <p:cNvSpPr txBox="1"/>
          <p:nvPr/>
        </p:nvSpPr>
        <p:spPr>
          <a:xfrm>
            <a:off x="30280450" y="27263400"/>
            <a:ext cx="10285800" cy="354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400">
              <a:solidFill>
                <a:srgbClr val="434343"/>
              </a:solidFill>
              <a:latin typeface="Droid Serif"/>
              <a:ea typeface="Droid Serif"/>
              <a:cs typeface="Droid Serif"/>
              <a:sym typeface="Droid Serif"/>
            </a:endParaRPr>
          </a:p>
        </p:txBody>
      </p:sp>
      <p:sp>
        <p:nvSpPr>
          <p:cNvPr id="73" name="Google Shape;73;p13"/>
          <p:cNvSpPr/>
          <p:nvPr/>
        </p:nvSpPr>
        <p:spPr>
          <a:xfrm>
            <a:off x="896475" y="912100"/>
            <a:ext cx="659400" cy="431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txBox="1"/>
          <p:nvPr/>
        </p:nvSpPr>
        <p:spPr>
          <a:xfrm>
            <a:off x="2500125" y="1438150"/>
            <a:ext cx="3635100" cy="328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7200"/>
          </a:p>
        </p:txBody>
      </p:sp>
      <p:pic>
        <p:nvPicPr>
          <p:cNvPr id="75" name="Google Shape;75;p13"/>
          <p:cNvPicPr preferRelativeResize="0"/>
          <p:nvPr/>
        </p:nvPicPr>
        <p:blipFill>
          <a:blip r:embed="rId5">
            <a:alphaModFix/>
          </a:blip>
          <a:stretch>
            <a:fillRect/>
          </a:stretch>
        </p:blipFill>
        <p:spPr>
          <a:xfrm>
            <a:off x="2179778" y="1713997"/>
            <a:ext cx="4280009" cy="3288300"/>
          </a:xfrm>
          <a:prstGeom prst="rect">
            <a:avLst/>
          </a:prstGeom>
          <a:noFill/>
          <a:ln>
            <a:noFill/>
          </a:ln>
        </p:spPr>
      </p:pic>
      <p:sp>
        <p:nvSpPr>
          <p:cNvPr id="76" name="Google Shape;76;p13"/>
          <p:cNvSpPr txBox="1"/>
          <p:nvPr/>
        </p:nvSpPr>
        <p:spPr>
          <a:xfrm>
            <a:off x="1517450" y="23390812"/>
            <a:ext cx="12107400" cy="89663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highlight>
                  <a:srgbClr val="FFFFFF"/>
                </a:highlight>
                <a:latin typeface="+mn-lt"/>
                <a:ea typeface="Droid Serif"/>
                <a:cs typeface="Droid Serif"/>
                <a:sym typeface="Droid Serif"/>
              </a:rPr>
              <a:t>Using previous literature and parent interviews it is crucial to fill the gap in research involving multilingual families that have a child with a communication disorder. Parents and families are being misled in multiple ways due to the popular myths presented in this study. </a:t>
            </a:r>
            <a:r>
              <a:rPr lang="en" sz="4000" dirty="0">
                <a:latin typeface="+mn-lt"/>
                <a:ea typeface="Droid Serif"/>
                <a:cs typeface="Droid Serif"/>
                <a:sym typeface="Droid Serif"/>
              </a:rPr>
              <a:t>It is imperative to research these myths and their influences on bilingual families because this research will allow professionals to see which myths are still being prescribed to by parents of multilingual children with communication disorders. Once the research is complete, clinicians will be able to dispel these myths. </a:t>
            </a:r>
            <a:endParaRPr sz="4000" dirty="0">
              <a:latin typeface="+mn-lt"/>
              <a:ea typeface="Droid Serif"/>
              <a:cs typeface="Droid Serif"/>
              <a:sym typeface="Droid Serif"/>
            </a:endParaRPr>
          </a:p>
          <a:p>
            <a:pPr marL="0" lvl="0" indent="0" algn="l" rtl="0">
              <a:lnSpc>
                <a:spcPct val="100000"/>
              </a:lnSpc>
              <a:spcBef>
                <a:spcPts val="0"/>
              </a:spcBef>
              <a:spcAft>
                <a:spcPts val="0"/>
              </a:spcAft>
              <a:buNone/>
            </a:pPr>
            <a:endParaRPr sz="3200" dirty="0">
              <a:solidFill>
                <a:schemeClr val="dk2"/>
              </a:solidFill>
              <a:latin typeface="Droid Serif"/>
              <a:ea typeface="Droid Serif"/>
              <a:cs typeface="Droid Serif"/>
              <a:sym typeface="Droid Serif"/>
            </a:endParaRPr>
          </a:p>
          <a:p>
            <a:pPr marL="0" lvl="0" indent="0" algn="l" rtl="0">
              <a:lnSpc>
                <a:spcPct val="100000"/>
              </a:lnSpc>
              <a:spcBef>
                <a:spcPts val="0"/>
              </a:spcBef>
              <a:spcAft>
                <a:spcPts val="0"/>
              </a:spcAft>
              <a:buClr>
                <a:schemeClr val="dk1"/>
              </a:buClr>
              <a:buSzPts val="1100"/>
              <a:buFont typeface="Arial"/>
              <a:buNone/>
            </a:pPr>
            <a:endParaRPr sz="3700" b="1" dirty="0">
              <a:solidFill>
                <a:schemeClr val="dk2"/>
              </a:solidFill>
              <a:latin typeface="Droid Serif"/>
              <a:ea typeface="Droid Serif"/>
              <a:cs typeface="Droid Serif"/>
              <a:sym typeface="Droid Serif"/>
            </a:endParaRPr>
          </a:p>
        </p:txBody>
      </p:sp>
      <p:sp>
        <p:nvSpPr>
          <p:cNvPr id="77" name="Google Shape;77;p13"/>
          <p:cNvSpPr txBox="1"/>
          <p:nvPr/>
        </p:nvSpPr>
        <p:spPr>
          <a:xfrm>
            <a:off x="29897950" y="29117900"/>
            <a:ext cx="10285800" cy="271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4000" b="1" dirty="0">
                <a:solidFill>
                  <a:srgbClr val="666666"/>
                </a:solidFill>
                <a:latin typeface="+mj-lt"/>
                <a:ea typeface="Oswald"/>
                <a:cs typeface="Oswald"/>
                <a:sym typeface="Oswald"/>
              </a:rPr>
              <a:t>References</a:t>
            </a:r>
            <a:endParaRPr sz="4000" b="1" dirty="0">
              <a:solidFill>
                <a:srgbClr val="666666"/>
              </a:solidFill>
              <a:latin typeface="+mj-lt"/>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 sz="1500" dirty="0">
                <a:solidFill>
                  <a:srgbClr val="666666"/>
                </a:solidFill>
                <a:latin typeface="+mj-lt"/>
                <a:ea typeface="Droid Serif"/>
                <a:cs typeface="Droid Serif"/>
                <a:sym typeface="Droid Serif"/>
              </a:rPr>
              <a:t>Hampton, S., </a:t>
            </a:r>
            <a:r>
              <a:rPr lang="en" sz="1500" dirty="0" err="1">
                <a:solidFill>
                  <a:srgbClr val="666666"/>
                </a:solidFill>
                <a:latin typeface="+mj-lt"/>
                <a:ea typeface="Droid Serif"/>
                <a:cs typeface="Droid Serif"/>
                <a:sym typeface="Droid Serif"/>
              </a:rPr>
              <a:t>Rabagliati</a:t>
            </a:r>
            <a:r>
              <a:rPr lang="en" sz="1500" dirty="0">
                <a:solidFill>
                  <a:srgbClr val="666666"/>
                </a:solidFill>
                <a:latin typeface="+mj-lt"/>
                <a:ea typeface="Droid Serif"/>
                <a:cs typeface="Droid Serif"/>
                <a:sym typeface="Droid Serif"/>
              </a:rPr>
              <a:t>, H., </a:t>
            </a:r>
            <a:r>
              <a:rPr lang="en" sz="1500" dirty="0" err="1">
                <a:solidFill>
                  <a:srgbClr val="666666"/>
                </a:solidFill>
                <a:latin typeface="+mj-lt"/>
                <a:ea typeface="Droid Serif"/>
                <a:cs typeface="Droid Serif"/>
                <a:sym typeface="Droid Serif"/>
              </a:rPr>
              <a:t>Sorace</a:t>
            </a:r>
            <a:r>
              <a:rPr lang="en" sz="1500" dirty="0">
                <a:solidFill>
                  <a:srgbClr val="666666"/>
                </a:solidFill>
                <a:latin typeface="+mj-lt"/>
                <a:ea typeface="Droid Serif"/>
                <a:cs typeface="Droid Serif"/>
                <a:sym typeface="Droid Serif"/>
              </a:rPr>
              <a:t>, A., &amp; Fletcher-Watson, S. (2017). Autism and bilingualism: A qualitative interview study of parents' perspectives and experiences. Journal of Speech, Language, and Hearing Research, 60(2), 435-446</a:t>
            </a:r>
            <a:endParaRPr sz="1500" dirty="0">
              <a:solidFill>
                <a:srgbClr val="666666"/>
              </a:solidFill>
              <a:latin typeface="+mj-lt"/>
              <a:ea typeface="Droid Serif"/>
              <a:cs typeface="Droid Serif"/>
              <a:sym typeface="Droid Serif"/>
            </a:endParaRPr>
          </a:p>
          <a:p>
            <a:pPr marL="0" lvl="0" indent="0" algn="l" rtl="0">
              <a:lnSpc>
                <a:spcPct val="115000"/>
              </a:lnSpc>
              <a:spcBef>
                <a:spcPts val="0"/>
              </a:spcBef>
              <a:spcAft>
                <a:spcPts val="0"/>
              </a:spcAft>
              <a:buNone/>
            </a:pPr>
            <a:endParaRPr sz="1500" dirty="0">
              <a:solidFill>
                <a:srgbClr val="666666"/>
              </a:solidFill>
              <a:latin typeface="+mj-lt"/>
              <a:ea typeface="Droid Serif"/>
              <a:cs typeface="Droid Serif"/>
              <a:sym typeface="Droid Serif"/>
            </a:endParaRPr>
          </a:p>
          <a:p>
            <a:pPr marL="0" lvl="0" indent="0" algn="l" rtl="0">
              <a:lnSpc>
                <a:spcPct val="115000"/>
              </a:lnSpc>
              <a:spcBef>
                <a:spcPts val="0"/>
              </a:spcBef>
              <a:spcAft>
                <a:spcPts val="0"/>
              </a:spcAft>
              <a:buClr>
                <a:schemeClr val="dk1"/>
              </a:buClr>
              <a:buSzPts val="1100"/>
              <a:buFont typeface="Arial"/>
              <a:buNone/>
            </a:pPr>
            <a:r>
              <a:rPr lang="en" sz="1500" dirty="0">
                <a:solidFill>
                  <a:srgbClr val="666666"/>
                </a:solidFill>
                <a:latin typeface="+mj-lt"/>
                <a:ea typeface="Droid Serif"/>
                <a:cs typeface="Droid Serif"/>
                <a:sym typeface="Droid Serif"/>
              </a:rPr>
              <a:t>Kay‐Raining Bird, E., Lamond, E., &amp; Holden, J. (2012). Survey of bilingualism in autism spectrum disorders. </a:t>
            </a:r>
            <a:r>
              <a:rPr lang="en" sz="1500" i="1" dirty="0">
                <a:solidFill>
                  <a:srgbClr val="666666"/>
                </a:solidFill>
                <a:latin typeface="+mj-lt"/>
                <a:ea typeface="Droid Serif"/>
                <a:cs typeface="Droid Serif"/>
                <a:sym typeface="Droid Serif"/>
              </a:rPr>
              <a:t>International Journal of Language &amp; Communication Disorders</a:t>
            </a:r>
            <a:r>
              <a:rPr lang="en" sz="1500" dirty="0">
                <a:solidFill>
                  <a:srgbClr val="666666"/>
                </a:solidFill>
                <a:latin typeface="+mj-lt"/>
                <a:ea typeface="Droid Serif"/>
                <a:cs typeface="Droid Serif"/>
                <a:sym typeface="Droid Serif"/>
              </a:rPr>
              <a:t>, </a:t>
            </a:r>
            <a:r>
              <a:rPr lang="en" sz="1500" i="1" dirty="0">
                <a:solidFill>
                  <a:srgbClr val="666666"/>
                </a:solidFill>
                <a:latin typeface="+mj-lt"/>
                <a:ea typeface="Droid Serif"/>
                <a:cs typeface="Droid Serif"/>
                <a:sym typeface="Droid Serif"/>
              </a:rPr>
              <a:t>47</a:t>
            </a:r>
            <a:r>
              <a:rPr lang="en" sz="1500" dirty="0">
                <a:solidFill>
                  <a:srgbClr val="666666"/>
                </a:solidFill>
                <a:latin typeface="+mj-lt"/>
                <a:ea typeface="Droid Serif"/>
                <a:cs typeface="Droid Serif"/>
                <a:sym typeface="Droid Serif"/>
              </a:rPr>
              <a:t>(1), 52-64.</a:t>
            </a:r>
            <a:endParaRPr sz="1500" dirty="0">
              <a:solidFill>
                <a:srgbClr val="666666"/>
              </a:solidFill>
              <a:latin typeface="+mj-lt"/>
              <a:ea typeface="Droid Serif"/>
              <a:cs typeface="Droid Serif"/>
              <a:sym typeface="Droid Serif"/>
            </a:endParaRPr>
          </a:p>
          <a:p>
            <a:pPr marL="0" lvl="0" indent="0" algn="l" rtl="0">
              <a:lnSpc>
                <a:spcPct val="115000"/>
              </a:lnSpc>
              <a:spcBef>
                <a:spcPts val="0"/>
              </a:spcBef>
              <a:spcAft>
                <a:spcPts val="0"/>
              </a:spcAft>
              <a:buNone/>
            </a:pPr>
            <a:r>
              <a:rPr lang="en" sz="1500" dirty="0">
                <a:solidFill>
                  <a:srgbClr val="666666"/>
                </a:solidFill>
                <a:latin typeface="Droid Serif"/>
                <a:ea typeface="Droid Serif"/>
                <a:cs typeface="Droid Serif"/>
                <a:sym typeface="Droid Serif"/>
              </a:rPr>
              <a:t>.</a:t>
            </a:r>
            <a:endParaRPr sz="1500" dirty="0">
              <a:solidFill>
                <a:srgbClr val="666666"/>
              </a:solidFill>
              <a:latin typeface="Droid Serif"/>
              <a:ea typeface="Droid Serif"/>
              <a:cs typeface="Droid Serif"/>
              <a:sym typeface="Droid Serif"/>
            </a:endParaRPr>
          </a:p>
        </p:txBody>
      </p:sp>
      <p:pic>
        <p:nvPicPr>
          <p:cNvPr id="78" name="Google Shape;78;p13"/>
          <p:cNvPicPr preferRelativeResize="0"/>
          <p:nvPr/>
        </p:nvPicPr>
        <p:blipFill rotWithShape="1">
          <a:blip r:embed="rId6">
            <a:alphaModFix/>
          </a:blip>
          <a:srcRect/>
          <a:stretch/>
        </p:blipFill>
        <p:spPr>
          <a:xfrm>
            <a:off x="15508412" y="5830263"/>
            <a:ext cx="12879200" cy="7003656"/>
          </a:xfrm>
          <a:prstGeom prst="rect">
            <a:avLst/>
          </a:prstGeom>
          <a:noFill/>
          <a:ln>
            <a:noFill/>
          </a:ln>
        </p:spPr>
      </p:pic>
      <p:sp>
        <p:nvSpPr>
          <p:cNvPr id="79" name="Google Shape;79;p13"/>
          <p:cNvSpPr txBox="1"/>
          <p:nvPr/>
        </p:nvSpPr>
        <p:spPr>
          <a:xfrm>
            <a:off x="15629250" y="12833925"/>
            <a:ext cx="12637500" cy="172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7000" b="1" dirty="0">
                <a:solidFill>
                  <a:srgbClr val="666666"/>
                </a:solidFill>
                <a:latin typeface="+mj-lt"/>
                <a:ea typeface="Droid Serif"/>
                <a:cs typeface="Droid Serif"/>
                <a:sym typeface="Droid Serif"/>
              </a:rPr>
              <a:t>Hypothesis</a:t>
            </a:r>
            <a:endParaRPr sz="7000" dirty="0">
              <a:latin typeface="+mj-lt"/>
              <a:ea typeface="Droid Serif"/>
              <a:cs typeface="Droid Serif"/>
              <a:sym typeface="Droid Serif"/>
            </a:endParaRPr>
          </a:p>
        </p:txBody>
      </p:sp>
      <p:sp>
        <p:nvSpPr>
          <p:cNvPr id="80" name="Google Shape;80;p13"/>
          <p:cNvSpPr txBox="1"/>
          <p:nvPr/>
        </p:nvSpPr>
        <p:spPr>
          <a:xfrm>
            <a:off x="15629275" y="22453100"/>
            <a:ext cx="12637500" cy="1106453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latin typeface="+mn-lt"/>
                <a:ea typeface="Droid Serif"/>
                <a:cs typeface="Droid Serif"/>
                <a:sym typeface="Droid Serif"/>
              </a:rPr>
              <a:t>Participants</a:t>
            </a:r>
            <a:endParaRPr sz="3600" b="1" dirty="0">
              <a:latin typeface="+mn-lt"/>
              <a:ea typeface="Droid Serif"/>
              <a:cs typeface="Droid Serif"/>
              <a:sym typeface="Droid Serif"/>
            </a:endParaRPr>
          </a:p>
          <a:p>
            <a:pPr marL="0" lvl="0" indent="0" algn="l" rtl="0">
              <a:spcBef>
                <a:spcPts val="0"/>
              </a:spcBef>
              <a:spcAft>
                <a:spcPts val="0"/>
              </a:spcAft>
              <a:buNone/>
            </a:pPr>
            <a:r>
              <a:rPr lang="en" sz="3600" dirty="0">
                <a:latin typeface="+mn-lt"/>
                <a:ea typeface="Droid Serif"/>
                <a:cs typeface="Droid Serif"/>
                <a:sym typeface="Droid Serif"/>
              </a:rPr>
              <a:t>The study will be made up of at least 100  families that are multilingual, and their family unit includes a child who has a communication disorder. Participants will be recruited via email by the principal investigator. Participants will be given informed consent, and the research data will remain confidential.</a:t>
            </a:r>
            <a:endParaRPr sz="3600" dirty="0">
              <a:latin typeface="+mn-lt"/>
              <a:ea typeface="Droid Serif"/>
              <a:cs typeface="Droid Serif"/>
              <a:sym typeface="Droid Serif"/>
            </a:endParaRPr>
          </a:p>
          <a:p>
            <a:pPr marL="0" lvl="0" indent="0" algn="l" rtl="0">
              <a:spcBef>
                <a:spcPts val="0"/>
              </a:spcBef>
              <a:spcAft>
                <a:spcPts val="0"/>
              </a:spcAft>
              <a:buNone/>
            </a:pPr>
            <a:r>
              <a:rPr lang="en" sz="3600" b="1" dirty="0">
                <a:latin typeface="+mn-lt"/>
                <a:ea typeface="Droid Serif"/>
                <a:cs typeface="Droid Serif"/>
                <a:sym typeface="Droid Serif"/>
              </a:rPr>
              <a:t>Procedure</a:t>
            </a:r>
            <a:endParaRPr sz="3600" b="1" dirty="0">
              <a:latin typeface="+mn-lt"/>
              <a:ea typeface="Droid Serif"/>
              <a:cs typeface="Droid Serif"/>
              <a:sym typeface="Droid Serif"/>
            </a:endParaRPr>
          </a:p>
          <a:p>
            <a:pPr marL="0" lvl="0" indent="0" algn="l" rtl="0">
              <a:spcBef>
                <a:spcPts val="0"/>
              </a:spcBef>
              <a:spcAft>
                <a:spcPts val="0"/>
              </a:spcAft>
              <a:buNone/>
            </a:pPr>
            <a:r>
              <a:rPr lang="en" sz="3600" dirty="0">
                <a:latin typeface="+mn-lt"/>
                <a:ea typeface="Droid Serif"/>
                <a:cs typeface="Droid Serif"/>
                <a:sym typeface="Droid Serif"/>
              </a:rPr>
              <a:t>Parents will receive a 13 question survey with both true or false questions and open ended questions. </a:t>
            </a:r>
            <a:r>
              <a:rPr lang="en" sz="3600" dirty="0">
                <a:solidFill>
                  <a:schemeClr val="dk1"/>
                </a:solidFill>
                <a:latin typeface="+mn-lt"/>
                <a:ea typeface="Droid Serif"/>
                <a:cs typeface="Droid Serif"/>
                <a:sym typeface="Droid Serif"/>
              </a:rPr>
              <a:t>The survey questions include questions about the families demographics (parental age, race, gender, nationality, native language) as well as questions about the experience of raising a multilingual child with a communication disorder. Both qualitative and quantitative data will be collected and analyzed by a group of graduate students. </a:t>
            </a:r>
            <a:endParaRPr sz="3600" dirty="0">
              <a:latin typeface="+mn-lt"/>
              <a:ea typeface="Droid Serif"/>
              <a:cs typeface="Droid Serif"/>
              <a:sym typeface="Droid Serif"/>
            </a:endParaRPr>
          </a:p>
          <a:p>
            <a:pPr marL="0" lvl="0" indent="0" algn="l" rtl="0">
              <a:spcBef>
                <a:spcPts val="0"/>
              </a:spcBef>
              <a:spcAft>
                <a:spcPts val="0"/>
              </a:spcAft>
              <a:buNone/>
            </a:pPr>
            <a:endParaRPr sz="3500" dirty="0">
              <a:latin typeface="Droid Serif"/>
              <a:ea typeface="Droid Serif"/>
              <a:cs typeface="Droid Serif"/>
              <a:sym typeface="Droid Serif"/>
            </a:endParaRPr>
          </a:p>
          <a:p>
            <a:pPr marL="0" lvl="0" indent="0" algn="l" rtl="0">
              <a:spcBef>
                <a:spcPts val="0"/>
              </a:spcBef>
              <a:spcAft>
                <a:spcPts val="0"/>
              </a:spcAft>
              <a:buNone/>
            </a:pPr>
            <a:endParaRPr sz="3200" dirty="0">
              <a:latin typeface="Droid Serif"/>
              <a:ea typeface="Droid Serif"/>
              <a:cs typeface="Droid Serif"/>
              <a:sym typeface="Droid Serif"/>
            </a:endParaRPr>
          </a:p>
          <a:p>
            <a:pPr marL="0" lvl="0" indent="0" algn="l" rtl="0">
              <a:spcBef>
                <a:spcPts val="0"/>
              </a:spcBef>
              <a:spcAft>
                <a:spcPts val="0"/>
              </a:spcAft>
              <a:buNone/>
            </a:pPr>
            <a:endParaRPr sz="3200" dirty="0">
              <a:latin typeface="Droid Serif"/>
              <a:ea typeface="Droid Serif"/>
              <a:cs typeface="Droid Serif"/>
              <a:sym typeface="Droid Serif"/>
            </a:endParaRPr>
          </a:p>
          <a:p>
            <a:pPr marL="0" lvl="0" indent="0" algn="l" rtl="0">
              <a:spcBef>
                <a:spcPts val="0"/>
              </a:spcBef>
              <a:spcAft>
                <a:spcPts val="0"/>
              </a:spcAft>
              <a:buNone/>
            </a:pPr>
            <a:endParaRPr sz="3200" dirty="0">
              <a:latin typeface="Droid Serif"/>
              <a:ea typeface="Droid Serif"/>
              <a:cs typeface="Droid Serif"/>
              <a:sym typeface="Droid Serif"/>
            </a:endParaRPr>
          </a:p>
        </p:txBody>
      </p:sp>
      <p:sp>
        <p:nvSpPr>
          <p:cNvPr id="81" name="Google Shape;81;p13"/>
          <p:cNvSpPr txBox="1"/>
          <p:nvPr/>
        </p:nvSpPr>
        <p:spPr>
          <a:xfrm>
            <a:off x="15645100" y="15503500"/>
            <a:ext cx="1263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2" name="Google Shape;82;p13"/>
          <p:cNvSpPr txBox="1"/>
          <p:nvPr/>
        </p:nvSpPr>
        <p:spPr>
          <a:xfrm>
            <a:off x="15629250" y="13939500"/>
            <a:ext cx="12637500" cy="7309663"/>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Clr>
                <a:schemeClr val="dk1"/>
              </a:buClr>
              <a:buSzPts val="1100"/>
              <a:buFont typeface="Arial"/>
              <a:buNone/>
            </a:pPr>
            <a:r>
              <a:rPr lang="en" sz="3900" dirty="0">
                <a:latin typeface="+mn-lt"/>
                <a:ea typeface="Droid Serif"/>
                <a:cs typeface="Droid Serif"/>
                <a:sym typeface="Droid Serif"/>
              </a:rPr>
              <a:t>It is hypothesized that families may believe certain popular myths related to their child’s  language learning and overall communication. Therefore, these myths might cause them to change their parenting style in a way they do not agree with, but will still do because they do not want to hinder their child's development. This study will allow for more insight on how these myths directly  affect parents and influence their parenting style, and it will show the need for why professionals need to have more information on the bilingual population that have communication disorders.</a:t>
            </a:r>
            <a:endParaRPr sz="3900" dirty="0">
              <a:latin typeface="+mn-lt"/>
              <a:ea typeface="Droid Serif"/>
              <a:cs typeface="Droid Serif"/>
              <a:sym typeface="Droid Serif"/>
            </a:endParaRPr>
          </a:p>
          <a:p>
            <a:pPr marL="0" lvl="0" indent="0" algn="l" rtl="0">
              <a:spcBef>
                <a:spcPts val="1200"/>
              </a:spcBef>
              <a:spcAft>
                <a:spcPts val="0"/>
              </a:spcAft>
              <a:buNone/>
            </a:pPr>
            <a:endParaRPr dirty="0"/>
          </a:p>
        </p:txBody>
      </p:sp>
      <p:sp>
        <p:nvSpPr>
          <p:cNvPr id="83" name="Google Shape;83;p13"/>
          <p:cNvSpPr txBox="1"/>
          <p:nvPr/>
        </p:nvSpPr>
        <p:spPr>
          <a:xfrm>
            <a:off x="1517450" y="21823712"/>
            <a:ext cx="12637500" cy="145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0" b="1" dirty="0">
                <a:solidFill>
                  <a:srgbClr val="666666"/>
                </a:solidFill>
                <a:latin typeface="+mj-lt"/>
                <a:ea typeface="Droid Serif"/>
                <a:cs typeface="Droid Serif"/>
                <a:sym typeface="Droid Serif"/>
              </a:rPr>
              <a:t>Purpose</a:t>
            </a:r>
            <a:endParaRPr sz="7000" b="1" dirty="0">
              <a:solidFill>
                <a:srgbClr val="666666"/>
              </a:solidFill>
              <a:latin typeface="+mj-lt"/>
              <a:ea typeface="Droid Serif"/>
              <a:cs typeface="Droid Serif"/>
              <a:sym typeface="Droid Serif"/>
            </a:endParaRPr>
          </a:p>
          <a:p>
            <a:pPr marL="0" lvl="0" indent="0" algn="l" rtl="0">
              <a:spcBef>
                <a:spcPts val="0"/>
              </a:spcBef>
              <a:spcAft>
                <a:spcPts val="0"/>
              </a:spcAft>
              <a:buNone/>
            </a:pPr>
            <a:endParaRPr dirty="0">
              <a:latin typeface="Oswald"/>
              <a:ea typeface="Oswald"/>
              <a:cs typeface="Oswald"/>
              <a:sym typeface="Oswald"/>
            </a:endParaRPr>
          </a:p>
        </p:txBody>
      </p:sp>
      <p:sp>
        <p:nvSpPr>
          <p:cNvPr id="84" name="Google Shape;84;p13"/>
          <p:cNvSpPr txBox="1"/>
          <p:nvPr/>
        </p:nvSpPr>
        <p:spPr>
          <a:xfrm>
            <a:off x="29788775" y="22453100"/>
            <a:ext cx="12107400" cy="60939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700" dirty="0">
                <a:solidFill>
                  <a:schemeClr val="dk1"/>
                </a:solidFill>
                <a:latin typeface="+mn-lt"/>
                <a:ea typeface="Droid Serif"/>
                <a:cs typeface="Droid Serif"/>
                <a:sym typeface="Droid Serif"/>
              </a:rPr>
              <a:t>In a study done by Kay‐Raining Bird et al. (2012) 49 caregivers of bilingual children with ASD were interviewed on their experience of being caregivers. Out of the 49 parents, 75% of the parents reported that they were raising their child in a multilingual home. The families stated that professionals recommended that they shifted to a monolingual home, yet they went against the recommendation. When they chose to remain bilingual, they explained that there was a significant lack of services for the bilingual child with ASD.</a:t>
            </a:r>
            <a:endParaRPr sz="3700" dirty="0">
              <a:solidFill>
                <a:schemeClr val="dk1"/>
              </a:solidFill>
              <a:latin typeface="+mn-lt"/>
              <a:ea typeface="Droid Serif"/>
              <a:cs typeface="Droid Serif"/>
              <a:sym typeface="Droid Serif"/>
            </a:endParaRPr>
          </a:p>
          <a:p>
            <a:pPr marL="0" lvl="0" indent="0" algn="l" rtl="0">
              <a:spcBef>
                <a:spcPts val="0"/>
              </a:spcBef>
              <a:spcAft>
                <a:spcPts val="0"/>
              </a:spcAft>
              <a:buNone/>
            </a:pPr>
            <a:endParaRPr dirty="0"/>
          </a:p>
        </p:txBody>
      </p:sp>
      <p:sp>
        <p:nvSpPr>
          <p:cNvPr id="85" name="Google Shape;85;p13"/>
          <p:cNvSpPr txBox="1"/>
          <p:nvPr/>
        </p:nvSpPr>
        <p:spPr>
          <a:xfrm>
            <a:off x="29741075" y="21537710"/>
            <a:ext cx="12637500" cy="90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700" b="1" dirty="0">
                <a:solidFill>
                  <a:srgbClr val="666666"/>
                </a:solidFill>
                <a:latin typeface="+mj-lt"/>
                <a:ea typeface="Droid Serif"/>
                <a:cs typeface="Droid Serif"/>
                <a:sym typeface="Droid Serif"/>
              </a:rPr>
              <a:t>Myth Driven Parenting Styles</a:t>
            </a:r>
            <a:endParaRPr sz="4700" dirty="0">
              <a:solidFill>
                <a:srgbClr val="666666"/>
              </a:solidFill>
              <a:latin typeface="+mj-lt"/>
            </a:endParaRPr>
          </a:p>
        </p:txBody>
      </p:sp>
      <p:sp>
        <p:nvSpPr>
          <p:cNvPr id="86" name="Google Shape;86;p13"/>
          <p:cNvSpPr txBox="1"/>
          <p:nvPr/>
        </p:nvSpPr>
        <p:spPr>
          <a:xfrm>
            <a:off x="29698475" y="13529375"/>
            <a:ext cx="12107400" cy="75866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dirty="0">
                <a:solidFill>
                  <a:schemeClr val="dk1"/>
                </a:solidFill>
                <a:latin typeface="+mn-lt"/>
                <a:ea typeface="Droid Serif"/>
                <a:cs typeface="Droid Serif"/>
                <a:sym typeface="Droid Serif"/>
              </a:rPr>
              <a:t>In a study done by Hampton et al. (2017), out of 11 families who were raising a child with autism spectrum disorder (ASD), eight families reported in a survey that they reduced the exposure of the minority language. The rationale for this shift to monolingualism was due to the myth that bilingualism will be a disadvantage to the child’s capacity to learn language. Subsequently, these shifts to the majority language affected the socio-cultural aspect of the family. Families reported that after “sacrificing the minority language” they felt disappointed for not speaking the language in their culture (Hampton et al., 2017, p. 436).</a:t>
            </a:r>
            <a:endParaRPr sz="3700" dirty="0">
              <a:solidFill>
                <a:schemeClr val="dk1"/>
              </a:solidFill>
              <a:latin typeface="+mn-lt"/>
              <a:ea typeface="Droid Serif"/>
              <a:cs typeface="Droid Serif"/>
              <a:sym typeface="Droid Serif"/>
            </a:endParaRPr>
          </a:p>
          <a:p>
            <a:pPr marL="0" lvl="0" indent="0" algn="l" rtl="0">
              <a:spcBef>
                <a:spcPts val="0"/>
              </a:spcBef>
              <a:spcAft>
                <a:spcPts val="0"/>
              </a:spcAft>
              <a:buNone/>
            </a:pPr>
            <a:endParaRPr sz="3700" dirty="0">
              <a:solidFill>
                <a:schemeClr val="dk1"/>
              </a:solidFill>
              <a:latin typeface="Droid Serif"/>
              <a:ea typeface="Droid Serif"/>
              <a:cs typeface="Droid Serif"/>
              <a:sym typeface="Droid Serif"/>
            </a:endParaRPr>
          </a:p>
        </p:txBody>
      </p:sp>
      <p:sp>
        <p:nvSpPr>
          <p:cNvPr id="87" name="Google Shape;87;p13"/>
          <p:cNvSpPr txBox="1"/>
          <p:nvPr/>
        </p:nvSpPr>
        <p:spPr>
          <a:xfrm>
            <a:off x="29788775" y="12600060"/>
            <a:ext cx="121074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500" b="1" dirty="0">
                <a:solidFill>
                  <a:srgbClr val="666666"/>
                </a:solidFill>
                <a:latin typeface="+mj-lt"/>
                <a:ea typeface="Droid Serif"/>
                <a:cs typeface="Droid Serif"/>
                <a:sym typeface="Droid Serif"/>
              </a:rPr>
              <a:t>Myths in Professional Practice</a:t>
            </a:r>
            <a:endParaRPr sz="4500" dirty="0">
              <a:solidFill>
                <a:srgbClr val="666666"/>
              </a:solidFill>
              <a:latin typeface="+mj-lt"/>
              <a:ea typeface="Droid Serif"/>
              <a:cs typeface="Droid Serif"/>
              <a:sym typeface="Droid Serif"/>
            </a:endParaRPr>
          </a:p>
        </p:txBody>
      </p:sp>
      <p:sp>
        <p:nvSpPr>
          <p:cNvPr id="88" name="Google Shape;88;p13"/>
          <p:cNvSpPr txBox="1"/>
          <p:nvPr/>
        </p:nvSpPr>
        <p:spPr>
          <a:xfrm>
            <a:off x="29788800" y="6608876"/>
            <a:ext cx="12107400" cy="640172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Clr>
                <a:schemeClr val="dk1"/>
              </a:buClr>
              <a:buSzPts val="1100"/>
              <a:buFont typeface="Arial"/>
              <a:buNone/>
            </a:pPr>
            <a:r>
              <a:rPr lang="en" sz="3700" dirty="0">
                <a:latin typeface="+mn-lt"/>
                <a:ea typeface="Droid Serif"/>
                <a:cs typeface="Droid Serif"/>
                <a:sym typeface="Droid Serif"/>
              </a:rPr>
              <a:t>Due to the gap in the literature, families raising a bilingual child with a communication disorder are at a disadvantage when trying to find educational resources. This could affect how the parents will raise the child, and because there is less information, the parents are more likely to unknowingly allow myths to influence their decisions. Furthermore, even when a person goes to a professional, the gap in the research is so vast that a professional may guide the parents in a negative direction. </a:t>
            </a:r>
            <a:endParaRPr sz="3700" dirty="0">
              <a:latin typeface="+mn-lt"/>
              <a:ea typeface="Droid Serif"/>
              <a:cs typeface="Droid Serif"/>
              <a:sym typeface="Droid Serif"/>
            </a:endParaRPr>
          </a:p>
          <a:p>
            <a:pPr marL="0" lvl="0" indent="0" algn="l" rtl="0">
              <a:spcBef>
                <a:spcPts val="1200"/>
              </a:spcBef>
              <a:spcAft>
                <a:spcPts val="0"/>
              </a:spcAft>
              <a:buNone/>
            </a:pPr>
            <a:endParaRPr dirty="0"/>
          </a:p>
        </p:txBody>
      </p:sp>
      <p:pic>
        <p:nvPicPr>
          <p:cNvPr id="2" name="Audio Recording Apr 3, 2021 at 10:03:28 PM" descr="Audio Recording Apr 3, 2021 at 10:03:28 PM">
            <a:hlinkClick r:id="" action="ppaction://media"/>
            <a:extLst>
              <a:ext uri="{FF2B5EF4-FFF2-40B4-BE49-F238E27FC236}">
                <a16:creationId xmlns:a16="http://schemas.microsoft.com/office/drawing/2014/main" id="{A84D2B2E-FFFE-1644-856B-6C76D31B89A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539200" y="16052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3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1036</Words>
  <Application>Microsoft Office PowerPoint</Application>
  <PresentationFormat>Custom</PresentationFormat>
  <Paragraphs>37</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 New Roman</vt:lpstr>
      <vt:lpstr>Droid Serif</vt:lpstr>
      <vt:lpstr>Oswald</vt:lpstr>
      <vt:lpstr>Arial</vt:lpstr>
      <vt:lpstr>Times</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Robert</dc:creator>
  <cp:lastModifiedBy>Robert Smith</cp:lastModifiedBy>
  <cp:revision>5</cp:revision>
  <dcterms:modified xsi:type="dcterms:W3CDTF">2021-04-15T13:41:18Z</dcterms:modified>
</cp:coreProperties>
</file>