
<file path=[Content_Types].xml><?xml version="1.0" encoding="utf-8"?>
<Types xmlns="http://schemas.openxmlformats.org/package/2006/content-types">
  <Default Extension="png" ContentType="image/png"/>
  <Default Extension="m4a" ContentType="audio/mp4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36576000" cy="29260800"/>
  <p:notesSz cx="6888163" cy="10020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388938" indent="65088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781050" indent="130175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173163" indent="195263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565275" indent="26035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49">
          <p15:clr>
            <a:srgbClr val="A4A3A4"/>
          </p15:clr>
        </p15:guide>
        <p15:guide id="2" orient="horz" pos="5006">
          <p15:clr>
            <a:srgbClr val="A4A3A4"/>
          </p15:clr>
        </p15:guide>
        <p15:guide id="3" orient="horz" pos="3141">
          <p15:clr>
            <a:srgbClr val="A4A3A4"/>
          </p15:clr>
        </p15:guide>
        <p15:guide id="4" orient="horz" pos="5552">
          <p15:clr>
            <a:srgbClr val="A4A3A4"/>
          </p15:clr>
        </p15:guide>
        <p15:guide id="5" pos="600">
          <p15:clr>
            <a:srgbClr val="A4A3A4"/>
          </p15:clr>
        </p15:guide>
        <p15:guide id="6" pos="5760">
          <p15:clr>
            <a:srgbClr val="A4A3A4"/>
          </p15:clr>
        </p15:guide>
        <p15:guide id="7" pos="6160">
          <p15:clr>
            <a:srgbClr val="A4A3A4"/>
          </p15:clr>
        </p15:guide>
        <p15:guide id="8" pos="11320">
          <p15:clr>
            <a:srgbClr val="A4A3A4"/>
          </p15:clr>
        </p15:guide>
        <p15:guide id="9" pos="11720">
          <p15:clr>
            <a:srgbClr val="A4A3A4"/>
          </p15:clr>
        </p15:guide>
        <p15:guide id="10" pos="16880">
          <p15:clr>
            <a:srgbClr val="A4A3A4"/>
          </p15:clr>
        </p15:guide>
        <p15:guide id="11" pos="17280">
          <p15:clr>
            <a:srgbClr val="A4A3A4"/>
          </p15:clr>
        </p15:guide>
        <p15:guide id="12" pos="224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2369" autoAdjust="0"/>
  </p:normalViewPr>
  <p:slideViewPr>
    <p:cSldViewPr>
      <p:cViewPr varScale="1">
        <p:scale>
          <a:sx n="25" d="100"/>
          <a:sy n="25" d="100"/>
        </p:scale>
        <p:origin x="1269" y="39"/>
      </p:cViewPr>
      <p:guideLst>
        <p:guide orient="horz" pos="17749"/>
        <p:guide orient="horz" pos="5006"/>
        <p:guide orient="horz" pos="3141"/>
        <p:guide orient="horz" pos="5552"/>
        <p:guide pos="600"/>
        <p:guide pos="5760"/>
        <p:guide pos="6160"/>
        <p:guide pos="11320"/>
        <p:guide pos="11720"/>
        <p:guide pos="16880"/>
        <p:guide pos="17280"/>
        <p:guide pos="224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PowerPoint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384-3442-B629-E0E0126BA0D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384-3442-B629-E0E0126BA0D2}"/>
              </c:ext>
            </c:extLst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384-3442-B629-E0E0126BA0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5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'[Chart in Microsoft PowerPoint]Sheet1'!$F$7:$F$8</c:f>
              <c:numCache>
                <c:formatCode>0%</c:formatCode>
                <c:ptCount val="2"/>
                <c:pt idx="0">
                  <c:v>0.09</c:v>
                </c:pt>
                <c:pt idx="1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384-3442-B629-E0E0126BA0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4BBDA79-C94C-674C-A863-FEAF15AF24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>
            <a:lvl1pPr defTabSz="896938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152F943-4080-A64A-BED4-B21F63244A5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7150" y="0"/>
            <a:ext cx="3048000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>
            <a:lvl1pPr algn="r" defTabSz="896938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19C2E26F-00C1-864C-9828-ACFC84CAAAD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74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b" anchorCtr="0" compatLnSpc="1">
            <a:prstTxWarp prst="textNoShape">
              <a:avLst/>
            </a:prstTxWarp>
          </a:bodyPr>
          <a:lstStyle>
            <a:lvl1pPr defTabSz="896938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4327001-8ECE-2842-AF46-7267B732A45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7150" y="9520238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b" anchorCtr="0" compatLnSpc="1">
            <a:prstTxWarp prst="textNoShape">
              <a:avLst/>
            </a:prstTxWarp>
          </a:bodyPr>
          <a:lstStyle>
            <a:lvl1pPr algn="r" defTabSz="896938">
              <a:defRPr sz="1200"/>
            </a:lvl1pPr>
          </a:lstStyle>
          <a:p>
            <a:pPr>
              <a:defRPr/>
            </a:pPr>
            <a:fld id="{14727D8D-8219-C647-A718-CE588F1AAEF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37FF7DD-788F-714D-80D7-275858AE5F5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>
            <a:lvl1pPr defTabSz="896938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D96DF47-7DDE-B349-A07A-B430F543711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67150" y="0"/>
            <a:ext cx="3048000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>
            <a:lvl1pPr algn="r" defTabSz="896938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3880F030-901C-8540-8991-BA4F3D5FABF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9500" y="749300"/>
            <a:ext cx="4686300" cy="3748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A19DD89-2BA9-A540-A0DA-7218B95B822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2175" y="4797425"/>
            <a:ext cx="5056188" cy="449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94C4FD8-F861-A348-9148-63DABD3731D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20238"/>
            <a:ext cx="2974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b" anchorCtr="0" compatLnSpc="1">
            <a:prstTxWarp prst="textNoShape">
              <a:avLst/>
            </a:prstTxWarp>
          </a:bodyPr>
          <a:lstStyle>
            <a:lvl1pPr defTabSz="896938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8918DD5-EF01-C34E-89C5-B1483153A6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150" y="9520238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69" tIns="44785" rIns="89569" bIns="44785" numCol="1" anchor="b" anchorCtr="0" compatLnSpc="1">
            <a:prstTxWarp prst="textNoShape">
              <a:avLst/>
            </a:prstTxWarp>
          </a:bodyPr>
          <a:lstStyle>
            <a:lvl1pPr algn="r" defTabSz="896938">
              <a:defRPr sz="1200"/>
            </a:lvl1pPr>
          </a:lstStyle>
          <a:p>
            <a:pPr>
              <a:defRPr/>
            </a:pPr>
            <a:fld id="{498751B9-A1B5-3145-ACEC-AAEE31E150C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88938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78105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173163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56527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959205" algn="l" defTabSz="783683" rtl="0" eaLnBrk="1" latinLnBrk="0" hangingPunct="1">
      <a:defRPr sz="1030" kern="1200">
        <a:solidFill>
          <a:schemeClr val="tx1"/>
        </a:solidFill>
        <a:latin typeface="+mn-lt"/>
        <a:ea typeface="+mn-ea"/>
        <a:cs typeface="+mn-cs"/>
      </a:defRPr>
    </a:lvl6pPr>
    <a:lvl7pPr marL="2351046" algn="l" defTabSz="783683" rtl="0" eaLnBrk="1" latinLnBrk="0" hangingPunct="1">
      <a:defRPr sz="1030" kern="1200">
        <a:solidFill>
          <a:schemeClr val="tx1"/>
        </a:solidFill>
        <a:latin typeface="+mn-lt"/>
        <a:ea typeface="+mn-ea"/>
        <a:cs typeface="+mn-cs"/>
      </a:defRPr>
    </a:lvl7pPr>
    <a:lvl8pPr marL="2742888" algn="l" defTabSz="783683" rtl="0" eaLnBrk="1" latinLnBrk="0" hangingPunct="1">
      <a:defRPr sz="1030" kern="1200">
        <a:solidFill>
          <a:schemeClr val="tx1"/>
        </a:solidFill>
        <a:latin typeface="+mn-lt"/>
        <a:ea typeface="+mn-ea"/>
        <a:cs typeface="+mn-cs"/>
      </a:defRPr>
    </a:lvl8pPr>
    <a:lvl9pPr marL="3134729" algn="l" defTabSz="783683" rtl="0" eaLnBrk="1" latinLnBrk="0" hangingPunct="1">
      <a:defRPr sz="103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8C5851B7-52D6-B349-9DE6-9469EF5275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EB78CD9E-4979-AB4F-BCB0-23A9A1B43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altLang="en-US" sz="1029" dirty="0"/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BF650EC3-108C-AD43-81CA-AB741D035A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6938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96938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96938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96938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96938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969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230FD09-CB88-4C44-9BA8-13F4C82E824F}" type="slidenum">
              <a:rPr lang="en-AU" altLang="en-US" sz="1200" smtClean="0"/>
              <a:pPr/>
              <a:t>1</a:t>
            </a:fld>
            <a:endParaRPr lang="en-AU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730" y="9089816"/>
            <a:ext cx="31088543" cy="627210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137" y="16581120"/>
            <a:ext cx="25603729" cy="747776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43734E-AF8C-4240-B263-2140E48F0C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39930E-B369-6A49-92AE-C5EED3BCC5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8EC8A7-67E8-C540-A6E4-5180536093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5BF07-9F47-744B-B9BB-3D9C0E9CB6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2519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BFD798-D3A5-CD48-B2DD-658B42B957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AD22CA-E355-A04A-9BB1-8CC00AE2E8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01F5B9-8430-7449-8E4A-6B63D5D5F9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2F8B3-6097-7241-A72A-2EFBD0977C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49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060138" y="2600960"/>
            <a:ext cx="7772135" cy="234086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730" y="2600960"/>
            <a:ext cx="23189407" cy="234086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447CB1E-BB10-804C-849B-7891C6AB3D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9E1B1C-A34F-0048-BB7C-49E5EFD9AE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FF191C-737E-9744-90C7-1E83DEC2D8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5A4A8-EC94-4049-9930-AE19FDE87B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89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5C628C-528E-A846-A281-0BF022465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2570E2-E73C-1247-825E-8A183D7C3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03927C-AF22-F145-AC77-F3D74ACF66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93E48-A425-0D45-AAC8-83471D085C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341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2" y="18802775"/>
            <a:ext cx="31089865" cy="581152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2" y="12402729"/>
            <a:ext cx="31089865" cy="640004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89466C-81FE-9E41-8584-D06DF35B96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55CB39-DF96-0643-BA72-6717F952BC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2D7D35-1E7B-4445-BB99-7FCC24CA3C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3819F-04F5-044C-9EE6-E50F57E1EC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46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730" y="8453120"/>
            <a:ext cx="15480771" cy="175564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351501" y="8453120"/>
            <a:ext cx="15480771" cy="175564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FCDA09-95B1-F545-9A5F-5D5FAFB7D1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D92110-4B09-8742-8B21-7223DB3E2D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EC956E-40FA-BB42-A5A0-B2C8BE345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EAFC0-B6A0-4749-BFE8-B5408852F8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2025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271" y="1172541"/>
            <a:ext cx="32919459" cy="4876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271" y="6550567"/>
            <a:ext cx="16160751" cy="27289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271" y="9279468"/>
            <a:ext cx="16160751" cy="168595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367" y="6550567"/>
            <a:ext cx="16167364" cy="27289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367" y="9279468"/>
            <a:ext cx="16167364" cy="168595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C74399-01D3-3E4E-B693-18C9931A20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AF0904B-2870-E749-BACB-2D94DC9160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47A9F1C-F13C-6848-B404-715E0E2C88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DECA4-5C66-3D44-982D-2529E0B197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041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E2F22E8-F255-EB43-9C1A-3093F96863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A49A3B5-C711-9848-86E0-C0EFB775B5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8B2F034-78BA-714B-8B99-3FF92326C9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17486-51AC-5944-8274-C8314B6238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9000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E03437B-7CA3-E546-856A-9CB855B923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BB15762-85BE-614B-B27B-64CD46E562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FEC727E-0F69-2B45-8ECC-2036E32CFF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AA0B0-7174-9646-92DD-AC169D0929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12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271" y="1165014"/>
            <a:ext cx="12033251" cy="49580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729" y="1165015"/>
            <a:ext cx="20447000" cy="2497403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271" y="6123095"/>
            <a:ext cx="12033251" cy="200159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1"/>
            </a:lvl4pPr>
            <a:lvl5pPr marL="1828800" indent="0">
              <a:buNone/>
              <a:defRPr sz="901"/>
            </a:lvl5pPr>
            <a:lvl6pPr marL="2286000" indent="0">
              <a:buNone/>
              <a:defRPr sz="901"/>
            </a:lvl6pPr>
            <a:lvl7pPr marL="2743200" indent="0">
              <a:buNone/>
              <a:defRPr sz="901"/>
            </a:lvl7pPr>
            <a:lvl8pPr marL="3200400" indent="0">
              <a:buNone/>
              <a:defRPr sz="901"/>
            </a:lvl8pPr>
            <a:lvl9pPr marL="3657600" indent="0">
              <a:buNone/>
              <a:defRPr sz="9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94EBB9-72A6-694D-B5BF-5FFE530949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4086CD-EAD4-FA46-9545-4D3FF04DDF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EA7F45-ACB5-9E41-9A0E-90C1D85AF8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1BCDA-3338-A54A-BEB3-BBE5D0D3F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9373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8887" y="20482562"/>
            <a:ext cx="21945864" cy="24188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8887" y="2614509"/>
            <a:ext cx="21945864" cy="175564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8887" y="22901396"/>
            <a:ext cx="21945864" cy="3433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1"/>
            </a:lvl4pPr>
            <a:lvl5pPr marL="1828800" indent="0">
              <a:buNone/>
              <a:defRPr sz="901"/>
            </a:lvl5pPr>
            <a:lvl6pPr marL="2286000" indent="0">
              <a:buNone/>
              <a:defRPr sz="901"/>
            </a:lvl6pPr>
            <a:lvl7pPr marL="2743200" indent="0">
              <a:buNone/>
              <a:defRPr sz="901"/>
            </a:lvl7pPr>
            <a:lvl8pPr marL="3200400" indent="0">
              <a:buNone/>
              <a:defRPr sz="901"/>
            </a:lvl8pPr>
            <a:lvl9pPr marL="3657600" indent="0">
              <a:buNone/>
              <a:defRPr sz="9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863D5C-F3A2-664C-A9DF-6BF540DDF2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44389D-E9C9-6C4B-84EF-242F09FF2E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C9762B-4C82-B94E-BB80-2D136B869A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3E182-6733-8D46-B092-77C122FD38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911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C00D12B-4601-C444-B277-8C8671DF94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43200" y="2600325"/>
            <a:ext cx="3108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26714" tIns="213357" rIns="426714" bIns="21335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321CB94-D3BE-E046-8566-D7EA840206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743200" y="8451850"/>
            <a:ext cx="31089600" cy="175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26714" tIns="213357" rIns="426714" bIns="2133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A2065CD-9B47-534C-B394-C5F014EAB9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43200" y="26660475"/>
            <a:ext cx="7620000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6714" tIns="213357" rIns="426714" bIns="213357" numCol="1" anchor="t" anchorCtr="0" compatLnSpc="1">
            <a:prstTxWarp prst="textNoShape">
              <a:avLst/>
            </a:prstTxWarp>
          </a:bodyPr>
          <a:lstStyle>
            <a:lvl1pPr>
              <a:defRPr sz="6501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37E75C9-2A78-7C49-87E5-DB0F8550679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496800" y="26660475"/>
            <a:ext cx="11582400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6714" tIns="213357" rIns="426714" bIns="213357" numCol="1" anchor="t" anchorCtr="0" compatLnSpc="1">
            <a:prstTxWarp prst="textNoShape">
              <a:avLst/>
            </a:prstTxWarp>
          </a:bodyPr>
          <a:lstStyle>
            <a:lvl1pPr algn="ctr">
              <a:defRPr sz="6501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D378ED5-C16C-FA4D-897C-E3F70EBE88A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212800" y="26660475"/>
            <a:ext cx="7620000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6714" tIns="213357" rIns="426714" bIns="213357" numCol="1" anchor="t" anchorCtr="0" compatLnSpc="1">
            <a:prstTxWarp prst="textNoShape">
              <a:avLst/>
            </a:prstTxWarp>
          </a:bodyPr>
          <a:lstStyle>
            <a:lvl1pPr algn="r">
              <a:defRPr sz="6500"/>
            </a:lvl1pPr>
          </a:lstStyle>
          <a:p>
            <a:pPr>
              <a:defRPr/>
            </a:pPr>
            <a:fld id="{613B047B-E050-DA4A-8D37-B9E70845E6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4C7E8A37-A480-A845-8996-3D3B58465E7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52500" y="7947025"/>
            <a:ext cx="8191500" cy="20229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CF92327C-FCDC-744C-9F8F-F42647A5D9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779000" y="7947025"/>
            <a:ext cx="8191500" cy="20229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2C793F1A-EA60-8445-9629-4146F5DFD68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8605500" y="7947025"/>
            <a:ext cx="8191500" cy="20229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1FE58406-738C-1F41-B903-65371A37341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7432000" y="7947025"/>
            <a:ext cx="8191500" cy="20229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5" name="Rectangle 12">
            <a:extLst>
              <a:ext uri="{FF2B5EF4-FFF2-40B4-BE49-F238E27FC236}">
                <a16:creationId xmlns:a16="http://schemas.microsoft.com/office/drawing/2014/main" id="{9CB577C3-CF56-1B45-B71D-FC91E763D56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6576000" cy="29260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2pPr>
      <a:lvl3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3pPr>
      <a:lvl4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4pPr>
      <a:lvl5pPr algn="ctr" defTabSz="4267200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2"/>
          </a:solidFill>
          <a:latin typeface="Times New Roman" pitchFamily="18" charset="0"/>
        </a:defRPr>
      </a:lvl5pPr>
      <a:lvl6pPr marL="457200" algn="ctr" defTabSz="4267200" rtl="0" eaLnBrk="0" fontAlgn="base" hangingPunct="0">
        <a:spcBef>
          <a:spcPct val="0"/>
        </a:spcBef>
        <a:spcAft>
          <a:spcPct val="0"/>
        </a:spcAft>
        <a:defRPr sz="20501">
          <a:solidFill>
            <a:schemeClr val="tx2"/>
          </a:solidFill>
          <a:latin typeface="Times New Roman" pitchFamily="18" charset="0"/>
        </a:defRPr>
      </a:lvl6pPr>
      <a:lvl7pPr marL="914400" algn="ctr" defTabSz="4267200" rtl="0" eaLnBrk="0" fontAlgn="base" hangingPunct="0">
        <a:spcBef>
          <a:spcPct val="0"/>
        </a:spcBef>
        <a:spcAft>
          <a:spcPct val="0"/>
        </a:spcAft>
        <a:defRPr sz="20501">
          <a:solidFill>
            <a:schemeClr val="tx2"/>
          </a:solidFill>
          <a:latin typeface="Times New Roman" pitchFamily="18" charset="0"/>
        </a:defRPr>
      </a:lvl7pPr>
      <a:lvl8pPr marL="1371600" algn="ctr" defTabSz="4267200" rtl="0" eaLnBrk="0" fontAlgn="base" hangingPunct="0">
        <a:spcBef>
          <a:spcPct val="0"/>
        </a:spcBef>
        <a:spcAft>
          <a:spcPct val="0"/>
        </a:spcAft>
        <a:defRPr sz="20501">
          <a:solidFill>
            <a:schemeClr val="tx2"/>
          </a:solidFill>
          <a:latin typeface="Times New Roman" pitchFamily="18" charset="0"/>
        </a:defRPr>
      </a:lvl8pPr>
      <a:lvl9pPr marL="1828800" algn="ctr" defTabSz="4267200" rtl="0" eaLnBrk="0" fontAlgn="base" hangingPunct="0">
        <a:spcBef>
          <a:spcPct val="0"/>
        </a:spcBef>
        <a:spcAft>
          <a:spcPct val="0"/>
        </a:spcAft>
        <a:defRPr sz="20501">
          <a:solidFill>
            <a:schemeClr val="tx2"/>
          </a:solidFill>
          <a:latin typeface="Times New Roman" pitchFamily="18" charset="0"/>
        </a:defRPr>
      </a:lvl9pPr>
    </p:titleStyle>
    <p:bodyStyle>
      <a:lvl1pPr marL="1600200" indent="-1600200" algn="l" defTabSz="4267200" rtl="0" eaLnBrk="0" fontAlgn="base" hangingPunct="0">
        <a:spcBef>
          <a:spcPct val="20000"/>
        </a:spcBef>
        <a:spcAft>
          <a:spcPct val="0"/>
        </a:spcAft>
        <a:buChar char="•"/>
        <a:defRPr sz="14900">
          <a:solidFill>
            <a:schemeClr val="tx1"/>
          </a:solidFill>
          <a:latin typeface="+mn-lt"/>
          <a:ea typeface="+mn-ea"/>
          <a:cs typeface="+mn-cs"/>
        </a:defRPr>
      </a:lvl1pPr>
      <a:lvl2pPr marL="3467100" indent="-1333500" algn="l" defTabSz="4267200" rtl="0" eaLnBrk="0" fontAlgn="base" hangingPunct="0">
        <a:spcBef>
          <a:spcPct val="20000"/>
        </a:spcBef>
        <a:spcAft>
          <a:spcPct val="0"/>
        </a:spcAft>
        <a:buChar char="–"/>
        <a:defRPr sz="13100">
          <a:solidFill>
            <a:schemeClr val="tx1"/>
          </a:solidFill>
          <a:latin typeface="+mn-lt"/>
        </a:defRPr>
      </a:lvl2pPr>
      <a:lvl3pPr marL="5334000" indent="-1066800" algn="l" defTabSz="4267200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</a:defRPr>
      </a:lvl3pPr>
      <a:lvl4pPr marL="7467600" indent="-1066800" algn="l" defTabSz="4267200" rtl="0" eaLnBrk="0" fontAlgn="base" hangingPunct="0">
        <a:spcBef>
          <a:spcPct val="20000"/>
        </a:spcBef>
        <a:spcAft>
          <a:spcPct val="0"/>
        </a:spcAft>
        <a:buChar char="–"/>
        <a:defRPr sz="9300">
          <a:solidFill>
            <a:schemeClr val="tx1"/>
          </a:solidFill>
          <a:latin typeface="+mn-lt"/>
        </a:defRPr>
      </a:lvl4pPr>
      <a:lvl5pPr marL="96012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5pPr>
      <a:lvl6pPr marL="100584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1">
          <a:solidFill>
            <a:schemeClr val="tx1"/>
          </a:solidFill>
          <a:latin typeface="+mn-lt"/>
        </a:defRPr>
      </a:lvl6pPr>
      <a:lvl7pPr marL="105156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1">
          <a:solidFill>
            <a:schemeClr val="tx1"/>
          </a:solidFill>
          <a:latin typeface="+mn-lt"/>
        </a:defRPr>
      </a:lvl7pPr>
      <a:lvl8pPr marL="109728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1">
          <a:solidFill>
            <a:schemeClr val="tx1"/>
          </a:solidFill>
          <a:latin typeface="+mn-lt"/>
        </a:defRPr>
      </a:lvl8pPr>
      <a:lvl9pPr marL="11430000" indent="-1066800" algn="l" defTabSz="4267200" rtl="0" eaLnBrk="0" fontAlgn="base" hangingPunct="0">
        <a:spcBef>
          <a:spcPct val="20000"/>
        </a:spcBef>
        <a:spcAft>
          <a:spcPct val="0"/>
        </a:spcAft>
        <a:buChar char="»"/>
        <a:defRPr sz="930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371/journal.pone.0149714" TargetMode="External"/><Relationship Id="rId3" Type="http://schemas.openxmlformats.org/officeDocument/2006/relationships/slideLayout" Target="../slideLayouts/slideLayout7.xml"/><Relationship Id="rId7" Type="http://schemas.openxmlformats.org/officeDocument/2006/relationships/hyperlink" Target="https://doi.org/10.1037/a0034857" TargetMode="Externa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chart" Target="../charts/chart1.xml"/><Relationship Id="rId11" Type="http://schemas.openxmlformats.org/officeDocument/2006/relationships/image" Target="../media/image2.png"/><Relationship Id="rId5" Type="http://schemas.openxmlformats.org/officeDocument/2006/relationships/image" Target="../media/image1.png"/><Relationship Id="rId10" Type="http://schemas.openxmlformats.org/officeDocument/2006/relationships/hyperlink" Target="https://doi.org/10.35241/emeraldopenres.13727.2" TargetMode="External"/><Relationship Id="rId4" Type="http://schemas.openxmlformats.org/officeDocument/2006/relationships/notesSlide" Target="../notesSlides/notesSlide1.xml"/><Relationship Id="rId9" Type="http://schemas.openxmlformats.org/officeDocument/2006/relationships/hyperlink" Target="https://doi.org/10.1007/s10964-017-0646-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D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43">
            <a:extLst>
              <a:ext uri="{FF2B5EF4-FFF2-40B4-BE49-F238E27FC236}">
                <a16:creationId xmlns:a16="http://schemas.microsoft.com/office/drawing/2014/main" id="{CEA87F82-A12B-E84A-817B-07B375C73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0" y="6473825"/>
            <a:ext cx="8193088" cy="1901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180000" rIns="360000" bIns="180000">
            <a:spAutoFit/>
          </a:bodyPr>
          <a:lstStyle>
            <a:lvl1pPr marL="571500" indent="-5715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  <a:p>
            <a:r>
              <a:rPr lang="en-US" altLang="en-US"/>
              <a:t>  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15363" name="Text Box 23">
            <a:extLst>
              <a:ext uri="{FF2B5EF4-FFF2-40B4-BE49-F238E27FC236}">
                <a16:creationId xmlns:a16="http://schemas.microsoft.com/office/drawing/2014/main" id="{D1AAA5FD-B731-1246-8460-C79D88FAA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0913" y="6888163"/>
            <a:ext cx="8188325" cy="164290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360000" tIns="180000" rIns="360000" bIns="180000">
            <a:spAutoFit/>
          </a:bodyPr>
          <a:lstStyle>
            <a:lvl1pPr marL="571500" indent="-5715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defRPr/>
            </a:pPr>
            <a:r>
              <a:rPr lang="en-US" altLang="en-US" sz="3600" dirty="0"/>
              <a:t>	A large amount of published research states the negative effects of playing online video games; however, some present-day researchers argue that there are positive effects to playing online video games. </a:t>
            </a:r>
            <a:r>
              <a:rPr lang="en-US" altLang="en-US" sz="3600" dirty="0" err="1"/>
              <a:t>Lobel</a:t>
            </a:r>
            <a:r>
              <a:rPr lang="en-US" altLang="en-US" sz="3600" dirty="0"/>
              <a:t> et al. (2017) suggest that video games could potentially offer psychosocial benefits as both a modern and meaningful form of play and that the developmental needs of children can be met in this way. Marston and </a:t>
            </a:r>
            <a:r>
              <a:rPr lang="en-US" altLang="en-US" sz="3600" dirty="0" err="1"/>
              <a:t>Kowert</a:t>
            </a:r>
            <a:r>
              <a:rPr lang="en-US" altLang="en-US" sz="3600" dirty="0"/>
              <a:t> (2020) report on the current literature surrounding video games and their psychosocial benefits during the time in which people have to stay physically apart due to the coronavirus disease (COVID-19) pandemic. </a:t>
            </a:r>
            <a:r>
              <a:rPr lang="en-US" sz="3600" dirty="0"/>
              <a:t>If it is determined that children with communication disorders can receive psychosocial benefits from engaging in social interactions via online gaming such as through text and/or voice chat, then these benefits can be implemented into speech-language therapy sessions. </a:t>
            </a:r>
          </a:p>
          <a:p>
            <a:pPr marL="0" indent="0">
              <a:defRPr/>
            </a:pPr>
            <a:endParaRPr lang="en-US" altLang="en-US" sz="3600" dirty="0"/>
          </a:p>
          <a:p>
            <a:pPr>
              <a:defRPr/>
            </a:pPr>
            <a:r>
              <a:rPr lang="en-US" altLang="en-US" sz="3600" dirty="0"/>
              <a:t> 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altLang="en-US" sz="36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altLang="en-US" sz="3600" dirty="0"/>
          </a:p>
        </p:txBody>
      </p:sp>
      <p:sp>
        <p:nvSpPr>
          <p:cNvPr id="4102" name="Text Box 25">
            <a:extLst>
              <a:ext uri="{FF2B5EF4-FFF2-40B4-BE49-F238E27FC236}">
                <a16:creationId xmlns:a16="http://schemas.microsoft.com/office/drawing/2014/main" id="{2990FED5-A1CE-D04F-B71F-C86242FF1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875" y="6059488"/>
            <a:ext cx="8274050" cy="9810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3975">
            <a:solidFill>
              <a:schemeClr val="tx1"/>
            </a:solidFill>
          </a:ln>
        </p:spPr>
        <p:txBody>
          <a:bodyPr lIns="360000" tIns="180000" rIns="360000" bIns="180000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4000" b="1">
                <a:latin typeface="Arial Unicode MS" pitchFamily="34" charset="-128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en-US" altLang="en-US" dirty="0">
                <a:latin typeface="+mn-lt"/>
              </a:rPr>
              <a:t>Introduction</a:t>
            </a:r>
          </a:p>
        </p:txBody>
      </p:sp>
      <p:sp>
        <p:nvSpPr>
          <p:cNvPr id="15365" name="Rectangle 34">
            <a:extLst>
              <a:ext uri="{FF2B5EF4-FFF2-40B4-BE49-F238E27FC236}">
                <a16:creationId xmlns:a16="http://schemas.microsoft.com/office/drawing/2014/main" id="{E7FD65B9-3364-5048-92B8-5830CFE9D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329113"/>
            <a:ext cx="35356800" cy="1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700" b="1" dirty="0">
                <a:solidFill>
                  <a:schemeClr val="bg1"/>
                </a:solidFill>
                <a:latin typeface="Arial Unicode MS" panose="020B0604020202020204" pitchFamily="34" charset="-128"/>
              </a:rPr>
              <a:t> Alexis Garry, Lauren </a:t>
            </a:r>
            <a:r>
              <a:rPr lang="en-US" altLang="en-US" sz="4700" b="1" dirty="0" err="1">
                <a:solidFill>
                  <a:schemeClr val="bg1"/>
                </a:solidFill>
                <a:latin typeface="Arial Unicode MS" panose="020B0604020202020204" pitchFamily="34" charset="-128"/>
              </a:rPr>
              <a:t>Dignazio</a:t>
            </a:r>
            <a:r>
              <a:rPr lang="en-US" altLang="en-US" sz="4700" b="1" dirty="0">
                <a:solidFill>
                  <a:schemeClr val="bg1"/>
                </a:solidFill>
                <a:latin typeface="Arial Unicode MS" panose="020B0604020202020204" pitchFamily="34" charset="-128"/>
              </a:rPr>
              <a:t>, Steven Green</a:t>
            </a:r>
          </a:p>
          <a:p>
            <a:pPr algn="ctr"/>
            <a:r>
              <a:rPr lang="en-US" altLang="en-US" sz="4700" b="1" dirty="0">
                <a:solidFill>
                  <a:schemeClr val="bg1"/>
                </a:solidFill>
                <a:latin typeface="Arial Unicode MS" panose="020B0604020202020204" pitchFamily="34" charset="-128"/>
              </a:rPr>
              <a:t>Monmouth University</a:t>
            </a:r>
          </a:p>
        </p:txBody>
      </p:sp>
      <p:sp>
        <p:nvSpPr>
          <p:cNvPr id="15366" name="Text Box 36">
            <a:extLst>
              <a:ext uri="{FF2B5EF4-FFF2-40B4-BE49-F238E27FC236}">
                <a16:creationId xmlns:a16="http://schemas.microsoft.com/office/drawing/2014/main" id="{A77D4965-301D-3842-AD3D-4DEA21724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5025" y="6470650"/>
            <a:ext cx="8304213" cy="3271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360000" tIns="180000" rIns="360000" bIns="180000">
            <a:spAutoFit/>
          </a:bodyPr>
          <a:lstStyle>
            <a:lvl1pPr marL="571500" indent="-5715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314450" indent="-5715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spcAft>
                <a:spcPts val="1800"/>
              </a:spcAft>
              <a:defRPr/>
            </a:pPr>
            <a:endParaRPr lang="en-US" altLang="en-US" sz="3600" dirty="0"/>
          </a:p>
          <a:p>
            <a:pPr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endParaRPr lang="en-US" altLang="en-US" sz="3600" dirty="0"/>
          </a:p>
          <a:p>
            <a:pPr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endParaRPr lang="en-US" altLang="en-US" sz="3600" dirty="0"/>
          </a:p>
          <a:p>
            <a:pPr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endParaRPr lang="en-US" altLang="en-US" sz="3600" dirty="0"/>
          </a:p>
        </p:txBody>
      </p:sp>
      <p:sp>
        <p:nvSpPr>
          <p:cNvPr id="15367" name="Text Box 38">
            <a:extLst>
              <a:ext uri="{FF2B5EF4-FFF2-40B4-BE49-F238E27FC236}">
                <a16:creationId xmlns:a16="http://schemas.microsoft.com/office/drawing/2014/main" id="{50248569-C136-0E4C-9373-4A779D36E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04400" y="22174200"/>
            <a:ext cx="8091488" cy="917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180000" rIns="360000" bIns="180000">
            <a:spAutoFit/>
          </a:bodyPr>
          <a:lstStyle>
            <a:lvl1pPr marL="571500" indent="-5715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altLang="en-US" sz="3600"/>
          </a:p>
        </p:txBody>
      </p:sp>
      <p:sp>
        <p:nvSpPr>
          <p:cNvPr id="15368" name="Text Box 43">
            <a:extLst>
              <a:ext uri="{FF2B5EF4-FFF2-40B4-BE49-F238E27FC236}">
                <a16:creationId xmlns:a16="http://schemas.microsoft.com/office/drawing/2014/main" id="{0CEF393A-EB62-454C-B452-56418FCFF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92800" y="6567488"/>
            <a:ext cx="8256588" cy="20861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180000" rIns="360000" bIns="180000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</p:txBody>
      </p:sp>
      <p:sp>
        <p:nvSpPr>
          <p:cNvPr id="4112" name="Rectangle 371">
            <a:extLst>
              <a:ext uri="{FF2B5EF4-FFF2-40B4-BE49-F238E27FC236}">
                <a16:creationId xmlns:a16="http://schemas.microsoft.com/office/drawing/2014/main" id="{E458F3C1-22BE-814E-AC31-D75B88D5C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8538" y="228600"/>
            <a:ext cx="24418925" cy="405683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txBody>
          <a:bodyPr lIns="360000" tIns="180000" rIns="360000" bIns="180000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en-US" sz="8000" b="1" dirty="0"/>
              <a:t>Online Video Games and Children with Communication Disorders: Potential Psychosocial Benefits</a:t>
            </a:r>
            <a:endParaRPr lang="en-US" sz="8000" dirty="0"/>
          </a:p>
        </p:txBody>
      </p:sp>
      <p:sp>
        <p:nvSpPr>
          <p:cNvPr id="3" name="Text Box 35">
            <a:extLst>
              <a:ext uri="{FF2B5EF4-FFF2-40B4-BE49-F238E27FC236}">
                <a16:creationId xmlns:a16="http://schemas.microsoft.com/office/drawing/2014/main" id="{71CE0B7D-BFC1-3A4C-89C8-B310FFB98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3275" y="13041313"/>
            <a:ext cx="8339138" cy="9794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3975">
            <a:solidFill>
              <a:schemeClr val="tx1"/>
            </a:solidFill>
          </a:ln>
        </p:spPr>
        <p:txBody>
          <a:bodyPr lIns="360000" tIns="180000" rIns="360000" bIns="180000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4000" b="1">
                <a:latin typeface="+mn-lt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en-GB" altLang="en-US" dirty="0"/>
              <a:t>Methods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2E88444-20F7-E644-9932-4B8817038D9A}"/>
              </a:ext>
            </a:extLst>
          </p:cNvPr>
          <p:cNvCxnSpPr/>
          <p:nvPr/>
        </p:nvCxnSpPr>
        <p:spPr bwMode="auto">
          <a:xfrm>
            <a:off x="27243088" y="23013988"/>
            <a:ext cx="8723312" cy="0"/>
          </a:xfrm>
          <a:prstGeom prst="line">
            <a:avLst/>
          </a:prstGeom>
          <a:solidFill>
            <a:schemeClr val="accent1"/>
          </a:solidFill>
          <a:ln w="120650" cap="flat" cmpd="sng" algn="ctr">
            <a:solidFill>
              <a:schemeClr val="accent4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72" name="TextBox 5">
            <a:extLst>
              <a:ext uri="{FF2B5EF4-FFF2-40B4-BE49-F238E27FC236}">
                <a16:creationId xmlns:a16="http://schemas.microsoft.com/office/drawing/2014/main" id="{41BBC746-A3A2-1948-AF5C-CE02CC63D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04400" y="7153275"/>
            <a:ext cx="818832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600" dirty="0"/>
              <a:t>Do online video games have psychosocial benefits for children with communication disorders?</a:t>
            </a:r>
          </a:p>
        </p:txBody>
      </p:sp>
      <p:sp>
        <p:nvSpPr>
          <p:cNvPr id="28" name="Text Box 39">
            <a:extLst>
              <a:ext uri="{FF2B5EF4-FFF2-40B4-BE49-F238E27FC236}">
                <a16:creationId xmlns:a16="http://schemas.microsoft.com/office/drawing/2014/main" id="{3DC4A9BC-C250-5141-9901-CA669B1F5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0575" y="6032500"/>
            <a:ext cx="8304213" cy="9794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3975">
            <a:solidFill>
              <a:schemeClr val="tx1"/>
            </a:solidFill>
          </a:ln>
        </p:spPr>
        <p:txBody>
          <a:bodyPr lIns="360000" tIns="180000" rIns="360000" bIns="180000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4000" b="1">
                <a:latin typeface="+mn-lt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en-GB" altLang="en-US" dirty="0"/>
              <a:t>Survey Questions</a:t>
            </a:r>
            <a:endParaRPr lang="en-US" altLang="en-US" dirty="0"/>
          </a:p>
        </p:txBody>
      </p:sp>
      <p:pic>
        <p:nvPicPr>
          <p:cNvPr id="15374" name="Picture 3">
            <a:extLst>
              <a:ext uri="{FF2B5EF4-FFF2-40B4-BE49-F238E27FC236}">
                <a16:creationId xmlns:a16="http://schemas.microsoft.com/office/drawing/2014/main" id="{8B835994-2300-F247-960C-55186873F2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4813" y="441325"/>
            <a:ext cx="5103812" cy="329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5" name="Picture 3">
            <a:extLst>
              <a:ext uri="{FF2B5EF4-FFF2-40B4-BE49-F238E27FC236}">
                <a16:creationId xmlns:a16="http://schemas.microsoft.com/office/drawing/2014/main" id="{1D3F12B5-9ADF-5E48-8131-2854451BA0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568325"/>
            <a:ext cx="5103813" cy="329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6" name="Text Box 23">
            <a:extLst>
              <a:ext uri="{FF2B5EF4-FFF2-40B4-BE49-F238E27FC236}">
                <a16:creationId xmlns:a16="http://schemas.microsoft.com/office/drawing/2014/main" id="{1ED53F92-0D1C-054B-A915-93066FA03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0" y="21304250"/>
            <a:ext cx="8193088" cy="25796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180000" rIns="360000" bIns="180000">
            <a:spAutoFit/>
          </a:bodyPr>
          <a:lstStyle>
            <a:lvl1pPr marL="571500" indent="-5715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endParaRPr lang="en-US" altLang="en-US" sz="3600"/>
          </a:p>
          <a:p>
            <a:pPr>
              <a:buFont typeface="Arial" panose="020B0604020202020204" pitchFamily="34" charset="0"/>
              <a:buChar char="•"/>
            </a:pPr>
            <a:endParaRPr lang="en-US" altLang="en-US" sz="3600"/>
          </a:p>
          <a:p>
            <a:pPr>
              <a:buFont typeface="Arial" panose="020B0604020202020204" pitchFamily="34" charset="0"/>
              <a:buChar char="•"/>
            </a:pPr>
            <a:endParaRPr lang="en-US" altLang="en-US" sz="3600"/>
          </a:p>
          <a:p>
            <a:pPr>
              <a:buFont typeface="Arial" panose="020B0604020202020204" pitchFamily="34" charset="0"/>
              <a:buChar char="•"/>
            </a:pPr>
            <a:endParaRPr lang="en-US" altLang="en-US" sz="3600"/>
          </a:p>
        </p:txBody>
      </p:sp>
      <p:sp>
        <p:nvSpPr>
          <p:cNvPr id="15377" name="TextBox 5">
            <a:extLst>
              <a:ext uri="{FF2B5EF4-FFF2-40B4-BE49-F238E27FC236}">
                <a16:creationId xmlns:a16="http://schemas.microsoft.com/office/drawing/2014/main" id="{E177A0A8-B01C-6648-B281-BF18B9942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51075" y="7178675"/>
            <a:ext cx="7781925" cy="951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600" dirty="0"/>
              <a:t>	To date, research of children who engage in online video games focuses on negative aspects only; however, </a:t>
            </a:r>
            <a:r>
              <a:rPr lang="en-US" altLang="en-US" sz="3600" dirty="0" err="1"/>
              <a:t>Granic</a:t>
            </a:r>
            <a:r>
              <a:rPr lang="en-US" altLang="en-US" sz="3600" dirty="0"/>
              <a:t> et al., (2014) found evidence that argues this idea. There are supporting contributors that support the idea that online video games positively impact a child’s psychosocial well-being. Qualitative data reveals that in recent years, online video games have been used as a means for therapy (Hsieh et al., 2016). However, research of the benefits on one’s psychosocial well-being by engaging in online video games for children with communication disorders needs to be further assessed.</a:t>
            </a:r>
          </a:p>
          <a:p>
            <a:r>
              <a:rPr lang="en-US" altLang="en-US" sz="3600" dirty="0"/>
              <a:t> </a:t>
            </a:r>
          </a:p>
        </p:txBody>
      </p:sp>
      <p:sp>
        <p:nvSpPr>
          <p:cNvPr id="51" name="Text Box 39">
            <a:extLst>
              <a:ext uri="{FF2B5EF4-FFF2-40B4-BE49-F238E27FC236}">
                <a16:creationId xmlns:a16="http://schemas.microsoft.com/office/drawing/2014/main" id="{A14ACD8E-F974-4A43-B274-0C12C86DE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05013" y="16510000"/>
            <a:ext cx="8256587" cy="9794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3975">
            <a:solidFill>
              <a:schemeClr val="tx1"/>
            </a:solidFill>
          </a:ln>
        </p:spPr>
        <p:txBody>
          <a:bodyPr lIns="360000" tIns="180000" rIns="360000" bIns="180000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4000" b="1">
                <a:latin typeface="+mn-lt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en-GB" altLang="en-US" dirty="0"/>
              <a:t>References</a:t>
            </a:r>
            <a:endParaRPr lang="en-US" altLang="en-US" dirty="0"/>
          </a:p>
        </p:txBody>
      </p:sp>
      <p:graphicFrame>
        <p:nvGraphicFramePr>
          <p:cNvPr id="57" name="Chart 56">
            <a:extLst>
              <a:ext uri="{FF2B5EF4-FFF2-40B4-BE49-F238E27FC236}">
                <a16:creationId xmlns:a16="http://schemas.microsoft.com/office/drawing/2014/main" id="{5355BDBC-9E33-C643-8AE5-621CF7B20C7C}"/>
              </a:ext>
            </a:extLst>
          </p:cNvPr>
          <p:cNvGraphicFramePr>
            <a:graphicFrameLocks/>
          </p:cNvGraphicFramePr>
          <p:nvPr/>
        </p:nvGraphicFramePr>
        <p:xfrm>
          <a:off x="-2212181" y="20327145"/>
          <a:ext cx="14099381" cy="6495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380" name="TextBox 5">
            <a:extLst>
              <a:ext uri="{FF2B5EF4-FFF2-40B4-BE49-F238E27FC236}">
                <a16:creationId xmlns:a16="http://schemas.microsoft.com/office/drawing/2014/main" id="{00FAD94E-B8B9-FF47-89BE-8791C8BBC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6475" y="14097000"/>
            <a:ext cx="778192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600"/>
              <a:t>A mixed-methods designed will be utilized. Qualitative and quantitative data will be gathered through a survey from children with communication disorders and their use of text and/or voice chat while playing online video games and how it might contribute to an increase in psychosocial benefits. </a:t>
            </a:r>
          </a:p>
        </p:txBody>
      </p:sp>
      <p:sp>
        <p:nvSpPr>
          <p:cNvPr id="59" name="Text Box 39">
            <a:extLst>
              <a:ext uri="{FF2B5EF4-FFF2-40B4-BE49-F238E27FC236}">
                <a16:creationId xmlns:a16="http://schemas.microsoft.com/office/drawing/2014/main" id="{4C64E5B6-19DB-EB45-80E0-B6D6D38EC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8675" y="18799175"/>
            <a:ext cx="8274050" cy="9794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3975">
            <a:solidFill>
              <a:schemeClr val="tx1"/>
            </a:solidFill>
          </a:ln>
        </p:spPr>
        <p:txBody>
          <a:bodyPr lIns="360000" tIns="180000" rIns="360000" bIns="180000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4000" b="1">
                <a:latin typeface="+mn-lt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en-GB" altLang="en-US" dirty="0"/>
              <a:t>Survey Questions</a:t>
            </a:r>
            <a:endParaRPr lang="en-US" altLang="en-US" dirty="0"/>
          </a:p>
        </p:txBody>
      </p:sp>
      <p:sp>
        <p:nvSpPr>
          <p:cNvPr id="15382" name="TextBox 5">
            <a:extLst>
              <a:ext uri="{FF2B5EF4-FFF2-40B4-BE49-F238E27FC236}">
                <a16:creationId xmlns:a16="http://schemas.microsoft.com/office/drawing/2014/main" id="{C7EA6B48-7CBE-A84C-A57A-FD5A8F36F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6475" y="19881850"/>
            <a:ext cx="7781925" cy="1006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600"/>
              <a:t>1. Is the participant between the ages of 8-14? If yes, list below.</a:t>
            </a:r>
          </a:p>
          <a:p>
            <a:r>
              <a:rPr lang="en-US" altLang="en-US" sz="3600"/>
              <a:t>2. Do you have a communication disorder? If yes, list below.</a:t>
            </a:r>
          </a:p>
          <a:p>
            <a:r>
              <a:rPr lang="en-US" altLang="en-US" sz="3600"/>
              <a:t>3. How often do you play online video games? 1 2 3 4 5 (1-Never, 5-Everyday)</a:t>
            </a:r>
          </a:p>
          <a:p>
            <a:r>
              <a:rPr lang="en-US" altLang="en-US" sz="3600"/>
              <a:t>4. What online video games do you play?</a:t>
            </a:r>
          </a:p>
          <a:p>
            <a:r>
              <a:rPr lang="en-US" altLang="en-US" sz="3600"/>
              <a:t>5. Describe your experiences playing online video games. </a:t>
            </a:r>
          </a:p>
          <a:p>
            <a:r>
              <a:rPr lang="en-US" altLang="en-US" sz="3600"/>
              <a:t>6. To communicate with others while playing online video games, what do you use? (a.) Text chat (b.) Voice chat (c.) A combination of text and voice chat (d.) Neither</a:t>
            </a:r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  <a:p>
            <a:endParaRPr lang="en-US" altLang="en-US" sz="3600"/>
          </a:p>
        </p:txBody>
      </p:sp>
      <p:sp>
        <p:nvSpPr>
          <p:cNvPr id="62" name="Text Box 37">
            <a:extLst>
              <a:ext uri="{FF2B5EF4-FFF2-40B4-BE49-F238E27FC236}">
                <a16:creationId xmlns:a16="http://schemas.microsoft.com/office/drawing/2014/main" id="{BB71FF57-DDE9-A748-9C90-D0A81C060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1850" y="9078913"/>
            <a:ext cx="8307388" cy="9794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3975">
            <a:solidFill>
              <a:schemeClr val="tx1"/>
            </a:solidFill>
          </a:ln>
        </p:spPr>
        <p:txBody>
          <a:bodyPr lIns="360000" tIns="180000" rIns="360000" bIns="180000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4000" b="1">
                <a:latin typeface="+mn-lt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en-US" altLang="en-US" dirty="0"/>
              <a:t>Purpose</a:t>
            </a:r>
          </a:p>
        </p:txBody>
      </p:sp>
      <p:sp>
        <p:nvSpPr>
          <p:cNvPr id="15384" name="TextBox 5">
            <a:extLst>
              <a:ext uri="{FF2B5EF4-FFF2-40B4-BE49-F238E27FC236}">
                <a16:creationId xmlns:a16="http://schemas.microsoft.com/office/drawing/2014/main" id="{FE825F22-6DDD-464D-93B3-4AD16D684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0600" y="10202863"/>
            <a:ext cx="81026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600"/>
              <a:t>The purpose of this research is to discover if social interactions via verbal and/or text chat while playing online video games will increase psychosocial benefits in children with communication disorders. </a:t>
            </a:r>
          </a:p>
        </p:txBody>
      </p:sp>
      <p:sp>
        <p:nvSpPr>
          <p:cNvPr id="27" name="Text Box 25">
            <a:extLst>
              <a:ext uri="{FF2B5EF4-FFF2-40B4-BE49-F238E27FC236}">
                <a16:creationId xmlns:a16="http://schemas.microsoft.com/office/drawing/2014/main" id="{3C716309-7899-F347-909B-77B4268BF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8675" y="6078538"/>
            <a:ext cx="8339138" cy="9794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3975">
            <a:solidFill>
              <a:schemeClr val="tx1"/>
            </a:solidFill>
          </a:ln>
        </p:spPr>
        <p:txBody>
          <a:bodyPr lIns="360000" tIns="180000" rIns="360000" bIns="180000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4000" b="1">
                <a:latin typeface="Arial Unicode MS" pitchFamily="34" charset="-128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en-US" altLang="en-US" dirty="0">
                <a:latin typeface="+mn-lt"/>
              </a:rPr>
              <a:t>Research Question</a:t>
            </a:r>
          </a:p>
        </p:txBody>
      </p:sp>
      <p:sp>
        <p:nvSpPr>
          <p:cNvPr id="29" name="Text Box 39">
            <a:extLst>
              <a:ext uri="{FF2B5EF4-FFF2-40B4-BE49-F238E27FC236}">
                <a16:creationId xmlns:a16="http://schemas.microsoft.com/office/drawing/2014/main" id="{774F7263-E07F-AC45-B68A-E19A0C25C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5800" y="6078538"/>
            <a:ext cx="8304213" cy="9779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3975">
            <a:solidFill>
              <a:schemeClr val="tx1"/>
            </a:solidFill>
          </a:ln>
        </p:spPr>
        <p:txBody>
          <a:bodyPr lIns="360000" tIns="180000" rIns="360000" bIns="180000"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4000" b="1">
                <a:latin typeface="+mn-lt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en-GB" altLang="en-US" dirty="0"/>
              <a:t>Conclusion</a:t>
            </a:r>
            <a:endParaRPr lang="en-US" altLang="en-US" dirty="0"/>
          </a:p>
        </p:txBody>
      </p:sp>
      <p:sp>
        <p:nvSpPr>
          <p:cNvPr id="15387" name="TextBox 5">
            <a:extLst>
              <a:ext uri="{FF2B5EF4-FFF2-40B4-BE49-F238E27FC236}">
                <a16:creationId xmlns:a16="http://schemas.microsoft.com/office/drawing/2014/main" id="{0C33FDCD-F3DC-9C45-B5F7-5E8BAF6B4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17738" y="17602200"/>
            <a:ext cx="7781925" cy="1058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100"/>
              <a:t>-Granic, I., Lobel, A., &amp; Engels, R. C. M. E. (2014). The benefits of playing video games. </a:t>
            </a:r>
            <a:r>
              <a:rPr lang="en-US" altLang="en-US" sz="3100" i="1"/>
              <a:t>The</a:t>
            </a:r>
            <a:r>
              <a:rPr lang="en-US" altLang="en-US" sz="3100"/>
              <a:t> </a:t>
            </a:r>
            <a:r>
              <a:rPr lang="en-US" altLang="en-US" sz="3100" i="1"/>
              <a:t>American Psychologist, 6</a:t>
            </a:r>
            <a:r>
              <a:rPr lang="en-US" altLang="en-US" sz="3100"/>
              <a:t>9(1), 66-78.</a:t>
            </a:r>
            <a:r>
              <a:rPr lang="en-US" altLang="en-US" sz="3100">
                <a:hlinkClick r:id="rId7"/>
              </a:rPr>
              <a:t> </a:t>
            </a:r>
            <a:r>
              <a:rPr lang="en-US" altLang="en-US" sz="3100" u="sng">
                <a:hlinkClick r:id="rId7"/>
              </a:rPr>
              <a:t>https://doi.org/10.1037/a0034857</a:t>
            </a:r>
            <a:endParaRPr lang="en-US" altLang="en-US" sz="3100"/>
          </a:p>
          <a:p>
            <a:r>
              <a:rPr lang="en-US" altLang="en-US" sz="3100"/>
              <a:t>-Hsieh, R.-L., Lee, W.-C., &amp; Lin, J.H. (2016). The impact of short-term video games on</a:t>
            </a:r>
            <a:r>
              <a:rPr lang="en-US" altLang="en-US" sz="3100" u="sng"/>
              <a:t> </a:t>
            </a:r>
            <a:r>
              <a:rPr lang="en-US" altLang="en-US" sz="3100"/>
              <a:t>performance among children with developmental delays: A randomized controlled trial.</a:t>
            </a:r>
            <a:r>
              <a:rPr lang="en-US" altLang="en-US" sz="3100" u="sng"/>
              <a:t> </a:t>
            </a:r>
            <a:r>
              <a:rPr lang="en-US" altLang="en-US" sz="3100" i="1"/>
              <a:t>PLoS ONE, 11</a:t>
            </a:r>
            <a:r>
              <a:rPr lang="en-US" altLang="en-US" sz="3100"/>
              <a:t>(3), Article e0149714. </a:t>
            </a:r>
            <a:r>
              <a:rPr lang="en-US" altLang="en-US" sz="3100" u="sng">
                <a:hlinkClick r:id="rId8"/>
              </a:rPr>
              <a:t>https://doi.org/10.1371/journal.pone.0149714</a:t>
            </a:r>
            <a:endParaRPr lang="en-US" altLang="en-US" sz="3100"/>
          </a:p>
          <a:p>
            <a:r>
              <a:rPr lang="en-US" altLang="en-US" sz="3100"/>
              <a:t>-Lobel, A., Engels, R. C. M. E., Stone, L. L., Burk, W. J., &amp; Granic, I. (2017). Video gaming and</a:t>
            </a:r>
            <a:r>
              <a:rPr lang="en-US" altLang="en-US" sz="3100" u="sng"/>
              <a:t> </a:t>
            </a:r>
            <a:r>
              <a:rPr lang="en-US" altLang="en-US" sz="3100"/>
              <a:t>children’s psychosocial wellbeing: A longitudinal study. </a:t>
            </a:r>
            <a:r>
              <a:rPr lang="en-US" altLang="en-US" sz="3100" i="1"/>
              <a:t>Journal of Youth and</a:t>
            </a:r>
            <a:endParaRPr lang="en-US" altLang="en-US" sz="3100"/>
          </a:p>
          <a:p>
            <a:r>
              <a:rPr lang="en-US" altLang="en-US" sz="3100" i="1"/>
              <a:t>Adolescence, 46</a:t>
            </a:r>
            <a:r>
              <a:rPr lang="en-US" altLang="en-US" sz="3100"/>
              <a:t>(4), 884–897. </a:t>
            </a:r>
            <a:r>
              <a:rPr lang="en-US" altLang="en-US" sz="3100" u="sng">
                <a:hlinkClick r:id="rId9"/>
              </a:rPr>
              <a:t>https://doi.org/10.1007/s10964-017-0646-z</a:t>
            </a:r>
            <a:endParaRPr lang="en-US" altLang="en-US" sz="3100"/>
          </a:p>
          <a:p>
            <a:r>
              <a:rPr lang="en-US" altLang="en-US" sz="3100"/>
              <a:t>-Marston, H. R., &amp; Kowert, R. (2020). What role can videogames play in the COVID-19</a:t>
            </a:r>
          </a:p>
          <a:p>
            <a:r>
              <a:rPr lang="en-US" altLang="en-US" sz="3100"/>
              <a:t>pandemic? </a:t>
            </a:r>
            <a:r>
              <a:rPr lang="en-US" altLang="en-US" sz="3100" i="1"/>
              <a:t>Emerald Open Research, 2</a:t>
            </a:r>
            <a:r>
              <a:rPr lang="en-US" altLang="en-US" sz="3100"/>
              <a:t>. </a:t>
            </a:r>
            <a:r>
              <a:rPr lang="en-US" altLang="en-US" sz="3100" u="sng">
                <a:hlinkClick r:id="rId10"/>
              </a:rPr>
              <a:t>https://doi.org/10.35241/emeraldopenres.13727.2</a:t>
            </a:r>
            <a:r>
              <a:rPr lang="en-US" altLang="en-US" sz="3100"/>
              <a:t> </a:t>
            </a:r>
            <a:r>
              <a:rPr lang="en-US" altLang="en-US" sz="3100" u="sng"/>
              <a:t> </a:t>
            </a:r>
            <a:endParaRPr lang="en-US" altLang="en-US" sz="3100"/>
          </a:p>
          <a:p>
            <a:endParaRPr lang="en-US" altLang="en-US" sz="3100"/>
          </a:p>
        </p:txBody>
      </p:sp>
      <p:sp>
        <p:nvSpPr>
          <p:cNvPr id="15388" name="TextBox 5">
            <a:extLst>
              <a:ext uri="{FF2B5EF4-FFF2-40B4-BE49-F238E27FC236}">
                <a16:creationId xmlns:a16="http://schemas.microsoft.com/office/drawing/2014/main" id="{75C03679-E8CD-D24A-AEB6-0F2119B9C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9838" y="26363613"/>
            <a:ext cx="7781925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600" i="1"/>
              <a:t>Figure 1.</a:t>
            </a:r>
            <a:r>
              <a:rPr lang="en-US" altLang="en-US" sz="3600"/>
              <a:t> Approximately 91% of the pediatric population engages in online video games (Granic et al., 2014). </a:t>
            </a:r>
          </a:p>
        </p:txBody>
      </p:sp>
      <p:sp>
        <p:nvSpPr>
          <p:cNvPr id="15389" name="TextBox 5">
            <a:extLst>
              <a:ext uri="{FF2B5EF4-FFF2-40B4-BE49-F238E27FC236}">
                <a16:creationId xmlns:a16="http://schemas.microsoft.com/office/drawing/2014/main" id="{C96C6764-8C45-F14C-ACC6-CC662E6FB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4425" y="7029450"/>
            <a:ext cx="7781925" cy="2169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600"/>
              <a:t>7. How long do you play online video games in which you are chatting with others? </a:t>
            </a:r>
          </a:p>
          <a:p>
            <a:r>
              <a:rPr lang="en-US" altLang="en-US" sz="3600"/>
              <a:t>8. Do you feel that using text and/or voice chat while playing online video games helps you to connect with others?</a:t>
            </a:r>
          </a:p>
          <a:p>
            <a:r>
              <a:rPr lang="en-US" altLang="en-US" sz="3600"/>
              <a:t>1 2 3 4 5 (1-Extremely disagree, 5- Extremely agree)</a:t>
            </a:r>
          </a:p>
          <a:p>
            <a:r>
              <a:rPr lang="en-US" altLang="en-US" sz="3600"/>
              <a:t>9. What are some of the reasons that you play online video games. </a:t>
            </a:r>
          </a:p>
          <a:p>
            <a:r>
              <a:rPr lang="en-US" altLang="en-US" sz="3600"/>
              <a:t>10. Do you find it easier to communicate with others online through text and/or voice chat or in person? Why? </a:t>
            </a:r>
          </a:p>
          <a:p>
            <a:r>
              <a:rPr lang="en-US" altLang="en-US" sz="3600"/>
              <a:t>11. As it relates to COVID-19, do you feel that playing online video games and using text and/or voice chat to communicate with others has helped your social life? 1 2 3 4 5 (1-Extremely disagree, 5-Extremely agree)</a:t>
            </a:r>
          </a:p>
          <a:p>
            <a:r>
              <a:rPr lang="en-US" altLang="en-US" sz="3600"/>
              <a:t>12. Overall, if you had to use one single word to describe engaging in online video games, what would the word be and why? </a:t>
            </a:r>
          </a:p>
          <a:p>
            <a:r>
              <a:rPr lang="en-US" altLang="en-US" sz="3600"/>
              <a:t>13. How do you feel before chatting with others when playing online video games? 1-Sad 2-Somewhat sad 3-No different 4-Somewhat happy 5-Happy</a:t>
            </a:r>
          </a:p>
          <a:p>
            <a:r>
              <a:rPr lang="en-US" altLang="en-US" sz="3600"/>
              <a:t>14. How do you feel while playing an online video game and using text and/or voice chat to communicate with others? 1-Sad 2-Somewhat sad 3-No different 4-Somewhat happy 5-Happy</a:t>
            </a:r>
          </a:p>
          <a:p>
            <a:r>
              <a:rPr lang="en-US" altLang="en-US" sz="3600"/>
              <a:t>15. How do you feel after playing an online video game and using text and/or voice chat to communicate with others? 1-Sad 2-Somewhat sad 3-No different 4-Somewhat happy 5-Happy</a:t>
            </a:r>
          </a:p>
          <a:p>
            <a:r>
              <a:rPr lang="en-US" altLang="en-US" sz="3600"/>
              <a:t> </a:t>
            </a:r>
          </a:p>
        </p:txBody>
      </p:sp>
      <p:pic>
        <p:nvPicPr>
          <p:cNvPr id="6" name="PosterAudio.m4a" descr="PosterAudio.m4a">
            <a:hlinkClick r:id="" action="ppaction://media"/>
            <a:extLst>
              <a:ext uri="{FF2B5EF4-FFF2-40B4-BE49-F238E27FC236}">
                <a16:creationId xmlns:a16="http://schemas.microsoft.com/office/drawing/2014/main" id="{9DBA04D5-1980-E64B-8D84-61BFA85DAE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33097788" y="3664722"/>
            <a:ext cx="2354262" cy="23542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420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9653</TotalTime>
  <Words>962</Words>
  <Application>Microsoft Office PowerPoint</Application>
  <PresentationFormat>Custom</PresentationFormat>
  <Paragraphs>89</Paragraphs>
  <Slides>1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Unicode MS</vt:lpstr>
      <vt:lpstr>Times New Roman</vt:lpstr>
      <vt:lpstr>Blank Presentation</vt:lpstr>
      <vt:lpstr>PowerPoint Presentation</vt:lpstr>
    </vt:vector>
  </TitlesOfParts>
  <Company>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Medical Illustration Unit</dc:creator>
  <cp:lastModifiedBy>Robert Smith</cp:lastModifiedBy>
  <cp:revision>606</cp:revision>
  <cp:lastPrinted>2017-12-10T20:48:10Z</cp:lastPrinted>
  <dcterms:created xsi:type="dcterms:W3CDTF">1997-10-24T05:44:18Z</dcterms:created>
  <dcterms:modified xsi:type="dcterms:W3CDTF">2021-04-14T19:28:19Z</dcterms:modified>
</cp:coreProperties>
</file>