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7FF"/>
    <a:srgbClr val="FA6A02"/>
    <a:srgbClr val="FCCA5D"/>
    <a:srgbClr val="FC5DCF"/>
    <a:srgbClr val="9F90F5"/>
    <a:srgbClr val="2CD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7A1DB-66EB-4949-B460-599129E6DC83}" v="1504" dt="2021-03-27T01:46:07.075"/>
    <p1510:client id="{33138C66-C998-E108-5276-D237ADBF7FD3}" v="17" dt="2021-03-27T19:28:29.331"/>
    <p1510:client id="{AA659E45-D5C1-4564-B533-DA355F531369}" v="49" dt="2021-04-03T16:45:58.924"/>
    <p1510:client id="{EAB8D73A-8AF4-4853-3911-7FBDD91DDA34}" v="65" dt="2021-03-31T20:25:55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2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0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8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6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3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9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0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DE478B8E-B09A-4F54-BAF6-88125E6990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42513" y="-691487"/>
            <a:ext cx="6858000" cy="824097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099" y="334926"/>
            <a:ext cx="4547155" cy="6188148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</p:spPr>
        <p:txBody>
          <a:bodyPr anchor="t"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0670" y="5206622"/>
            <a:ext cx="2967797" cy="650314"/>
          </a:xfrm>
        </p:spPr>
        <p:txBody>
          <a:bodyPr anchor="ctr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6"/>
            <a:ext cx="0" cy="6188148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8FD2391C-602E-4522-B790-1F85883AF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4991100"/>
            <a:ext cx="3471597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6047437"/>
            <a:ext cx="347159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>
            <a:extLst>
              <a:ext uri="{FF2B5EF4-FFF2-40B4-BE49-F238E27FC236}">
                <a16:creationId xmlns:a16="http://schemas.microsoft.com/office/drawing/2014/main" id="{3AA0C68E-4647-43B2-9359-D6D487224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05" r="-2" b="-2"/>
          <a:stretch/>
        </p:blipFill>
        <p:spPr>
          <a:xfrm>
            <a:off x="20" y="-7247"/>
            <a:ext cx="12191979" cy="68579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73A8C1-DBBF-4B08-83F5-F91ACFD033EA}"/>
              </a:ext>
            </a:extLst>
          </p:cNvPr>
          <p:cNvSpPr txBox="1"/>
          <p:nvPr/>
        </p:nvSpPr>
        <p:spPr>
          <a:xfrm>
            <a:off x="93805" y="52719"/>
            <a:ext cx="11683997" cy="2027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latin typeface="Bahnschrift Condensed"/>
              </a:rPr>
              <a:t>Clinical Experience: EDS 330- </a:t>
            </a:r>
            <a:endParaRPr lang="en-US">
              <a:latin typeface="Bahnschrift Condensed"/>
            </a:endParaRPr>
          </a:p>
          <a:p>
            <a:pPr algn="ctr"/>
            <a:r>
              <a:rPr lang="en-US" sz="4000">
                <a:latin typeface="Bahnschrift Condensed"/>
              </a:rPr>
              <a:t>Foundations of Special Education: Development Across the Lifespan</a:t>
            </a:r>
            <a:endParaRPr lang="en-US">
              <a:latin typeface="Bahnschrift Condensed"/>
            </a:endParaRPr>
          </a:p>
        </p:txBody>
      </p:sp>
      <p:pic>
        <p:nvPicPr>
          <p:cNvPr id="26" name="Graphic 26" descr="Classroom outline">
            <a:extLst>
              <a:ext uri="{FF2B5EF4-FFF2-40B4-BE49-F238E27FC236}">
                <a16:creationId xmlns:a16="http://schemas.microsoft.com/office/drawing/2014/main" id="{6563CF9D-A9BF-4C15-A7E8-3CC038664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86000" y="-3629"/>
            <a:ext cx="914400" cy="914400"/>
          </a:xfrm>
          <a:prstGeom prst="rect">
            <a:avLst/>
          </a:prstGeom>
        </p:spPr>
      </p:pic>
      <p:pic>
        <p:nvPicPr>
          <p:cNvPr id="27" name="Graphic 26" descr="Classroom outline">
            <a:extLst>
              <a:ext uri="{FF2B5EF4-FFF2-40B4-BE49-F238E27FC236}">
                <a16:creationId xmlns:a16="http://schemas.microsoft.com/office/drawing/2014/main" id="{6616CCD7-7B07-41DB-8532-6E38AB3AC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56171" y="3627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09DCD67-D55D-4649-BF4D-055AD787EC8C}"/>
              </a:ext>
            </a:extLst>
          </p:cNvPr>
          <p:cNvSpPr txBox="1"/>
          <p:nvPr/>
        </p:nvSpPr>
        <p:spPr>
          <a:xfrm>
            <a:off x="4606018" y="1238704"/>
            <a:ext cx="2743200" cy="1739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Bahnschrift Condensed"/>
              </a:rPr>
              <a:t>Lindsay Amendola</a:t>
            </a:r>
          </a:p>
          <a:p>
            <a:pPr algn="ctr"/>
            <a:r>
              <a:rPr lang="en-US" sz="2800">
                <a:latin typeface="Bahnschrift Condensed"/>
              </a:rPr>
              <a:t>Monmouth University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4E24D7-62F9-438E-9E1A-0D6213A00AAE}"/>
              </a:ext>
            </a:extLst>
          </p:cNvPr>
          <p:cNvSpPr txBox="1"/>
          <p:nvPr/>
        </p:nvSpPr>
        <p:spPr>
          <a:xfrm>
            <a:off x="20859750" y="16516350"/>
            <a:ext cx="2743200" cy="52605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A4B8C3-AF85-4DA0-9D2A-A4B261C01894}"/>
              </a:ext>
            </a:extLst>
          </p:cNvPr>
          <p:cNvSpPr/>
          <p:nvPr/>
        </p:nvSpPr>
        <p:spPr>
          <a:xfrm>
            <a:off x="77354" y="1387928"/>
            <a:ext cx="2961244" cy="19185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2FF94B-537B-4D8B-9742-5DA25B5BDDAE}"/>
              </a:ext>
            </a:extLst>
          </p:cNvPr>
          <p:cNvSpPr txBox="1"/>
          <p:nvPr/>
        </p:nvSpPr>
        <p:spPr>
          <a:xfrm>
            <a:off x="179904" y="1513897"/>
            <a:ext cx="27432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2CD0DB"/>
                </a:solidFill>
              </a:rPr>
              <a:t>Long Branch, NJ Community:</a:t>
            </a:r>
          </a:p>
          <a:p>
            <a:pPr marL="342900" indent="-342900">
              <a:buFont typeface="Wingdings"/>
              <a:buChar char="v"/>
            </a:pPr>
            <a:r>
              <a:rPr lang="en-US" sz="1400" dirty="0">
                <a:solidFill>
                  <a:srgbClr val="2CD0DB"/>
                </a:solidFill>
              </a:rPr>
              <a:t>Population: 30,516</a:t>
            </a:r>
          </a:p>
          <a:p>
            <a:pPr marL="342900" indent="-342900">
              <a:buFont typeface="Wingdings"/>
              <a:buChar char="v"/>
            </a:pPr>
            <a:r>
              <a:rPr lang="en-US" sz="1400" dirty="0">
                <a:solidFill>
                  <a:srgbClr val="2CD0DB"/>
                </a:solidFill>
              </a:rPr>
              <a:t>Poverty Rate: 18.7%</a:t>
            </a:r>
          </a:p>
          <a:p>
            <a:pPr marL="342900" indent="-342900">
              <a:buFont typeface="Wingdings"/>
              <a:buChar char="v"/>
            </a:pPr>
            <a:r>
              <a:rPr lang="en-US" sz="1400" dirty="0">
                <a:solidFill>
                  <a:srgbClr val="2CD0DB"/>
                </a:solidFill>
              </a:rPr>
              <a:t>Citizenship: 80.4%</a:t>
            </a:r>
          </a:p>
          <a:p>
            <a:pPr marL="342900" indent="-342900">
              <a:buFont typeface="Wingdings"/>
              <a:buChar char="v"/>
            </a:pPr>
            <a:r>
              <a:rPr lang="en-US" sz="1400" dirty="0">
                <a:solidFill>
                  <a:srgbClr val="2CD0DB"/>
                </a:solidFill>
              </a:rPr>
              <a:t>Race/Ethnicity: 51.4% White, 27.7% Hispanic, 12.9% African American, 2.54% Asian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65673E-A587-44B2-9B22-01EFE5A190FE}"/>
              </a:ext>
            </a:extLst>
          </p:cNvPr>
          <p:cNvSpPr/>
          <p:nvPr/>
        </p:nvSpPr>
        <p:spPr>
          <a:xfrm>
            <a:off x="237653" y="4955755"/>
            <a:ext cx="3099008" cy="1530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4E650-B68C-40E4-964D-D771D655EB4E}"/>
              </a:ext>
            </a:extLst>
          </p:cNvPr>
          <p:cNvSpPr txBox="1"/>
          <p:nvPr/>
        </p:nvSpPr>
        <p:spPr>
          <a:xfrm>
            <a:off x="182785" y="5048880"/>
            <a:ext cx="327848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Amerigo A. Anastasia Elementary School</a:t>
            </a:r>
            <a:endParaRPr lang="en-US" sz="1400"/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00B050"/>
                </a:solidFill>
              </a:rPr>
              <a:t>Kindergarten-5th Grade</a:t>
            </a:r>
            <a:endParaRPr lang="en-US" sz="1400" dirty="0"/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00B050"/>
                </a:solidFill>
              </a:rPr>
              <a:t>541 Students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00B050"/>
                </a:solidFill>
              </a:rPr>
              <a:t>10:1 Student Teacher Ratio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00B050"/>
                </a:solidFill>
              </a:rPr>
              <a:t>52.2% Hispanic, 31% White, 12.6% African American, 0.5% Asian</a:t>
            </a:r>
          </a:p>
          <a:p>
            <a:pPr marL="285750" indent="-285750">
              <a:buFont typeface="Wingdings"/>
              <a:buChar char="v"/>
            </a:pPr>
            <a:endParaRPr lang="en-US" sz="1400">
              <a:solidFill>
                <a:srgbClr val="00B05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667102-AD55-4181-A775-1EFFBE8261E4}"/>
              </a:ext>
            </a:extLst>
          </p:cNvPr>
          <p:cNvSpPr/>
          <p:nvPr/>
        </p:nvSpPr>
        <p:spPr>
          <a:xfrm>
            <a:off x="3885648" y="4420309"/>
            <a:ext cx="3520943" cy="18451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F2B1B-1A1A-4A5E-A50F-20E3D8001B45}"/>
              </a:ext>
            </a:extLst>
          </p:cNvPr>
          <p:cNvSpPr txBox="1"/>
          <p:nvPr/>
        </p:nvSpPr>
        <p:spPr>
          <a:xfrm>
            <a:off x="3927133" y="4420229"/>
            <a:ext cx="3610998" cy="2606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9F90F5"/>
                </a:solidFill>
              </a:rPr>
              <a:t>Classroom/Students: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9F90F5"/>
                </a:solidFill>
              </a:rPr>
              <a:t>Grade 5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9F90F5"/>
                </a:solidFill>
              </a:rPr>
              <a:t>7 Students, with learning disabilities and ADHD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9F90F5"/>
                </a:solidFill>
              </a:rPr>
              <a:t>4 male and 3 female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9F90F5"/>
                </a:solidFill>
              </a:rPr>
              <a:t>Use Everyday Mathematics and Seesaw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9F90F5"/>
                </a:solidFill>
              </a:rPr>
              <a:t>Class conducted over Zoom with some students virtual and some in person</a:t>
            </a:r>
          </a:p>
          <a:p>
            <a:pPr marL="285750" indent="-285750">
              <a:buFont typeface="Wingdings"/>
              <a:buChar char="v"/>
            </a:pPr>
            <a:endParaRPr lang="en-US" sz="1400">
              <a:solidFill>
                <a:srgbClr val="9F90F5"/>
              </a:solidFill>
            </a:endParaRPr>
          </a:p>
          <a:p>
            <a:pPr algn="ctr"/>
            <a:endParaRPr lang="en-US">
              <a:solidFill>
                <a:srgbClr val="9F90F5"/>
              </a:solidFill>
            </a:endParaRPr>
          </a:p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D5769-7F6D-48E7-870A-362AF71D78DB}"/>
              </a:ext>
            </a:extLst>
          </p:cNvPr>
          <p:cNvSpPr/>
          <p:nvPr/>
        </p:nvSpPr>
        <p:spPr>
          <a:xfrm>
            <a:off x="3952247" y="2105812"/>
            <a:ext cx="3721833" cy="20202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4A12B-E5D2-43BD-A863-562BA97CCF0D}"/>
              </a:ext>
            </a:extLst>
          </p:cNvPr>
          <p:cNvSpPr txBox="1"/>
          <p:nvPr/>
        </p:nvSpPr>
        <p:spPr>
          <a:xfrm>
            <a:off x="4056077" y="2084952"/>
            <a:ext cx="334776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C5DCF"/>
                </a:solidFill>
              </a:rPr>
              <a:t>Course/Project/Role: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FC5DCF"/>
                </a:solidFill>
              </a:rPr>
              <a:t>EDS 330-01 Foundations of Special Education: Development Across the Lifespan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FC5DCF"/>
                </a:solidFill>
              </a:rPr>
              <a:t>Service Learning Project:</a:t>
            </a:r>
          </a:p>
          <a:p>
            <a:pPr marL="742950" lvl="1" indent="-285750">
              <a:buFont typeface="Wingdings"/>
              <a:buChar char="v"/>
            </a:pPr>
            <a:r>
              <a:rPr lang="en-US" sz="1400" dirty="0">
                <a:solidFill>
                  <a:srgbClr val="FC5DCF"/>
                </a:solidFill>
              </a:rPr>
              <a:t>Help students with previous night's homework and teaching lessons</a:t>
            </a:r>
          </a:p>
          <a:p>
            <a:pPr marL="742950" lvl="1" indent="-285750">
              <a:buFont typeface="Wingdings"/>
              <a:buChar char="v"/>
            </a:pPr>
            <a:r>
              <a:rPr lang="en-US" sz="1400" dirty="0">
                <a:solidFill>
                  <a:srgbClr val="FC5DCF"/>
                </a:solidFill>
              </a:rPr>
              <a:t>Made a Kahoot for students to review course material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91EBE9-8CC9-42D3-BA17-EF0F88C8DFDD}"/>
              </a:ext>
            </a:extLst>
          </p:cNvPr>
          <p:cNvSpPr/>
          <p:nvPr/>
        </p:nvSpPr>
        <p:spPr>
          <a:xfrm>
            <a:off x="8289817" y="1239745"/>
            <a:ext cx="3532910" cy="1927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1363E-42BC-46A4-A1EF-541BEA7511AE}"/>
              </a:ext>
            </a:extLst>
          </p:cNvPr>
          <p:cNvSpPr txBox="1"/>
          <p:nvPr/>
        </p:nvSpPr>
        <p:spPr>
          <a:xfrm>
            <a:off x="8637365" y="1078452"/>
            <a:ext cx="27432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>
              <a:solidFill>
                <a:srgbClr val="FA6A02"/>
              </a:solidFill>
            </a:endParaRPr>
          </a:p>
          <a:p>
            <a:pPr algn="ctr"/>
            <a:r>
              <a:rPr lang="en-US" sz="1400" dirty="0">
                <a:solidFill>
                  <a:srgbClr val="FA6A02"/>
                </a:solidFill>
              </a:rPr>
              <a:t>Understanding/Impact:</a:t>
            </a:r>
            <a:endParaRPr lang="en-US" dirty="0"/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FA6A02"/>
                </a:solidFill>
              </a:rPr>
              <a:t>I learned more about how to properly teach young students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FA6A02"/>
                </a:solidFill>
              </a:rPr>
              <a:t>It helped bring what I learned in class to light</a:t>
            </a:r>
          </a:p>
          <a:p>
            <a:pPr marL="285750" indent="-285750">
              <a:buFont typeface="Wingdings"/>
              <a:buChar char="v"/>
            </a:pPr>
            <a:r>
              <a:rPr lang="en-US" sz="1400" dirty="0">
                <a:solidFill>
                  <a:srgbClr val="FA6A02"/>
                </a:solidFill>
              </a:rPr>
              <a:t>I impacted the field site by helping students better understand math while making it fun as well!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D964DB-4A88-41B1-9F90-5384BF0D93C3}"/>
              </a:ext>
            </a:extLst>
          </p:cNvPr>
          <p:cNvSpPr/>
          <p:nvPr/>
        </p:nvSpPr>
        <p:spPr>
          <a:xfrm>
            <a:off x="8251878" y="4992911"/>
            <a:ext cx="3608478" cy="16373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3AACD5-1A51-4C56-ADB3-C604CFBC798E}"/>
              </a:ext>
            </a:extLst>
          </p:cNvPr>
          <p:cNvSpPr txBox="1"/>
          <p:nvPr/>
        </p:nvSpPr>
        <p:spPr>
          <a:xfrm>
            <a:off x="8311625" y="5036915"/>
            <a:ext cx="348630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5297FF"/>
                </a:solidFill>
              </a:rPr>
              <a:t>Future Goals:</a:t>
            </a:r>
          </a:p>
          <a:p>
            <a:pPr marL="285750" indent="-285750">
              <a:buFont typeface="Wingdings"/>
              <a:buChar char="v"/>
            </a:pPr>
            <a:r>
              <a:rPr lang="en-US" sz="1400">
                <a:solidFill>
                  <a:srgbClr val="5297FF"/>
                </a:solidFill>
              </a:rPr>
              <a:t>I plan to continue to grow by becoming more confident in the classroom and gaining more experience</a:t>
            </a:r>
          </a:p>
          <a:p>
            <a:pPr marL="285750" indent="-285750">
              <a:buFont typeface="Wingdings"/>
              <a:buChar char="v"/>
            </a:pPr>
            <a:r>
              <a:rPr lang="en-US" sz="1400">
                <a:solidFill>
                  <a:srgbClr val="5297FF"/>
                </a:solidFill>
              </a:rPr>
              <a:t>I want to continue working towards having a huge impact on students and helping them to succeed</a:t>
            </a:r>
          </a:p>
          <a:p>
            <a:pPr marL="285750" indent="-285750">
              <a:buFont typeface="Wingdings"/>
              <a:buChar char="v"/>
            </a:pPr>
            <a:endParaRPr lang="en-US" sz="1400">
              <a:solidFill>
                <a:srgbClr val="5297FF"/>
              </a:solidFill>
            </a:endParaRPr>
          </a:p>
        </p:txBody>
      </p:sp>
      <p:pic>
        <p:nvPicPr>
          <p:cNvPr id="14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371351F-403A-4CD1-97D1-4D808623C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94" y="-13382"/>
            <a:ext cx="1905000" cy="952500"/>
          </a:xfrm>
          <a:prstGeom prst="rect">
            <a:avLst/>
          </a:prstGeom>
        </p:spPr>
      </p:pic>
      <p:pic>
        <p:nvPicPr>
          <p:cNvPr id="32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0FC3209-2BA8-4307-8564-2E50A6E30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607" y="-32275"/>
            <a:ext cx="1905000" cy="952500"/>
          </a:xfrm>
          <a:prstGeom prst="rect">
            <a:avLst/>
          </a:prstGeom>
        </p:spPr>
      </p:pic>
      <p:pic>
        <p:nvPicPr>
          <p:cNvPr id="15" name="Picture 1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D5CD6A8-ED89-46BC-AF10-9A89B2E53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0585" y="3246783"/>
            <a:ext cx="4289242" cy="1593707"/>
          </a:xfrm>
          <a:prstGeom prst="rect">
            <a:avLst/>
          </a:prstGeom>
        </p:spPr>
      </p:pic>
      <p:pic>
        <p:nvPicPr>
          <p:cNvPr id="17" name="Picture 18" descr="Logo, icon&#10;&#10;Description automatically generated">
            <a:extLst>
              <a:ext uri="{FF2B5EF4-FFF2-40B4-BE49-F238E27FC236}">
                <a16:creationId xmlns:a16="http://schemas.microsoft.com/office/drawing/2014/main" id="{941EC042-D6A5-4B3A-B97B-23DCA6B36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9848" y="1261079"/>
            <a:ext cx="897397" cy="897397"/>
          </a:xfrm>
          <a:prstGeom prst="rect">
            <a:avLst/>
          </a:prstGeom>
        </p:spPr>
      </p:pic>
      <p:pic>
        <p:nvPicPr>
          <p:cNvPr id="19" name="Picture 32" descr="Logo, icon&#10;&#10;Description automatically generated">
            <a:extLst>
              <a:ext uri="{FF2B5EF4-FFF2-40B4-BE49-F238E27FC236}">
                <a16:creationId xmlns:a16="http://schemas.microsoft.com/office/drawing/2014/main" id="{A964DFA1-D930-4EFB-BA27-23BED84307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930" y="1261078"/>
            <a:ext cx="853315" cy="859612"/>
          </a:xfrm>
          <a:prstGeom prst="rect">
            <a:avLst/>
          </a:prstGeom>
        </p:spPr>
      </p:pic>
      <p:pic>
        <p:nvPicPr>
          <p:cNvPr id="33" name="PowerPoint Audio Recording">
            <a:hlinkClick r:id="" action="ppaction://media"/>
            <a:extLst>
              <a:ext uri="{FF2B5EF4-FFF2-40B4-BE49-F238E27FC236}">
                <a16:creationId xmlns:a16="http://schemas.microsoft.com/office/drawing/2014/main" id="{24086301-A8E7-472B-ACB5-DDBAF5EA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98511" y="2509693"/>
            <a:ext cx="730250" cy="730250"/>
          </a:xfrm>
          <a:prstGeom prst="rect">
            <a:avLst/>
          </a:prstGeom>
        </p:spPr>
      </p:pic>
      <p:pic>
        <p:nvPicPr>
          <p:cNvPr id="34" name="Picture 34" descr="Logo&#10;&#10;Description automatically generated">
            <a:extLst>
              <a:ext uri="{FF2B5EF4-FFF2-40B4-BE49-F238E27FC236}">
                <a16:creationId xmlns:a16="http://schemas.microsoft.com/office/drawing/2014/main" id="{B32E2580-5B57-4BDB-8B1D-B50294C21F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509" y="3377911"/>
            <a:ext cx="2521528" cy="14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emoVTI">
  <a:themeElements>
    <a:clrScheme name="AnalogousFromRegular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713BD5"/>
      </a:accent1>
      <a:accent2>
        <a:srgbClr val="363FC7"/>
      </a:accent2>
      <a:accent3>
        <a:srgbClr val="3B85D5"/>
      </a:accent3>
      <a:accent4>
        <a:srgbClr val="29B4C3"/>
      </a:accent4>
      <a:accent5>
        <a:srgbClr val="35C195"/>
      </a:accent5>
      <a:accent6>
        <a:srgbClr val="29C352"/>
      </a:accent6>
      <a:hlink>
        <a:srgbClr val="729531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241</Words>
  <Application>Microsoft Office PowerPoint</Application>
  <PresentationFormat>Widescreen</PresentationFormat>
  <Paragraphs>35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 Condensed</vt:lpstr>
      <vt:lpstr>Elephant</vt:lpstr>
      <vt:lpstr>Univers Condensed</vt:lpstr>
      <vt:lpstr>Wingdings</vt:lpstr>
      <vt:lpstr>MemoVTI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Robert</dc:creator>
  <cp:lastModifiedBy>Robert Smith</cp:lastModifiedBy>
  <cp:revision>49</cp:revision>
  <dcterms:created xsi:type="dcterms:W3CDTF">2021-03-26T20:24:22Z</dcterms:created>
  <dcterms:modified xsi:type="dcterms:W3CDTF">2021-04-14T12:45:42Z</dcterms:modified>
</cp:coreProperties>
</file>