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00F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46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652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7615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39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8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548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8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2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3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1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1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49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C056354-C9AD-9545-AEF1-7D3628870121}"/>
              </a:ext>
            </a:extLst>
          </p:cNvPr>
          <p:cNvSpPr/>
          <p:nvPr/>
        </p:nvSpPr>
        <p:spPr>
          <a:xfrm>
            <a:off x="6971916" y="1461280"/>
            <a:ext cx="2500307" cy="2392142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BD6E5-F967-C04B-9CA6-B3962FA84917}"/>
              </a:ext>
            </a:extLst>
          </p:cNvPr>
          <p:cNvSpPr txBox="1"/>
          <p:nvPr/>
        </p:nvSpPr>
        <p:spPr>
          <a:xfrm>
            <a:off x="3632200" y="121840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Clinical Experience EDS 330 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FACFA-8716-9E40-AA69-5A8ADD102CE1}"/>
              </a:ext>
            </a:extLst>
          </p:cNvPr>
          <p:cNvSpPr txBox="1"/>
          <p:nvPr/>
        </p:nvSpPr>
        <p:spPr>
          <a:xfrm>
            <a:off x="1676400" y="456700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Foundations of Special Education: Development Across the Lifespan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3E0A8-5C25-E446-9BAC-C905E6FEB010}"/>
              </a:ext>
            </a:extLst>
          </p:cNvPr>
          <p:cNvSpPr txBox="1"/>
          <p:nvPr/>
        </p:nvSpPr>
        <p:spPr>
          <a:xfrm>
            <a:off x="5391150" y="79156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Emma Morris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5DD7E-5CDF-DF4E-96E7-D23044330A0A}"/>
              </a:ext>
            </a:extLst>
          </p:cNvPr>
          <p:cNvSpPr txBox="1"/>
          <p:nvPr/>
        </p:nvSpPr>
        <p:spPr>
          <a:xfrm>
            <a:off x="5067300" y="10919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Monmouth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7DD46-92E8-4D49-8BB4-03A1D36550F3}"/>
              </a:ext>
            </a:extLst>
          </p:cNvPr>
          <p:cNvSpPr/>
          <p:nvPr/>
        </p:nvSpPr>
        <p:spPr>
          <a:xfrm>
            <a:off x="73812" y="1283207"/>
            <a:ext cx="3321050" cy="2620470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62A08-2CF5-664D-B1D3-97A382BE3F48}"/>
              </a:ext>
            </a:extLst>
          </p:cNvPr>
          <p:cNvSpPr txBox="1"/>
          <p:nvPr/>
        </p:nvSpPr>
        <p:spPr>
          <a:xfrm>
            <a:off x="198831" y="1368496"/>
            <a:ext cx="3067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Amerigo A. Anastasia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Grades: K-5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541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Hispanic: 52.2%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White: 31.0%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African American: 12.6%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Two or more races: 3.6%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94B36-C6D3-824F-BED0-A8E2974BB45D}"/>
              </a:ext>
            </a:extLst>
          </p:cNvPr>
          <p:cNvSpPr txBox="1"/>
          <p:nvPr/>
        </p:nvSpPr>
        <p:spPr>
          <a:xfrm>
            <a:off x="198831" y="3302999"/>
            <a:ext cx="306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Reduced Lunch Recipients: 85.9%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BCED3-568B-5941-AF23-BD4BB4439205}"/>
              </a:ext>
            </a:extLst>
          </p:cNvPr>
          <p:cNvSpPr/>
          <p:nvPr/>
        </p:nvSpPr>
        <p:spPr>
          <a:xfrm>
            <a:off x="3570147" y="1546449"/>
            <a:ext cx="3249753" cy="2279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4C84B-0D5C-1449-87E9-0C44DDEE37CE}"/>
              </a:ext>
            </a:extLst>
          </p:cNvPr>
          <p:cNvSpPr txBox="1"/>
          <p:nvPr/>
        </p:nvSpPr>
        <p:spPr>
          <a:xfrm>
            <a:off x="3390900" y="1590644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Clinical Experience Classroom: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57A4D-8807-864B-BD38-C37C839B3B8F}"/>
              </a:ext>
            </a:extLst>
          </p:cNvPr>
          <p:cNvSpPr txBox="1"/>
          <p:nvPr/>
        </p:nvSpPr>
        <p:spPr>
          <a:xfrm>
            <a:off x="3570147" y="1998415"/>
            <a:ext cx="3249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Grade: 3</a:t>
            </a:r>
            <a:r>
              <a:rPr lang="en-US" baseline="30000" dirty="0"/>
              <a:t>rd</a:t>
            </a:r>
          </a:p>
          <a:p>
            <a:r>
              <a:rPr lang="en-US" baseline="30000" dirty="0"/>
              <a:t>	</a:t>
            </a:r>
            <a:r>
              <a:rPr lang="en-US" sz="2400" baseline="30000" dirty="0"/>
              <a:t>Classes Worked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Morning &amp; Afternoon Class: 6 and 7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Type of Class: SC/LD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Math Class</a:t>
            </a:r>
          </a:p>
          <a:p>
            <a:endParaRPr lang="en-US" dirty="0"/>
          </a:p>
        </p:txBody>
      </p:sp>
      <p:pic>
        <p:nvPicPr>
          <p:cNvPr id="1028" name="Picture 4" descr="Monmouth University Announces Retirement of President Paul R. Brown | News  | Monmouth University">
            <a:extLst>
              <a:ext uri="{FF2B5EF4-FFF2-40B4-BE49-F238E27FC236}">
                <a16:creationId xmlns:a16="http://schemas.microsoft.com/office/drawing/2014/main" id="{172FEDE8-A0EB-694C-9CD6-765B89DD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8625" y1="13500" x2="17125" y2="14125"/>
                        <a14:backgroundMark x1="17125" y1="14125" x2="9000" y2="33625"/>
                        <a14:backgroundMark x1="9000" y1="33625" x2="6375" y2="75750"/>
                        <a14:backgroundMark x1="6375" y1="75750" x2="26000" y2="87375"/>
                        <a14:backgroundMark x1="26000" y1="87375" x2="53125" y2="90250"/>
                        <a14:backgroundMark x1="53125" y1="90250" x2="75250" y2="89375"/>
                        <a14:backgroundMark x1="75250" y1="89375" x2="87875" y2="44625"/>
                        <a14:backgroundMark x1="87875" y1="44625" x2="83625" y2="21125"/>
                        <a14:backgroundMark x1="83625" y1="21125" x2="76250" y2="14625"/>
                        <a14:backgroundMark x1="22750" y1="9875" x2="99000" y2="10375"/>
                        <a14:backgroundMark x1="87875" y1="86000" x2="86250" y2="16750"/>
                        <a14:backgroundMark x1="10625" y1="16750" x2="6500" y2="63750"/>
                        <a14:backgroundMark x1="6500" y1="63750" x2="27000" y2="87250"/>
                        <a14:backgroundMark x1="27000" y1="87250" x2="76750" y2="9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2" y="-286750"/>
            <a:ext cx="1856232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7D65AA69-C423-E040-8DE8-C90577AB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7778" l="1778" r="94667">
                        <a14:foregroundMark x1="26222" y1="13333" x2="16444" y2="46222"/>
                        <a14:foregroundMark x1="16444" y1="46222" x2="26222" y2="64889"/>
                        <a14:foregroundMark x1="26222" y1="64889" x2="44000" y2="76444"/>
                        <a14:foregroundMark x1="44000" y1="76444" x2="53778" y2="76889"/>
                        <a14:foregroundMark x1="14222" y1="61778" x2="23111" y2="76000"/>
                        <a14:foregroundMark x1="23111" y1="76000" x2="17778" y2="59556"/>
                        <a14:foregroundMark x1="17778" y1="59556" x2="25333" y2="75111"/>
                        <a14:foregroundMark x1="25333" y1="75111" x2="44444" y2="66667"/>
                        <a14:foregroundMark x1="44444" y1="66667" x2="38222" y2="49778"/>
                        <a14:foregroundMark x1="38222" y1="49778" x2="33333" y2="46667"/>
                        <a14:foregroundMark x1="21333" y1="62222" x2="43556" y2="48889"/>
                        <a14:foregroundMark x1="43556" y1="48889" x2="61333" y2="52000"/>
                        <a14:foregroundMark x1="61333" y1="52000" x2="55556" y2="69778"/>
                        <a14:foregroundMark x1="55556" y1="69778" x2="32000" y2="62222"/>
                        <a14:foregroundMark x1="32000" y1="62222" x2="34667" y2="44444"/>
                        <a14:foregroundMark x1="34667" y1="44444" x2="51556" y2="50667"/>
                        <a14:foregroundMark x1="51556" y1="50667" x2="46222" y2="70222"/>
                        <a14:foregroundMark x1="46222" y1="70222" x2="41333" y2="72000"/>
                        <a14:foregroundMark x1="20444" y1="52000" x2="32889" y2="71111"/>
                        <a14:foregroundMark x1="32889" y1="71111" x2="18222" y2="80444"/>
                        <a14:foregroundMark x1="18222" y1="80444" x2="38222" y2="84444"/>
                        <a14:foregroundMark x1="38222" y1="84444" x2="53778" y2="92000"/>
                        <a14:foregroundMark x1="53778" y1="92000" x2="60889" y2="84000"/>
                        <a14:foregroundMark x1="23111" y1="61333" x2="28444" y2="50667"/>
                        <a14:foregroundMark x1="24889" y1="81778" x2="41333" y2="78667"/>
                        <a14:foregroundMark x1="41333" y1="78667" x2="23556" y2="78222"/>
                        <a14:foregroundMark x1="23556" y1="78222" x2="40444" y2="77333"/>
                        <a14:foregroundMark x1="58667" y1="34667" x2="60000" y2="51111"/>
                        <a14:foregroundMark x1="60000" y1="51111" x2="50222" y2="29333"/>
                        <a14:foregroundMark x1="50222" y1="29333" x2="63556" y2="40000"/>
                        <a14:foregroundMark x1="63556" y1="40000" x2="25778" y2="35111"/>
                        <a14:foregroundMark x1="25778" y1="35111" x2="11556" y2="43111"/>
                        <a14:foregroundMark x1="11556" y1="43111" x2="10667" y2="61333"/>
                        <a14:foregroundMark x1="10667" y1="61333" x2="4889" y2="41333"/>
                        <a14:foregroundMark x1="4889" y1="41333" x2="14222" y2="25333"/>
                        <a14:foregroundMark x1="14222" y1="25333" x2="35111" y2="14222"/>
                        <a14:foregroundMark x1="35111" y1="14222" x2="52444" y2="13333"/>
                        <a14:foregroundMark x1="52444" y1="13333" x2="69778" y2="27556"/>
                        <a14:foregroundMark x1="69778" y1="27556" x2="76000" y2="46667"/>
                        <a14:foregroundMark x1="76000" y1="46667" x2="69333" y2="68444"/>
                        <a14:foregroundMark x1="35111" y1="19111" x2="48444" y2="6667"/>
                        <a14:foregroundMark x1="48444" y1="6667" x2="69333" y2="10667"/>
                        <a14:foregroundMark x1="69333" y1="10667" x2="87556" y2="45778"/>
                        <a14:foregroundMark x1="87556" y1="45778" x2="66667" y2="80000"/>
                        <a14:foregroundMark x1="78222" y1="77778" x2="85778" y2="61333"/>
                        <a14:foregroundMark x1="85778" y1="61333" x2="88000" y2="44000"/>
                        <a14:foregroundMark x1="88000" y1="44000" x2="80444" y2="27556"/>
                        <a14:foregroundMark x1="80444" y1="27556" x2="71111" y2="20444"/>
                        <a14:foregroundMark x1="76889" y1="15556" x2="89333" y2="26667"/>
                        <a14:foregroundMark x1="89333" y1="26667" x2="94222" y2="44000"/>
                        <a14:foregroundMark x1="94222" y1="44000" x2="89333" y2="63556"/>
                        <a14:foregroundMark x1="89333" y1="63556" x2="75111" y2="84444"/>
                        <a14:foregroundMark x1="80000" y1="81333" x2="95111" y2="48444"/>
                        <a14:foregroundMark x1="95111" y1="48444" x2="57333" y2="8444"/>
                        <a14:foregroundMark x1="57333" y1="8444" x2="40444" y2="4444"/>
                        <a14:foregroundMark x1="40444" y1="4444" x2="57333" y2="4889"/>
                        <a14:foregroundMark x1="57333" y1="4889" x2="60889" y2="7556"/>
                        <a14:foregroundMark x1="54222" y1="62222" x2="53778" y2="69333"/>
                        <a14:foregroundMark x1="36889" y1="94667" x2="54667" y2="97778"/>
                        <a14:foregroundMark x1="54667" y1="97778" x2="66667" y2="91111"/>
                        <a14:foregroundMark x1="42222" y1="88889" x2="42222" y2="88889"/>
                        <a14:foregroundMark x1="96000" y1="44889" x2="97333" y2="61333"/>
                        <a14:foregroundMark x1="97333" y1="61333" x2="95111" y2="38667"/>
                        <a14:foregroundMark x1="95111" y1="38667" x2="82667" y2="24889"/>
                        <a14:foregroundMark x1="82667" y1="24889" x2="52444" y2="21333"/>
                        <a14:foregroundMark x1="52444" y1="21333" x2="28444" y2="32000"/>
                        <a14:foregroundMark x1="28444" y1="32000" x2="18667" y2="53333"/>
                        <a14:foregroundMark x1="18667" y1="53333" x2="19556" y2="74222"/>
                        <a14:foregroundMark x1="19556" y1="74222" x2="20444" y2="75111"/>
                        <a14:foregroundMark x1="3556" y1="56889" x2="2222" y2="41333"/>
                        <a14:foregroundMark x1="2222" y1="41333" x2="1778" y2="57333"/>
                        <a14:foregroundMark x1="1778" y1="57333" x2="11556" y2="68889"/>
                        <a14:foregroundMark x1="11556" y1="68889" x2="44000" y2="84444"/>
                        <a14:foregroundMark x1="44000" y1="84444" x2="59556" y2="84444"/>
                        <a14:foregroundMark x1="59556" y1="84444" x2="71111" y2="66667"/>
                        <a14:foregroundMark x1="71111" y1="66667" x2="74667" y2="49778"/>
                        <a14:foregroundMark x1="74667" y1="49778" x2="71556" y2="32000"/>
                        <a14:foregroundMark x1="71556" y1="32000" x2="59111" y2="12000"/>
                        <a14:foregroundMark x1="59111" y1="12000" x2="45333" y2="5778"/>
                        <a14:foregroundMark x1="45333" y1="5778" x2="32889" y2="36889"/>
                        <a14:foregroundMark x1="32889" y1="36889" x2="36444" y2="57333"/>
                        <a14:foregroundMark x1="36444" y1="57333" x2="32000" y2="75111"/>
                        <a14:foregroundMark x1="32000" y1="75111" x2="56444" y2="79556"/>
                        <a14:foregroundMark x1="56444" y1="79556" x2="72889" y2="64889"/>
                        <a14:foregroundMark x1="72889" y1="64889" x2="75556" y2="59556"/>
                        <a14:backgroundMark x1="7111" y1="12889" x2="12889" y2="7556"/>
                        <a14:backgroundMark x1="6222" y1="90667" x2="12000" y2="94667"/>
                        <a14:backgroundMark x1="84444" y1="99111" x2="9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61" y="-18503"/>
            <a:ext cx="1319737" cy="13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46D95A-28FC-0D49-BD08-DA262BA1FFE9}"/>
              </a:ext>
            </a:extLst>
          </p:cNvPr>
          <p:cNvSpPr/>
          <p:nvPr/>
        </p:nvSpPr>
        <p:spPr>
          <a:xfrm>
            <a:off x="3556395" y="4092382"/>
            <a:ext cx="3140073" cy="230832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99AC6-B796-F247-9BD3-0560E1C7CC6B}"/>
              </a:ext>
            </a:extLst>
          </p:cNvPr>
          <p:cNvSpPr txBox="1"/>
          <p:nvPr/>
        </p:nvSpPr>
        <p:spPr>
          <a:xfrm>
            <a:off x="3623867" y="4176186"/>
            <a:ext cx="30035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My Role:</a:t>
            </a:r>
          </a:p>
          <a:p>
            <a:r>
              <a:rPr lang="en-US" sz="1600" dirty="0"/>
              <a:t>In my clinical experience classroom, I helped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leading breakout rooms each class session with 2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Helped to reinforce basic math skills by playing instructing them in math practice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F28E6-8798-6D42-A317-723C2F6ECB8F}"/>
              </a:ext>
            </a:extLst>
          </p:cNvPr>
          <p:cNvSpPr/>
          <p:nvPr/>
        </p:nvSpPr>
        <p:spPr>
          <a:xfrm>
            <a:off x="91281" y="3988966"/>
            <a:ext cx="3321050" cy="2786665"/>
          </a:xfrm>
          <a:prstGeom prst="rect">
            <a:avLst/>
          </a:prstGeom>
          <a:solidFill>
            <a:srgbClr val="7A8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92331-FDAC-3F44-AC76-718958D2F827}"/>
              </a:ext>
            </a:extLst>
          </p:cNvPr>
          <p:cNvSpPr txBox="1"/>
          <p:nvPr/>
        </p:nvSpPr>
        <p:spPr>
          <a:xfrm>
            <a:off x="469101" y="4018889"/>
            <a:ext cx="271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 Branch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85A38-5392-2C4B-A219-B28688213F95}"/>
              </a:ext>
            </a:extLst>
          </p:cNvPr>
          <p:cNvSpPr txBox="1"/>
          <p:nvPr/>
        </p:nvSpPr>
        <p:spPr>
          <a:xfrm>
            <a:off x="221456" y="4426923"/>
            <a:ext cx="3060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Located in Monmouth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Population: 30,241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Poverty Level: 19.1%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Race/Ethnicity: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White: 51.4%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African American: 12.9%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Hispanic: 30.4%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CB24B-7F5A-DD45-A776-5D54C02BCA7F}"/>
              </a:ext>
            </a:extLst>
          </p:cNvPr>
          <p:cNvSpPr txBox="1"/>
          <p:nvPr/>
        </p:nvSpPr>
        <p:spPr>
          <a:xfrm>
            <a:off x="242565" y="6242805"/>
            <a:ext cx="304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Citizenship: 80.4%</a:t>
            </a: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6E6FD07A-4F21-FF4D-B8ED-84B6450DE5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4239" y="1502057"/>
            <a:ext cx="2428271" cy="17682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6B56FC6-2AAA-DB4F-AF47-862FBBEA9723}"/>
              </a:ext>
            </a:extLst>
          </p:cNvPr>
          <p:cNvSpPr/>
          <p:nvPr/>
        </p:nvSpPr>
        <p:spPr>
          <a:xfrm>
            <a:off x="6858000" y="3900091"/>
            <a:ext cx="2855118" cy="2834820"/>
          </a:xfrm>
          <a:prstGeom prst="rect">
            <a:avLst/>
          </a:prstGeom>
          <a:solidFill>
            <a:srgbClr val="7A8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0745C-652D-6846-B2E6-7499E1D61C3B}"/>
              </a:ext>
            </a:extLst>
          </p:cNvPr>
          <p:cNvSpPr txBox="1"/>
          <p:nvPr/>
        </p:nvSpPr>
        <p:spPr>
          <a:xfrm>
            <a:off x="6966742" y="4018889"/>
            <a:ext cx="2597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Understandings &amp;Impact: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game connects to EDS-330 because it reinforces specific skills to help support the needs of the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game was new for the kids, so they gave it their full attention and they were sad to have it end.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89ABAB-7A32-6640-8939-F043EC52BE5F}"/>
              </a:ext>
            </a:extLst>
          </p:cNvPr>
          <p:cNvSpPr/>
          <p:nvPr/>
        </p:nvSpPr>
        <p:spPr>
          <a:xfrm>
            <a:off x="9842503" y="3900091"/>
            <a:ext cx="2247900" cy="2834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F9EADD-507D-B746-BA9D-AFA2D4023C56}"/>
              </a:ext>
            </a:extLst>
          </p:cNvPr>
          <p:cNvSpPr txBox="1"/>
          <p:nvPr/>
        </p:nvSpPr>
        <p:spPr>
          <a:xfrm>
            <a:off x="9852819" y="3926657"/>
            <a:ext cx="22479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 Learned &amp; My Goals: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Kids love to learn new things, so teaching a new game can help with motivation and focus.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 plan to try to bring something new to the classroom as ways to support the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37BFA2-7E19-6444-B6F1-A7F68DD0CB24}"/>
              </a:ext>
            </a:extLst>
          </p:cNvPr>
          <p:cNvSpPr txBox="1"/>
          <p:nvPr/>
        </p:nvSpPr>
        <p:spPr>
          <a:xfrm>
            <a:off x="7012468" y="2783245"/>
            <a:ext cx="2500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Service-Learning Project was a Jeopardy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Focused on review of Fractions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8F3587-B867-5749-9407-8A823FC30A99}"/>
              </a:ext>
            </a:extLst>
          </p:cNvPr>
          <p:cNvSpPr txBox="1"/>
          <p:nvPr/>
        </p:nvSpPr>
        <p:spPr>
          <a:xfrm>
            <a:off x="7085529" y="1590644"/>
            <a:ext cx="238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EDS-330-01: Foundations of Special Education: Development Across the Lifespan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468DA-4A22-7B43-92CE-2F98C22AABC0}"/>
              </a:ext>
            </a:extLst>
          </p:cNvPr>
          <p:cNvSpPr txBox="1"/>
          <p:nvPr/>
        </p:nvSpPr>
        <p:spPr>
          <a:xfrm>
            <a:off x="3610698" y="3000910"/>
            <a:ext cx="316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common disabilities: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Speech impairments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and ADHD </a:t>
            </a:r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9AA4E3-D922-CC44-B24C-2D9F41F8E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3454" y="2916087"/>
            <a:ext cx="1786711" cy="971687"/>
          </a:xfrm>
          <a:prstGeom prst="rect">
            <a:avLst/>
          </a:prstGeom>
        </p:spPr>
      </p:pic>
      <p:pic>
        <p:nvPicPr>
          <p:cNvPr id="20" name="Audio Recording Mar 31, 2021 at 4:41:57 PM" descr="Audio Recording Mar 31, 2021 at 4:41:57 PM">
            <a:hlinkClick r:id="" action="ppaction://media"/>
            <a:extLst>
              <a:ext uri="{FF2B5EF4-FFF2-40B4-BE49-F238E27FC236}">
                <a16:creationId xmlns:a16="http://schemas.microsoft.com/office/drawing/2014/main" id="{43748319-215E-C84B-8F1A-032EFAAA7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39861" y="13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{B289496C-5613-B542-B349-318F0D7F649C}tf10001122</Template>
  <TotalTime>1271</TotalTime>
  <Words>274</Words>
  <Application>Microsoft Office PowerPoint</Application>
  <PresentationFormat>Widescreen</PresentationFormat>
  <Paragraphs>43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Tw Cen MT</vt:lpstr>
      <vt:lpstr>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F. Morris</dc:creator>
  <cp:lastModifiedBy>Robert Smith</cp:lastModifiedBy>
  <cp:revision>37</cp:revision>
  <dcterms:created xsi:type="dcterms:W3CDTF">2021-03-27T21:27:01Z</dcterms:created>
  <dcterms:modified xsi:type="dcterms:W3CDTF">2021-04-14T15:47:36Z</dcterms:modified>
</cp:coreProperties>
</file>