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49377600" cy="32918400"/>
  <p:notesSz cx="9271000" cy="7010400"/>
  <p:defaultTextStyle>
    <a:defPPr>
      <a:defRPr lang="en-US"/>
    </a:defPPr>
    <a:lvl1pPr marL="0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55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919"/>
    <a:srgbClr val="011893"/>
    <a:srgbClr val="7D9052"/>
    <a:srgbClr val="43385E"/>
    <a:srgbClr val="56A087"/>
    <a:srgbClr val="193A61"/>
    <a:srgbClr val="312E1B"/>
    <a:srgbClr val="67AD96"/>
    <a:srgbClr val="789C89"/>
    <a:srgbClr val="69C3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29"/>
    <p:restoredTop sz="94651"/>
  </p:normalViewPr>
  <p:slideViewPr>
    <p:cSldViewPr>
      <p:cViewPr>
        <p:scale>
          <a:sx n="28" d="100"/>
          <a:sy n="28" d="100"/>
        </p:scale>
        <p:origin x="-816" y="-471"/>
      </p:cViewPr>
      <p:guideLst>
        <p:guide orient="horz" pos="10368"/>
        <p:guide pos="1555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17433" cy="350520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1421" y="0"/>
            <a:ext cx="4017433" cy="350520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9281E4DE-EB0E-4FB2-BE29-FC865D9A50FC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17433" cy="35052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1421" y="6658664"/>
            <a:ext cx="4017433" cy="35052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DE247C12-2C6F-4F8F-A764-8CB2FE9A43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791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17963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1450" y="0"/>
            <a:ext cx="4017963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B0B8A-EF07-BF4D-B470-7CC5F5B450FF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0675" y="876300"/>
            <a:ext cx="354965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7100" y="3373438"/>
            <a:ext cx="7416800" cy="2760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17963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1450" y="6659563"/>
            <a:ext cx="4017963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BB79E-D9F0-8E4E-910D-8CDE20EFA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57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FBB79E-D9F0-8E4E-910D-8CDE20EFAA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58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171576" y="571500"/>
            <a:ext cx="36042600" cy="2857500"/>
          </a:xfrm>
        </p:spPr>
        <p:txBody>
          <a:bodyPr/>
          <a:lstStyle>
            <a:lvl1pPr marL="0" indent="0">
              <a:buNone/>
              <a:defRPr sz="13400"/>
            </a:lvl1pPr>
          </a:lstStyle>
          <a:p>
            <a:pPr algn="ctr"/>
            <a:r>
              <a:rPr lang="en-US" sz="67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This is a Scientific Poster Template created by </a:t>
            </a:r>
            <a:r>
              <a:rPr lang="en-US" sz="67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Graphicsland</a:t>
            </a:r>
            <a:r>
              <a:rPr lang="en-US" sz="67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&amp; MakeSigns.com </a:t>
            </a:r>
            <a:br>
              <a:rPr lang="en-US" sz="67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</a:br>
            <a:r>
              <a:rPr lang="en-US" sz="67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Your poster title would go on these lines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171576" y="3886200"/>
            <a:ext cx="36042600" cy="1828800"/>
          </a:xfrm>
        </p:spPr>
        <p:txBody>
          <a:bodyPr/>
          <a:lstStyle>
            <a:lvl1pPr marL="0" indent="0">
              <a:buNone/>
              <a:defRPr sz="13400"/>
            </a:lvl1pPr>
          </a:lstStyle>
          <a:p>
            <a:pPr algn="ctr"/>
            <a:r>
              <a:rPr lang="en-US" sz="4500" dirty="0">
                <a:solidFill>
                  <a:schemeClr val="bg1"/>
                </a:solidFill>
                <a:cs typeface="Arial" pitchFamily="34" charset="0"/>
              </a:rPr>
              <a:t>Author Name, RN</a:t>
            </a:r>
            <a:r>
              <a:rPr lang="en-US" sz="4500" baseline="30000" dirty="0">
                <a:solidFill>
                  <a:schemeClr val="bg1"/>
                </a:solidFill>
                <a:cs typeface="Arial" pitchFamily="34" charset="0"/>
              </a:rPr>
              <a:t>1</a:t>
            </a:r>
            <a:r>
              <a:rPr lang="en-US" sz="4500" dirty="0">
                <a:solidFill>
                  <a:schemeClr val="bg1"/>
                </a:solidFill>
                <a:cs typeface="Arial" pitchFamily="34" charset="0"/>
              </a:rPr>
              <a:t>; Author Name, Ph.D</a:t>
            </a:r>
            <a:r>
              <a:rPr lang="en-US" sz="4500" baseline="30000" dirty="0">
                <a:solidFill>
                  <a:schemeClr val="bg1"/>
                </a:solidFill>
                <a:cs typeface="Arial" pitchFamily="34" charset="0"/>
              </a:rPr>
              <a:t>2</a:t>
            </a:r>
            <a:r>
              <a:rPr lang="en-US" sz="4500" dirty="0">
                <a:solidFill>
                  <a:schemeClr val="bg1"/>
                </a:solidFill>
                <a:cs typeface="Arial" pitchFamily="34" charset="0"/>
              </a:rPr>
              <a:t>, Author Name, RN</a:t>
            </a:r>
            <a:r>
              <a:rPr lang="en-US" sz="4500" baseline="30000" dirty="0">
                <a:solidFill>
                  <a:schemeClr val="bg1"/>
                </a:solidFill>
                <a:cs typeface="Arial" pitchFamily="34" charset="0"/>
              </a:rPr>
              <a:t>2,3</a:t>
            </a:r>
            <a:r>
              <a:rPr lang="en-US" sz="4500" dirty="0">
                <a:solidFill>
                  <a:schemeClr val="bg1"/>
                </a:solidFill>
                <a:cs typeface="Arial" pitchFamily="34" charset="0"/>
              </a:rPr>
              <a:t>; Author Name, Ph.D</a:t>
            </a:r>
            <a:r>
              <a:rPr lang="en-US" sz="4500" baseline="30000" dirty="0">
                <a:solidFill>
                  <a:schemeClr val="bg1"/>
                </a:solidFill>
                <a:cs typeface="Arial" pitchFamily="34" charset="0"/>
              </a:rPr>
              <a:t>1,4</a:t>
            </a:r>
            <a:r>
              <a:rPr lang="en-US" sz="4500" dirty="0">
                <a:solidFill>
                  <a:schemeClr val="bg1"/>
                </a:solidFill>
                <a:cs typeface="Arial" pitchFamily="34" charset="0"/>
              </a:rPr>
              <a:t> </a:t>
            </a:r>
            <a:br>
              <a:rPr lang="en-US" sz="4500" dirty="0">
                <a:solidFill>
                  <a:schemeClr val="bg1"/>
                </a:solidFill>
                <a:cs typeface="Arial" pitchFamily="34" charset="0"/>
              </a:rPr>
            </a:br>
            <a:r>
              <a:rPr lang="en-US" sz="4500" baseline="30000" dirty="0">
                <a:solidFill>
                  <a:schemeClr val="bg1"/>
                </a:solidFill>
                <a:cs typeface="Arial" pitchFamily="34" charset="0"/>
              </a:rPr>
              <a:t>1</a:t>
            </a:r>
            <a:r>
              <a:rPr lang="en-US" sz="4500" dirty="0">
                <a:solidFill>
                  <a:schemeClr val="bg1"/>
                </a:solidFill>
                <a:cs typeface="Arial" pitchFamily="34" charset="0"/>
              </a:rPr>
              <a:t>Name of University, City, State; </a:t>
            </a:r>
            <a:r>
              <a:rPr lang="en-US" sz="4500" baseline="30000" dirty="0">
                <a:solidFill>
                  <a:schemeClr val="bg1"/>
                </a:solidFill>
                <a:cs typeface="Arial" pitchFamily="34" charset="0"/>
              </a:rPr>
              <a:t>2</a:t>
            </a:r>
            <a:r>
              <a:rPr lang="en-US" sz="4500" dirty="0">
                <a:solidFill>
                  <a:schemeClr val="bg1"/>
                </a:solidFill>
                <a:cs typeface="Arial" pitchFamily="34" charset="0"/>
              </a:rPr>
              <a:t>Name of University, City, State; </a:t>
            </a:r>
            <a:r>
              <a:rPr lang="en-US" sz="4500" baseline="30000" dirty="0">
                <a:solidFill>
                  <a:schemeClr val="bg1"/>
                </a:solidFill>
                <a:cs typeface="Arial" pitchFamily="34" charset="0"/>
              </a:rPr>
              <a:t>3</a:t>
            </a:r>
            <a:r>
              <a:rPr lang="en-US" sz="4500" dirty="0">
                <a:solidFill>
                  <a:schemeClr val="bg1"/>
                </a:solidFill>
                <a:cs typeface="Arial" pitchFamily="34" charset="0"/>
              </a:rPr>
              <a:t>Name of University, City, State; </a:t>
            </a:r>
            <a:r>
              <a:rPr lang="en-US" sz="4500" baseline="30000" dirty="0">
                <a:solidFill>
                  <a:schemeClr val="bg1"/>
                </a:solidFill>
                <a:cs typeface="Arial" pitchFamily="34" charset="0"/>
              </a:rPr>
              <a:t>4</a:t>
            </a:r>
            <a:r>
              <a:rPr lang="en-US" sz="4500" dirty="0">
                <a:solidFill>
                  <a:schemeClr val="bg1"/>
                </a:solidFill>
                <a:cs typeface="Arial" pitchFamily="34" charset="0"/>
              </a:rPr>
              <a:t>Name of University, City, State; </a:t>
            </a:r>
          </a:p>
        </p:txBody>
      </p:sp>
    </p:spTree>
    <p:extLst>
      <p:ext uri="{BB962C8B-B14F-4D97-AF65-F5344CB8AC3E}">
        <p14:creationId xmlns:p14="http://schemas.microsoft.com/office/powerpoint/2010/main" val="80420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4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78967" y="4221483"/>
            <a:ext cx="39990716" cy="898779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89690" y="4221483"/>
            <a:ext cx="119166319" cy="898779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69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41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0491" y="21153123"/>
            <a:ext cx="4197096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00491" y="13952226"/>
            <a:ext cx="41970960" cy="7200897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194514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38902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0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6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89687" y="24582123"/>
            <a:ext cx="79578514" cy="6951726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291164" y="24582123"/>
            <a:ext cx="79578521" cy="6951726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245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8880" y="1318263"/>
            <a:ext cx="4443984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8882" y="7368544"/>
            <a:ext cx="21817016" cy="307085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68882" y="10439401"/>
            <a:ext cx="21817016" cy="1896618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083138" y="7368544"/>
            <a:ext cx="21825585" cy="307085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083138" y="10439401"/>
            <a:ext cx="21825585" cy="1896618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01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4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91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8884" y="1310640"/>
            <a:ext cx="16244891" cy="5577840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5270" y="1310642"/>
            <a:ext cx="27603450" cy="28094943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8884" y="6888482"/>
            <a:ext cx="16244891" cy="22517103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31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8356" y="23042881"/>
            <a:ext cx="29626560" cy="2720343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78356" y="2941320"/>
            <a:ext cx="2962656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14" indent="0">
              <a:buNone/>
              <a:defRPr sz="13400"/>
            </a:lvl2pPr>
            <a:lvl3pPr marL="4389028" indent="0">
              <a:buNone/>
              <a:defRPr sz="11500"/>
            </a:lvl3pPr>
            <a:lvl4pPr marL="6583543" indent="0">
              <a:buNone/>
              <a:defRPr sz="9700"/>
            </a:lvl4pPr>
            <a:lvl5pPr marL="8778057" indent="0">
              <a:buNone/>
              <a:defRPr sz="9700"/>
            </a:lvl5pPr>
            <a:lvl6pPr marL="10972571" indent="0">
              <a:buNone/>
              <a:defRPr sz="9700"/>
            </a:lvl6pPr>
            <a:lvl7pPr marL="13167085" indent="0">
              <a:buNone/>
              <a:defRPr sz="9700"/>
            </a:lvl7pPr>
            <a:lvl8pPr marL="15361599" indent="0">
              <a:buNone/>
              <a:defRPr sz="9700"/>
            </a:lvl8pPr>
            <a:lvl9pPr marL="17556115" indent="0">
              <a:buNone/>
              <a:defRPr sz="97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78356" y="25763224"/>
            <a:ext cx="29626560" cy="3863337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995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68880" y="1318263"/>
            <a:ext cx="44439840" cy="5486400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8880" y="7680963"/>
            <a:ext cx="44439840" cy="2172462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68880" y="30510483"/>
            <a:ext cx="1152144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1F909-3568-40F5-8205-05484158C88C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870680" y="30510483"/>
            <a:ext cx="1563624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387280" y="30510483"/>
            <a:ext cx="1152144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0D005-FB29-4DA1-AF6A-7002CDC49E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613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028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886" indent="-1645886" algn="l" defTabSz="4389028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086" indent="-1371572" algn="l" defTabSz="4389028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86" indent="-1097257" algn="l" defTabSz="4389028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800" indent="-1097257" algn="l" defTabSz="4389028" rtl="0" eaLnBrk="1" latinLnBrk="0" hangingPunct="1">
        <a:spcBef>
          <a:spcPct val="20000"/>
        </a:spcBef>
        <a:buFont typeface="Arial" pitchFamily="34" charset="0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314" indent="-1097257" algn="l" defTabSz="4389028" rtl="0" eaLnBrk="1" latinLnBrk="0" hangingPunct="1">
        <a:spcBef>
          <a:spcPct val="20000"/>
        </a:spcBef>
        <a:buFont typeface="Arial" pitchFamily="34" charset="0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828" indent="-1097257" algn="l" defTabSz="4389028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342" indent="-1097257" algn="l" defTabSz="4389028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858" indent="-1097257" algn="l" defTabSz="4389028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372" indent="-1097257" algn="l" defTabSz="4389028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028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14" algn="l" defTabSz="4389028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28" algn="l" defTabSz="4389028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algn="l" defTabSz="4389028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57" algn="l" defTabSz="4389028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71" algn="l" defTabSz="4389028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85" algn="l" defTabSz="4389028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99" algn="l" defTabSz="4389028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115" algn="l" defTabSz="4389028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CD2D3B-869F-B844-A4E7-19B53ECE5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49377600" cy="4572000"/>
          </a:xfrm>
          <a:prstGeom prst="roundRect">
            <a:avLst/>
          </a:prstGeom>
          <a:solidFill>
            <a:srgbClr val="0070C0">
              <a:alpha val="49804"/>
            </a:srgb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ook" panose="02000503020000020003" pitchFamily="2" charset="0"/>
                <a:ea typeface="Calibri"/>
                <a:cs typeface="Times New Roman"/>
              </a:rPr>
              <a:t>Caregiver Stress in Dysphagia Management of School-Age Children </a:t>
            </a:r>
          </a:p>
          <a:p>
            <a:pPr algn="ctr">
              <a:lnSpc>
                <a:spcPct val="150000"/>
              </a:lnSpc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ook" panose="02000503020000020003" pitchFamily="2" charset="0"/>
                <a:ea typeface="Calibri"/>
                <a:cs typeface="Times New Roman"/>
              </a:rPr>
              <a:t>Names: Colleen </a:t>
            </a:r>
            <a:r>
              <a:rPr lang="en-US" sz="6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ook" panose="02000503020000020003" pitchFamily="2" charset="0"/>
                <a:ea typeface="Calibri"/>
                <a:cs typeface="Times New Roman"/>
              </a:rPr>
              <a:t>Strazdas</a:t>
            </a: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ook" panose="02000503020000020003" pitchFamily="2" charset="0"/>
                <a:ea typeface="Calibri"/>
                <a:cs typeface="Times New Roman"/>
              </a:rPr>
              <a:t>, Olivia </a:t>
            </a:r>
            <a:r>
              <a:rPr lang="en-US" sz="6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ook" panose="02000503020000020003" pitchFamily="2" charset="0"/>
                <a:ea typeface="Calibri"/>
                <a:cs typeface="Times New Roman"/>
              </a:rPr>
              <a:t>Muhando</a:t>
            </a: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ook" panose="02000503020000020003" pitchFamily="2" charset="0"/>
                <a:ea typeface="Calibri"/>
                <a:cs typeface="Times New Roman"/>
              </a:rPr>
              <a:t>, Sabrina </a:t>
            </a:r>
            <a:r>
              <a:rPr lang="en-US" sz="6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ook" panose="02000503020000020003" pitchFamily="2" charset="0"/>
                <a:ea typeface="Calibri"/>
                <a:cs typeface="Times New Roman"/>
              </a:rPr>
              <a:t>Mondello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Book" panose="02000503020000020003" pitchFamily="2" charset="0"/>
              <a:ea typeface="Calibri"/>
              <a:cs typeface="Times New Roman"/>
            </a:endParaRPr>
          </a:p>
          <a:p>
            <a:pPr algn="ctr">
              <a:lnSpc>
                <a:spcPct val="150000"/>
              </a:lnSpc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ook" panose="02000503020000020003" pitchFamily="2" charset="0"/>
                <a:ea typeface="Calibri"/>
                <a:cs typeface="Times New Roman"/>
              </a:rPr>
              <a:t>Faculty Advisor: Dr. Scaler Scott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CCCA99-ED53-9F45-A2C2-503D5D58C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4591050"/>
            <a:ext cx="17280110" cy="14630400"/>
          </a:xfrm>
          <a:prstGeom prst="roundRect">
            <a:avLst>
              <a:gd name="adj" fmla="val 11729"/>
            </a:avLst>
          </a:prstGeom>
          <a:solidFill>
            <a:schemeClr val="accent2">
              <a:lumMod val="60000"/>
              <a:lumOff val="40000"/>
              <a:alpha val="50196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 fontScale="6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8400" b="1" u="sng" dirty="0">
                <a:latin typeface="Avenir Book" panose="02000503020000020003" pitchFamily="2" charset="0"/>
                <a:cs typeface="Times New Roman" panose="02020603050405020304" pitchFamily="18" charset="0"/>
              </a:rPr>
              <a:t>Abstract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9600" dirty="0">
                <a:latin typeface="Avenir Book" panose="02000503020000020003" pitchFamily="2" charset="0"/>
                <a:cs typeface="Times New Roman" panose="02020603050405020304" pitchFamily="18" charset="0"/>
              </a:rPr>
              <a:t>There is research on caregiver stress in general, yet there remains a gap in research on caregiver stress due to dysphagia management for school-age children between the ages of 5-14 years old at home. This study will utilize a survey to collect caregiver stressors related to dysphagia management of their school-age children at home.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C82467A-943E-0D4D-8EE3-3080C634CA6B}"/>
              </a:ext>
            </a:extLst>
          </p:cNvPr>
          <p:cNvSpPr/>
          <p:nvPr/>
        </p:nvSpPr>
        <p:spPr>
          <a:xfrm>
            <a:off x="32680248" y="4572000"/>
            <a:ext cx="16697352" cy="22508388"/>
          </a:xfrm>
          <a:prstGeom prst="roundRect">
            <a:avLst>
              <a:gd name="adj" fmla="val 11729"/>
            </a:avLst>
          </a:prstGeom>
          <a:solidFill>
            <a:schemeClr val="accent4">
              <a:lumMod val="75000"/>
              <a:alpha val="49804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5900" b="1" u="sng" dirty="0">
                <a:latin typeface="Avenir Book" panose="02000503020000020003" pitchFamily="2" charset="0"/>
                <a:cs typeface="Times New Roman" panose="02020603050405020304" pitchFamily="18" charset="0"/>
              </a:rPr>
              <a:t>Survey Questions </a:t>
            </a:r>
          </a:p>
          <a:p>
            <a:pPr algn="ctr">
              <a:lnSpc>
                <a:spcPct val="150000"/>
              </a:lnSpc>
            </a:pPr>
            <a:r>
              <a:rPr lang="en-US" sz="3600" dirty="0">
                <a:latin typeface="Avenir Book" panose="02000503020000020003" pitchFamily="2" charset="0"/>
                <a:cs typeface="Times New Roman" panose="02020603050405020304" pitchFamily="18" charset="0"/>
              </a:rPr>
              <a:t>1=Strongly agree   2=Somewhat agree  3=Neither agree or disagree</a:t>
            </a:r>
          </a:p>
          <a:p>
            <a:pPr algn="ctr">
              <a:lnSpc>
                <a:spcPct val="150000"/>
              </a:lnSpc>
            </a:pPr>
            <a:r>
              <a:rPr lang="en-US" sz="3600" dirty="0">
                <a:latin typeface="Avenir Book" panose="02000503020000020003" pitchFamily="2" charset="0"/>
                <a:cs typeface="Times New Roman" panose="02020603050405020304" pitchFamily="18" charset="0"/>
              </a:rPr>
              <a:t>4=Somewhat disagree  5=Strongly disagree</a:t>
            </a:r>
          </a:p>
          <a:p>
            <a:pPr>
              <a:lnSpc>
                <a:spcPct val="150000"/>
              </a:lnSpc>
            </a:pPr>
            <a:r>
              <a:rPr lang="en-US" sz="4200" dirty="0">
                <a:latin typeface="Avenir Book" panose="02000503020000020003" pitchFamily="2" charset="0"/>
                <a:cs typeface="Times New Roman" panose="02020603050405020304" pitchFamily="18" charset="0"/>
              </a:rPr>
              <a:t>1.  I stress about my child with dysphagia.</a:t>
            </a:r>
          </a:p>
          <a:p>
            <a:pPr>
              <a:lnSpc>
                <a:spcPct val="150000"/>
              </a:lnSpc>
            </a:pPr>
            <a:r>
              <a:rPr lang="en-US" sz="4200" dirty="0">
                <a:latin typeface="Avenir Book" panose="02000503020000020003" pitchFamily="2" charset="0"/>
                <a:cs typeface="Times New Roman" panose="02020603050405020304" pitchFamily="18" charset="0"/>
              </a:rPr>
              <a:t>2.  I stress about my child getting enough calories</a:t>
            </a:r>
          </a:p>
          <a:p>
            <a:pPr>
              <a:lnSpc>
                <a:spcPct val="150000"/>
              </a:lnSpc>
            </a:pPr>
            <a:r>
              <a:rPr lang="en-US" sz="4200" dirty="0">
                <a:latin typeface="Avenir Book" panose="02000503020000020003" pitchFamily="2" charset="0"/>
                <a:cs typeface="Times New Roman" panose="02020603050405020304" pitchFamily="18" charset="0"/>
              </a:rPr>
              <a:t>3 . I stress about the risk of aspiration.</a:t>
            </a:r>
          </a:p>
          <a:p>
            <a:pPr>
              <a:lnSpc>
                <a:spcPct val="150000"/>
              </a:lnSpc>
            </a:pPr>
            <a:r>
              <a:rPr lang="en-US" sz="4200" dirty="0">
                <a:latin typeface="Avenir Book" panose="02000503020000020003" pitchFamily="2" charset="0"/>
                <a:cs typeface="Times New Roman" panose="02020603050405020304" pitchFamily="18" charset="0"/>
              </a:rPr>
              <a:t>4. I stress about carrying over feeding strategies.</a:t>
            </a:r>
          </a:p>
          <a:p>
            <a:pPr>
              <a:lnSpc>
                <a:spcPct val="150000"/>
              </a:lnSpc>
            </a:pPr>
            <a:r>
              <a:rPr lang="en-US" sz="4200" dirty="0">
                <a:latin typeface="Avenir Book" panose="02000503020000020003" pitchFamily="2" charset="0"/>
                <a:cs typeface="Times New Roman" panose="02020603050405020304" pitchFamily="18" charset="0"/>
              </a:rPr>
              <a:t>5. My child experiences behaviors during feedings that cause me stress.</a:t>
            </a:r>
          </a:p>
          <a:p>
            <a:pPr>
              <a:lnSpc>
                <a:spcPct val="150000"/>
              </a:lnSpc>
            </a:pPr>
            <a:r>
              <a:rPr lang="en-US" sz="4200" dirty="0">
                <a:latin typeface="Avenir Book" panose="02000503020000020003" pitchFamily="2" charset="0"/>
                <a:cs typeface="Times New Roman" panose="02020603050405020304" pitchFamily="18" charset="0"/>
              </a:rPr>
              <a:t>6. I am comfortable implementing diet modifications at home.</a:t>
            </a:r>
          </a:p>
          <a:p>
            <a:pPr>
              <a:lnSpc>
                <a:spcPct val="150000"/>
              </a:lnSpc>
            </a:pPr>
            <a:r>
              <a:rPr lang="en-US" sz="4200" dirty="0">
                <a:latin typeface="Avenir Book" panose="02000503020000020003" pitchFamily="2" charset="0"/>
                <a:cs typeface="Times New Roman" panose="02020603050405020304" pitchFamily="18" charset="0"/>
              </a:rPr>
              <a:t>7. I have found strategies that are successful for me and my child.</a:t>
            </a:r>
          </a:p>
          <a:p>
            <a:pPr>
              <a:lnSpc>
                <a:spcPct val="150000"/>
              </a:lnSpc>
            </a:pPr>
            <a:r>
              <a:rPr lang="en-US" sz="4200" dirty="0">
                <a:latin typeface="Avenir Book" panose="02000503020000020003" pitchFamily="2" charset="0"/>
                <a:cs typeface="Times New Roman" panose="02020603050405020304" pitchFamily="18" charset="0"/>
              </a:rPr>
              <a:t>8. I am satisfied with the support received from my child’s school- based SLP. </a:t>
            </a:r>
          </a:p>
          <a:p>
            <a:pPr>
              <a:lnSpc>
                <a:spcPct val="150000"/>
              </a:lnSpc>
            </a:pPr>
            <a:r>
              <a:rPr lang="en-US" sz="4200" dirty="0">
                <a:latin typeface="Avenir Book" panose="02000503020000020003" pitchFamily="2" charset="0"/>
                <a:cs typeface="Times New Roman" panose="02020603050405020304" pitchFamily="18" charset="0"/>
              </a:rPr>
              <a:t>9. My child’s school-based SLP helped to increase my knowledge with the management of my child’s dysphagia.</a:t>
            </a:r>
          </a:p>
          <a:p>
            <a:pPr algn="ctr">
              <a:lnSpc>
                <a:spcPct val="150000"/>
              </a:lnSpc>
            </a:pPr>
            <a:r>
              <a:rPr lang="en-US" sz="3400" b="1" u="sng" dirty="0">
                <a:latin typeface="Avenir Book" panose="02000503020000020003" pitchFamily="2" charset="0"/>
                <a:cs typeface="Times New Roman" panose="02020603050405020304" pitchFamily="18" charset="0"/>
              </a:rPr>
              <a:t>Open-Ended</a:t>
            </a:r>
          </a:p>
          <a:p>
            <a:pPr>
              <a:lnSpc>
                <a:spcPct val="150000"/>
              </a:lnSpc>
            </a:pPr>
            <a:r>
              <a:rPr lang="en-US" sz="4200" dirty="0">
                <a:latin typeface="Avenir Book" panose="02000503020000020003" pitchFamily="2" charset="0"/>
                <a:cs typeface="Times New Roman" panose="02020603050405020304" pitchFamily="18" charset="0"/>
              </a:rPr>
              <a:t>1. What is the most challenging for you and your child in terms of dysphagia management at home?</a:t>
            </a:r>
          </a:p>
          <a:p>
            <a:pPr>
              <a:lnSpc>
                <a:spcPct val="150000"/>
              </a:lnSpc>
            </a:pPr>
            <a:r>
              <a:rPr lang="en-US" sz="4200" dirty="0">
                <a:latin typeface="Avenir Book" panose="02000503020000020003" pitchFamily="2" charset="0"/>
                <a:cs typeface="Times New Roman" panose="02020603050405020304" pitchFamily="18" charset="0"/>
              </a:rPr>
              <a:t>2. What is the biggest stressor with having a child with dysphagia?</a:t>
            </a:r>
          </a:p>
          <a:p>
            <a:pPr>
              <a:lnSpc>
                <a:spcPct val="150000"/>
              </a:lnSpc>
            </a:pPr>
            <a:r>
              <a:rPr lang="en-US" sz="4200" dirty="0">
                <a:latin typeface="Avenir Book" panose="02000503020000020003" pitchFamily="2" charset="0"/>
                <a:cs typeface="Times New Roman" panose="02020603050405020304" pitchFamily="18" charset="0"/>
              </a:rPr>
              <a:t>3. Please share anything you would like to share regarding the management of your child’s dysphagia at home.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AA5BBD35-77E9-E145-8C23-852D11BD63A8}"/>
              </a:ext>
            </a:extLst>
          </p:cNvPr>
          <p:cNvSpPr/>
          <p:nvPr/>
        </p:nvSpPr>
        <p:spPr>
          <a:xfrm>
            <a:off x="32680247" y="27080388"/>
            <a:ext cx="16498930" cy="5838011"/>
          </a:xfrm>
          <a:prstGeom prst="roundRect">
            <a:avLst>
              <a:gd name="adj" fmla="val 11729"/>
            </a:avLst>
          </a:prstGeom>
          <a:solidFill>
            <a:srgbClr val="7030A0">
              <a:alpha val="49804"/>
            </a:srgb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5900" b="1" u="sng" dirty="0">
                <a:latin typeface="Avenir Book" panose="02000503020000020003" pitchFamily="2" charset="0"/>
                <a:cs typeface="Times New Roman" panose="02020603050405020304" pitchFamily="18" charset="0"/>
              </a:rPr>
              <a:t>Selected References</a:t>
            </a:r>
          </a:p>
          <a:p>
            <a:endParaRPr lang="en-US" sz="2800" dirty="0">
              <a:latin typeface="Avenir Book" panose="02000503020000020003" pitchFamily="2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Avenir Book" panose="02000503020000020003" pitchFamily="2" charset="0"/>
                <a:cs typeface="Times New Roman" panose="02020603050405020304" pitchFamily="18" charset="0"/>
              </a:rPr>
              <a:t>Angell, M. E., Bailey, R. L., &amp; Stoner, J. B. (2008). Family Perceptions of Facilitators and Inhibitors of Effective School-   </a:t>
            </a:r>
          </a:p>
          <a:p>
            <a:r>
              <a:rPr lang="en-US" sz="2400" dirty="0">
                <a:latin typeface="Avenir Book" panose="02000503020000020003" pitchFamily="2" charset="0"/>
                <a:cs typeface="Times New Roman" panose="02020603050405020304" pitchFamily="18" charset="0"/>
              </a:rPr>
              <a:t>       Based Dysphagia Management. </a:t>
            </a:r>
            <a:r>
              <a:rPr lang="en-US" sz="2400" i="1" dirty="0">
                <a:latin typeface="Avenir Book" panose="02000503020000020003" pitchFamily="2" charset="0"/>
                <a:cs typeface="Times New Roman" panose="02020603050405020304" pitchFamily="18" charset="0"/>
              </a:rPr>
              <a:t>Language, Speech &amp;  Hearing Services in Schools, 39</a:t>
            </a:r>
            <a:r>
              <a:rPr lang="en-US" sz="2400" dirty="0">
                <a:latin typeface="Avenir Book" panose="02000503020000020003" pitchFamily="2" charset="0"/>
                <a:cs typeface="Times New Roman" panose="02020603050405020304" pitchFamily="18" charset="0"/>
              </a:rPr>
              <a:t>(2)</a:t>
            </a:r>
            <a:r>
              <a:rPr lang="en-US" sz="2400" i="1" dirty="0">
                <a:latin typeface="Avenir Book" panose="02000503020000020003" pitchFamily="2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Avenir Book" panose="02000503020000020003" pitchFamily="2" charset="0"/>
                <a:cs typeface="Times New Roman" panose="02020603050405020304" pitchFamily="18" charset="0"/>
              </a:rPr>
              <a:t>214-26.</a:t>
            </a:r>
          </a:p>
          <a:p>
            <a:r>
              <a:rPr lang="en-US" sz="2400" dirty="0">
                <a:latin typeface="Avenir Book" panose="02000503020000020003" pitchFamily="2" charset="0"/>
                <a:cs typeface="Times New Roman" panose="02020603050405020304" pitchFamily="18" charset="0"/>
              </a:rPr>
              <a:t>       DOI: 10.1044/0161-1461(2008/021)</a:t>
            </a:r>
          </a:p>
          <a:p>
            <a:endParaRPr lang="en-US" sz="2400" dirty="0">
              <a:latin typeface="Avenir Book" panose="02000503020000020003" pitchFamily="2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Avenir Book" panose="02000503020000020003" pitchFamily="2" charset="0"/>
                <a:cs typeface="Times New Roman" panose="02020603050405020304" pitchFamily="18" charset="0"/>
              </a:rPr>
              <a:t>Bailey, R. L., Stoner, J. B., Angell, M. E., &amp; Fetzer, A. (2008). School-Based Speech-Language Pathologists’ </a:t>
            </a:r>
          </a:p>
          <a:p>
            <a:r>
              <a:rPr lang="en-US" sz="2400" dirty="0">
                <a:latin typeface="Avenir Book" panose="02000503020000020003" pitchFamily="2" charset="0"/>
                <a:cs typeface="Times New Roman" panose="02020603050405020304" pitchFamily="18" charset="0"/>
              </a:rPr>
              <a:t>       Perspectives on Dysphagia Management in the Schools</a:t>
            </a:r>
            <a:r>
              <a:rPr lang="en-US" sz="2400" i="1" dirty="0">
                <a:latin typeface="Avenir Book" panose="02000503020000020003" pitchFamily="2" charset="0"/>
                <a:cs typeface="Times New Roman" panose="02020603050405020304" pitchFamily="18" charset="0"/>
              </a:rPr>
              <a:t>. Language, Speech &amp; Hearing Services in Schools, 39</a:t>
            </a:r>
            <a:r>
              <a:rPr lang="en-US" sz="2400" dirty="0">
                <a:latin typeface="Avenir Book" panose="02000503020000020003" pitchFamily="2" charset="0"/>
                <a:cs typeface="Times New Roman" panose="02020603050405020304" pitchFamily="18" charset="0"/>
              </a:rPr>
              <a:t>(4), </a:t>
            </a:r>
          </a:p>
          <a:p>
            <a:r>
              <a:rPr lang="en-US" sz="2400" dirty="0">
                <a:latin typeface="Avenir Book" panose="02000503020000020003" pitchFamily="2" charset="0"/>
                <a:cs typeface="Times New Roman" panose="02020603050405020304" pitchFamily="18" charset="0"/>
              </a:rPr>
              <a:t>       441-50. DOI: 10.1044/0161-1461(2008/07-0041)</a:t>
            </a:r>
          </a:p>
          <a:p>
            <a:endParaRPr lang="en-US" sz="2400" dirty="0">
              <a:latin typeface="Avenir Book" panose="02000503020000020003" pitchFamily="2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Avenir Book" panose="02000503020000020003" pitchFamily="2" charset="0"/>
                <a:cs typeface="Times New Roman" panose="02020603050405020304" pitchFamily="18" charset="0"/>
              </a:rPr>
              <a:t>Lefton</a:t>
            </a:r>
            <a:r>
              <a:rPr lang="en-US" sz="2400" dirty="0">
                <a:latin typeface="Avenir Book" panose="02000503020000020003" pitchFamily="2" charset="0"/>
                <a:cs typeface="Times New Roman" panose="02020603050405020304" pitchFamily="18" charset="0"/>
              </a:rPr>
              <a:t>-Greif, M. A., &amp; </a:t>
            </a:r>
            <a:r>
              <a:rPr lang="en-US" sz="2400" dirty="0" err="1">
                <a:latin typeface="Avenir Book" panose="02000503020000020003" pitchFamily="2" charset="0"/>
                <a:cs typeface="Times New Roman" panose="02020603050405020304" pitchFamily="18" charset="0"/>
              </a:rPr>
              <a:t>Arvedson</a:t>
            </a:r>
            <a:r>
              <a:rPr lang="en-US" sz="2400" dirty="0">
                <a:latin typeface="Avenir Book" panose="02000503020000020003" pitchFamily="2" charset="0"/>
                <a:cs typeface="Times New Roman" panose="02020603050405020304" pitchFamily="18" charset="0"/>
              </a:rPr>
              <a:t>, J.C. (2008). Schoolchildren With Dysphagia Associated With Medically Complex </a:t>
            </a:r>
          </a:p>
          <a:p>
            <a:r>
              <a:rPr lang="en-US" sz="2400" dirty="0">
                <a:latin typeface="Avenir Book" panose="02000503020000020003" pitchFamily="2" charset="0"/>
                <a:cs typeface="Times New Roman" panose="02020603050405020304" pitchFamily="18" charset="0"/>
              </a:rPr>
              <a:t>       Conditions. </a:t>
            </a:r>
            <a:r>
              <a:rPr lang="en-US" sz="2400" i="1" dirty="0">
                <a:latin typeface="Avenir Book" panose="02000503020000020003" pitchFamily="2" charset="0"/>
                <a:cs typeface="Times New Roman" panose="02020603050405020304" pitchFamily="18" charset="0"/>
              </a:rPr>
              <a:t>Language, Speech &amp; Hearing Services in Schools, 39</a:t>
            </a:r>
            <a:r>
              <a:rPr lang="en-US" sz="2400" dirty="0">
                <a:latin typeface="Avenir Book" panose="02000503020000020003" pitchFamily="2" charset="0"/>
                <a:cs typeface="Times New Roman" panose="02020603050405020304" pitchFamily="18" charset="0"/>
              </a:rPr>
              <a:t>(2), 237-48. </a:t>
            </a:r>
          </a:p>
          <a:p>
            <a:r>
              <a:rPr lang="en-US" sz="2400" dirty="0">
                <a:latin typeface="Avenir Book" panose="02000503020000020003" pitchFamily="2" charset="0"/>
                <a:cs typeface="Times New Roman" panose="02020603050405020304" pitchFamily="18" charset="0"/>
              </a:rPr>
              <a:t>       DOI: 10.1044/0161-1461(2008/023)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639286D-1BD0-5945-B304-8D4E013001FB}"/>
              </a:ext>
            </a:extLst>
          </p:cNvPr>
          <p:cNvSpPr/>
          <p:nvPr/>
        </p:nvSpPr>
        <p:spPr>
          <a:xfrm>
            <a:off x="17339021" y="18288000"/>
            <a:ext cx="15223404" cy="14630400"/>
          </a:xfrm>
          <a:prstGeom prst="roundRect">
            <a:avLst>
              <a:gd name="adj" fmla="val 4189"/>
            </a:avLst>
          </a:prstGeom>
          <a:solidFill>
            <a:srgbClr val="92D050">
              <a:alpha val="49804"/>
            </a:srgb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5900" b="1" u="sng" dirty="0">
                <a:latin typeface="Avenir Book" panose="02000503020000020003" pitchFamily="2" charset="0"/>
                <a:cs typeface="Times New Roman" panose="02020603050405020304" pitchFamily="18" charset="0"/>
              </a:rPr>
              <a:t>Methods</a:t>
            </a:r>
            <a:endParaRPr lang="en-US" sz="5900" b="1" dirty="0">
              <a:latin typeface="Avenir Book" panose="02000503020000020003" pitchFamily="2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5300" dirty="0">
                <a:latin typeface="Avenir Book" panose="02000503020000020003" pitchFamily="2" charset="0"/>
                <a:cs typeface="Times New Roman" panose="02020603050405020304" pitchFamily="18" charset="0"/>
              </a:rPr>
              <a:t>In this research study, the researchers will use the quick and efficient nature of a survey to gather information from caregivers that will determine the foremost stressors that these caregivers experience while managing their child’s dysphagia. Using a survey will allow the investigators to target a wide range of caregivers and therefore obtain a more representative sample of the larger population of caregivers of school-age children with dysphagia.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25F18F7A-187F-F142-A41D-2AF506CC9D6D}"/>
              </a:ext>
            </a:extLst>
          </p:cNvPr>
          <p:cNvSpPr/>
          <p:nvPr/>
        </p:nvSpPr>
        <p:spPr>
          <a:xfrm>
            <a:off x="0" y="19240500"/>
            <a:ext cx="17280111" cy="13724711"/>
          </a:xfrm>
          <a:prstGeom prst="roundRect">
            <a:avLst>
              <a:gd name="adj" fmla="val 11729"/>
            </a:avLst>
          </a:prstGeom>
          <a:solidFill>
            <a:schemeClr val="accent6">
              <a:lumMod val="75000"/>
              <a:alpha val="49804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n-US" sz="5900" b="1" u="sng" dirty="0">
                <a:latin typeface="Avenir Book" panose="02000503020000020003" pitchFamily="2" charset="0"/>
                <a:cs typeface="Times New Roman" panose="02020603050405020304" pitchFamily="18" charset="0"/>
              </a:rPr>
              <a:t>Introduction</a:t>
            </a:r>
          </a:p>
          <a:p>
            <a:pPr algn="ctr">
              <a:lnSpc>
                <a:spcPct val="150000"/>
              </a:lnSpc>
            </a:pPr>
            <a:r>
              <a:rPr lang="en-US" sz="5500" dirty="0">
                <a:latin typeface="Avenir Book" panose="02000503020000020003" pitchFamily="2" charset="0"/>
                <a:cs typeface="Times New Roman" panose="02020603050405020304" pitchFamily="18" charset="0"/>
              </a:rPr>
              <a:t>Due to the improved survival rates of children with complex and medically fragile conditions, incidence of feeding and swallowing disorders (also known as dysphagia) increasing within the school-age population. Dysphagia management and caregiver education falls within the scope of practice of school-based speech-language pathologists (SLPs). The caregiver role is crucial for carryover strategies in the home setting.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1B5006-793F-9246-9DF4-19495D8CFF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111" y="257989"/>
            <a:ext cx="6629400" cy="405602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50761AC-F25F-B04D-9481-3339FC2B31A3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4354" y="257989"/>
            <a:ext cx="5230716" cy="4056021"/>
          </a:xfrm>
          <a:prstGeom prst="rect">
            <a:avLst/>
          </a:prstGeom>
        </p:spPr>
      </p:pic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EB661B0-2CD0-5E4C-846F-B0C21261ADF6}"/>
              </a:ext>
            </a:extLst>
          </p:cNvPr>
          <p:cNvSpPr/>
          <p:nvPr/>
        </p:nvSpPr>
        <p:spPr>
          <a:xfrm>
            <a:off x="17397933" y="4572000"/>
            <a:ext cx="15223403" cy="13716000"/>
          </a:xfrm>
          <a:prstGeom prst="roundRect">
            <a:avLst>
              <a:gd name="adj" fmla="val 20354"/>
            </a:avLst>
          </a:prstGeom>
          <a:solidFill>
            <a:srgbClr val="00B0F0">
              <a:alpha val="49804"/>
            </a:srgb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5900" b="1" u="sng" dirty="0">
                <a:latin typeface="Avenir Book" panose="02000503020000020003" pitchFamily="2" charset="0"/>
                <a:cs typeface="Times New Roman" panose="02020603050405020304" pitchFamily="18" charset="0"/>
              </a:rPr>
              <a:t>Purpose of the study</a:t>
            </a:r>
          </a:p>
          <a:p>
            <a:pPr algn="ctr">
              <a:lnSpc>
                <a:spcPct val="150000"/>
              </a:lnSpc>
            </a:pPr>
            <a:r>
              <a:rPr lang="en-US" sz="6000" dirty="0">
                <a:latin typeface="Avenir Book" panose="02000503020000020003" pitchFamily="2" charset="0"/>
                <a:cs typeface="Times New Roman" panose="02020603050405020304" pitchFamily="18" charset="0"/>
              </a:rPr>
              <a:t>The goal of this study is to understand caregiver stress related to dysphagia management of their school-age children. </a:t>
            </a:r>
            <a:r>
              <a:rPr lang="en-US" sz="6000" dirty="0">
                <a:latin typeface="Avenir Book" panose="02000503020000020003" pitchFamily="2" charset="0"/>
              </a:rPr>
              <a:t>Results of this study will inform school-based SLPs about caregiver stressors so that SLPs can better plan carryover strategies to minimize these stressors related to caring for a child with dysphagia.</a:t>
            </a:r>
            <a:r>
              <a:rPr lang="en-US" sz="6000" dirty="0">
                <a:latin typeface="Avenir Book" panose="02000503020000020003" pitchFamily="2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Audio Recording Apr 2, 2021 at 5:27:11 PM" descr="Audio Recording Apr 2, 2021 at 5:27:11 PM">
            <a:hlinkClick r:id="" action="ppaction://media"/>
            <a:extLst>
              <a:ext uri="{FF2B5EF4-FFF2-40B4-BE49-F238E27FC236}">
                <a16:creationId xmlns:a16="http://schemas.microsoft.com/office/drawing/2014/main" id="{5B96A8E1-372B-3B41-9651-CFE3BE916CA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3982489" y="830581"/>
            <a:ext cx="2910839" cy="291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22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56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22130</TotalTime>
  <Words>614</Words>
  <Application>Microsoft Office PowerPoint</Application>
  <PresentationFormat>Custom</PresentationFormat>
  <Paragraphs>41</Paragraphs>
  <Slides>1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Book</vt:lpstr>
      <vt:lpstr>Calibri</vt:lpstr>
      <vt:lpstr>Times New Roman</vt:lpstr>
      <vt:lpstr>Office Theme</vt:lpstr>
      <vt:lpstr>Caregiver Stress in Dysphagia Management of School-Age Children  Names: Colleen Strazdas, Olivia Muhando, Sabrina Mondello Faculty Advisor: Dr. Scaler Scott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to create a scientific poster</dc:title>
  <dc:subject>Free Research Poster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Robert Smith</cp:lastModifiedBy>
  <cp:revision>175</cp:revision>
  <cp:lastPrinted>2012-07-31T19:59:21Z</cp:lastPrinted>
  <dcterms:created xsi:type="dcterms:W3CDTF">2012-07-31T16:06:49Z</dcterms:created>
  <dcterms:modified xsi:type="dcterms:W3CDTF">2021-04-15T14:10:50Z</dcterms:modified>
  <cp:category>research posters template</cp:category>
</cp:coreProperties>
</file>