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9377600" cy="32918400"/>
  <p:notesSz cx="9271000" cy="70104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011893"/>
    <a:srgbClr val="7D9052"/>
    <a:srgbClr val="43385E"/>
    <a:srgbClr val="56A087"/>
    <a:srgbClr val="193A61"/>
    <a:srgbClr val="312E1B"/>
    <a:srgbClr val="67AD96"/>
    <a:srgbClr val="789C89"/>
    <a:srgbClr val="69C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/>
    <p:restoredTop sz="94651"/>
  </p:normalViewPr>
  <p:slideViewPr>
    <p:cSldViewPr>
      <p:cViewPr>
        <p:scale>
          <a:sx n="28" d="100"/>
          <a:sy n="28" d="100"/>
        </p:scale>
        <p:origin x="-816" y="-471"/>
      </p:cViewPr>
      <p:guideLst>
        <p:guide orient="horz" pos="10368"/>
        <p:guide pos="1555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450" y="0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B0B8A-EF07-BF4D-B470-7CC5F5B450F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876300"/>
            <a:ext cx="354965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100" y="3373438"/>
            <a:ext cx="741680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1796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450" y="6659563"/>
            <a:ext cx="401796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B79E-D9F0-8E4E-910D-8CDE20EFA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5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BB79E-D9F0-8E4E-910D-8CDE20EFAA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6" y="571500"/>
            <a:ext cx="36042600" cy="2857500"/>
          </a:xfrm>
        </p:spPr>
        <p:txBody>
          <a:bodyPr/>
          <a:lstStyle>
            <a:lvl1pPr marL="0" indent="0">
              <a:buNone/>
              <a:defRPr sz="13400"/>
            </a:lvl1pPr>
          </a:lstStyle>
          <a:p>
            <a:pPr algn="ctr"/>
            <a:r>
              <a:rPr lang="en-US" sz="6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71576" y="3886200"/>
            <a:ext cx="36042600" cy="1828800"/>
          </a:xfrm>
        </p:spPr>
        <p:txBody>
          <a:bodyPr/>
          <a:lstStyle>
            <a:lvl1pPr marL="0" indent="0">
              <a:buNone/>
              <a:defRPr sz="13400"/>
            </a:lvl1pPr>
          </a:lstStyle>
          <a:p>
            <a:pPr algn="ctr"/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45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4500" dirty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78967" y="4221483"/>
            <a:ext cx="39990716" cy="898779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9690" y="4221483"/>
            <a:ext cx="119166319" cy="898779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1" y="21153123"/>
            <a:ext cx="4197096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1" y="13952226"/>
            <a:ext cx="4197096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9687" y="24582123"/>
            <a:ext cx="79578514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91164" y="24582123"/>
            <a:ext cx="79578521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2" y="7368544"/>
            <a:ext cx="21817016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2" y="10439401"/>
            <a:ext cx="21817016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4"/>
            <a:ext cx="21825585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1"/>
            <a:ext cx="21825585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4" y="1310640"/>
            <a:ext cx="16244891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2"/>
            <a:ext cx="2760345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4" y="6888482"/>
            <a:ext cx="16244891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6" y="23042881"/>
            <a:ext cx="2962656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6" y="2941320"/>
            <a:ext cx="2962656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6" y="25763224"/>
            <a:ext cx="2962656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4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63"/>
            <a:ext cx="4443984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483"/>
            <a:ext cx="115214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483"/>
            <a:ext cx="156362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483"/>
            <a:ext cx="115214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CD2D3B-869F-B844-A4E7-19B53ECE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9377600" cy="4572000"/>
          </a:xfrm>
          <a:prstGeom prst="roundRect">
            <a:avLst/>
          </a:prstGeom>
          <a:solidFill>
            <a:srgbClr val="0070C0">
              <a:alpha val="49804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Caregiver Stress in Dysphagia Management of School-Age Children 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Names: Colleen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Strazdas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, Olivia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Muhando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, Sabrina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Mondello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Book" panose="02000503020000020003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Calibri"/>
                <a:cs typeface="Times New Roman"/>
              </a:rPr>
              <a:t>Faculty Advisor: Dr. Scaler Scott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CCCA99-ED53-9F45-A2C2-503D5D58C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591050"/>
            <a:ext cx="17280110" cy="14630400"/>
          </a:xfrm>
          <a:prstGeom prst="roundRect">
            <a:avLst>
              <a:gd name="adj" fmla="val 11729"/>
            </a:avLst>
          </a:prstGeom>
          <a:solidFill>
            <a:schemeClr val="accent2">
              <a:lumMod val="60000"/>
              <a:lumOff val="4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84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Abstract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9600" dirty="0">
                <a:latin typeface="Avenir Book" panose="02000503020000020003" pitchFamily="2" charset="0"/>
                <a:cs typeface="Times New Roman" panose="02020603050405020304" pitchFamily="18" charset="0"/>
              </a:rPr>
              <a:t>There is research on caregiver stress in general, yet there remains a gap in research on caregiver stress due to dysphagia management for school-age children between the ages of 5-14 years old at home. This study will utilize a survey to collect caregiver stressors related to dysphagia management of their school-age children at home.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C82467A-943E-0D4D-8EE3-3080C634CA6B}"/>
              </a:ext>
            </a:extLst>
          </p:cNvPr>
          <p:cNvSpPr/>
          <p:nvPr/>
        </p:nvSpPr>
        <p:spPr>
          <a:xfrm>
            <a:off x="32680248" y="4572000"/>
            <a:ext cx="16697352" cy="22508388"/>
          </a:xfrm>
          <a:prstGeom prst="roundRect">
            <a:avLst>
              <a:gd name="adj" fmla="val 11729"/>
            </a:avLst>
          </a:prstGeom>
          <a:solidFill>
            <a:schemeClr val="accent4">
              <a:lumMod val="75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59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Survey Questions 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venir Book" panose="02000503020000020003" pitchFamily="2" charset="0"/>
                <a:cs typeface="Times New Roman" panose="02020603050405020304" pitchFamily="18" charset="0"/>
              </a:rPr>
              <a:t>1=Strongly agree   2=Somewhat agree  3=Neither agree or disagree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venir Book" panose="02000503020000020003" pitchFamily="2" charset="0"/>
                <a:cs typeface="Times New Roman" panose="02020603050405020304" pitchFamily="18" charset="0"/>
              </a:rPr>
              <a:t>4=Somewhat disagree  5=Strongly disagree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1.  I stress about my child with dysphagia.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2.  I stress about my child getting enough calories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3 . I stress about the risk of aspiration.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4. I stress about carrying over feeding strategies.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5. My child experiences behaviors during feedings that cause me stress.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6. I am comfortable implementing diet modifications at home.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7. I have found strategies that are successful for me and my child.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8. I am satisfied with the support received from my child’s school- based SLP. 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9. My child’s school-based SLP helped to increase my knowledge with the management of my child’s dysphagia.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Open-Ended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1. What is the most challenging for you and your child in terms of dysphagia management at home?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2. What is the biggest stressor with having a child with dysphagia?</a:t>
            </a:r>
          </a:p>
          <a:p>
            <a:pPr>
              <a:lnSpc>
                <a:spcPct val="150000"/>
              </a:lnSpc>
            </a:pPr>
            <a:r>
              <a:rPr lang="en-US" sz="4200" dirty="0">
                <a:latin typeface="Avenir Book" panose="02000503020000020003" pitchFamily="2" charset="0"/>
                <a:cs typeface="Times New Roman" panose="02020603050405020304" pitchFamily="18" charset="0"/>
              </a:rPr>
              <a:t>3. Please share anything you would like to share regarding the management of your child’s dysphagia at home.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A5BBD35-77E9-E145-8C23-852D11BD63A8}"/>
              </a:ext>
            </a:extLst>
          </p:cNvPr>
          <p:cNvSpPr/>
          <p:nvPr/>
        </p:nvSpPr>
        <p:spPr>
          <a:xfrm>
            <a:off x="32680247" y="27080388"/>
            <a:ext cx="16498930" cy="5838011"/>
          </a:xfrm>
          <a:prstGeom prst="roundRect">
            <a:avLst>
              <a:gd name="adj" fmla="val 11729"/>
            </a:avLst>
          </a:prstGeom>
          <a:solidFill>
            <a:srgbClr val="7030A0">
              <a:alpha val="49804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59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Selected References</a:t>
            </a:r>
          </a:p>
          <a:p>
            <a:endParaRPr lang="en-US" sz="2800" dirty="0">
              <a:latin typeface="Avenir Book" panose="02000503020000020003" pitchFamily="2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Angell, M. E., Bailey, R. L., &amp; Stoner, J. B. (2008). Family Perceptions of Facilitators and Inhibitors of Effective School-   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Based Dysphagia Management. </a:t>
            </a:r>
            <a:r>
              <a:rPr lang="en-US" sz="2400" i="1" dirty="0">
                <a:latin typeface="Avenir Book" panose="02000503020000020003" pitchFamily="2" charset="0"/>
                <a:cs typeface="Times New Roman" panose="02020603050405020304" pitchFamily="18" charset="0"/>
              </a:rPr>
              <a:t>Language, Speech &amp;  Hearing Services in Schools, 39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(2)</a:t>
            </a:r>
            <a:r>
              <a:rPr lang="en-US" sz="2400" i="1" dirty="0">
                <a:latin typeface="Avenir Book" panose="02000503020000020003" pitchFamily="2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214-26.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DOI: 10.1044/0161-1461(2008/021)</a:t>
            </a:r>
          </a:p>
          <a:p>
            <a:endParaRPr lang="en-US" sz="2400" dirty="0">
              <a:latin typeface="Avenir Book" panose="02000503020000020003" pitchFamily="2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Bailey, R. L., Stoner, J. B., Angell, M. E., &amp; Fetzer, A. (2008). School-Based Speech-Language Pathologists’ 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Perspectives on Dysphagia Management in the Schools</a:t>
            </a:r>
            <a:r>
              <a:rPr lang="en-US" sz="2400" i="1" dirty="0">
                <a:latin typeface="Avenir Book" panose="02000503020000020003" pitchFamily="2" charset="0"/>
                <a:cs typeface="Times New Roman" panose="02020603050405020304" pitchFamily="18" charset="0"/>
              </a:rPr>
              <a:t>. Language, Speech &amp; Hearing Services in Schools, 39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(4), 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441-50. DOI: 10.1044/0161-1461(2008/07-0041)</a:t>
            </a:r>
          </a:p>
          <a:p>
            <a:endParaRPr lang="en-US" sz="2400" dirty="0">
              <a:latin typeface="Avenir Book" panose="02000503020000020003" pitchFamily="2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Avenir Book" panose="02000503020000020003" pitchFamily="2" charset="0"/>
                <a:cs typeface="Times New Roman" panose="02020603050405020304" pitchFamily="18" charset="0"/>
              </a:rPr>
              <a:t>Lefton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-Greif, M. A., &amp; </a:t>
            </a:r>
            <a:r>
              <a:rPr lang="en-US" sz="2400" dirty="0" err="1">
                <a:latin typeface="Avenir Book" panose="02000503020000020003" pitchFamily="2" charset="0"/>
                <a:cs typeface="Times New Roman" panose="02020603050405020304" pitchFamily="18" charset="0"/>
              </a:rPr>
              <a:t>Arvedson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, J.C. (2008). Schoolchildren With Dysphagia Associated With Medically Complex 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Conditions. </a:t>
            </a:r>
            <a:r>
              <a:rPr lang="en-US" sz="2400" i="1" dirty="0">
                <a:latin typeface="Avenir Book" panose="02000503020000020003" pitchFamily="2" charset="0"/>
                <a:cs typeface="Times New Roman" panose="02020603050405020304" pitchFamily="18" charset="0"/>
              </a:rPr>
              <a:t>Language, Speech &amp; Hearing Services in Schools, 39</a:t>
            </a:r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(2), 237-48. </a:t>
            </a:r>
          </a:p>
          <a:p>
            <a:r>
              <a:rPr lang="en-US" sz="2400" dirty="0">
                <a:latin typeface="Avenir Book" panose="02000503020000020003" pitchFamily="2" charset="0"/>
                <a:cs typeface="Times New Roman" panose="02020603050405020304" pitchFamily="18" charset="0"/>
              </a:rPr>
              <a:t>       DOI: 10.1044/0161-1461(2008/023)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639286D-1BD0-5945-B304-8D4E013001FB}"/>
              </a:ext>
            </a:extLst>
          </p:cNvPr>
          <p:cNvSpPr/>
          <p:nvPr/>
        </p:nvSpPr>
        <p:spPr>
          <a:xfrm>
            <a:off x="17339021" y="18288000"/>
            <a:ext cx="15223404" cy="14630400"/>
          </a:xfrm>
          <a:prstGeom prst="roundRect">
            <a:avLst>
              <a:gd name="adj" fmla="val 4189"/>
            </a:avLst>
          </a:prstGeom>
          <a:solidFill>
            <a:srgbClr val="92D050">
              <a:alpha val="49804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59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Methods</a:t>
            </a:r>
            <a:endParaRPr lang="en-US" sz="5900" b="1" dirty="0">
              <a:latin typeface="Avenir Book" panose="02000503020000020003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300" dirty="0">
                <a:latin typeface="Avenir Book" panose="02000503020000020003" pitchFamily="2" charset="0"/>
                <a:cs typeface="Times New Roman" panose="02020603050405020304" pitchFamily="18" charset="0"/>
              </a:rPr>
              <a:t>In this research study, the researchers will use the quick and efficient nature of a survey to gather information from caregivers that will determine the foremost stressors that these caregivers experience while managing their child’s dysphagia. Using a survey will allow the investigators to target a wide range of caregivers and therefore obtain a more representative sample of the larger population of caregivers of school-age children with dysphagia.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F18F7A-187F-F142-A41D-2AF506CC9D6D}"/>
              </a:ext>
            </a:extLst>
          </p:cNvPr>
          <p:cNvSpPr/>
          <p:nvPr/>
        </p:nvSpPr>
        <p:spPr>
          <a:xfrm>
            <a:off x="0" y="19240500"/>
            <a:ext cx="17280111" cy="13724711"/>
          </a:xfrm>
          <a:prstGeom prst="roundRect">
            <a:avLst>
              <a:gd name="adj" fmla="val 11729"/>
            </a:avLst>
          </a:prstGeom>
          <a:solidFill>
            <a:schemeClr val="accent6">
              <a:lumMod val="75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59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Introduction</a:t>
            </a:r>
          </a:p>
          <a:p>
            <a:pPr algn="ctr">
              <a:lnSpc>
                <a:spcPct val="150000"/>
              </a:lnSpc>
            </a:pPr>
            <a:r>
              <a:rPr lang="en-US" sz="5500" dirty="0">
                <a:latin typeface="Avenir Book" panose="02000503020000020003" pitchFamily="2" charset="0"/>
                <a:cs typeface="Times New Roman" panose="02020603050405020304" pitchFamily="18" charset="0"/>
              </a:rPr>
              <a:t>Due to the improved survival rates of children with complex and medically fragile conditions, incidence of feeding and swallowing disorders (also known as dysphagia) increasing within the school-age population. Dysphagia management and caregiver education falls within the scope of practice of school-based speech-language pathologists (SLPs). The caregiver role is crucial for carryover strategies in the home setting.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1B5006-793F-9246-9DF4-19495D8CF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11" y="257989"/>
            <a:ext cx="6629400" cy="40560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0761AC-F25F-B04D-9481-3339FC2B31A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54" y="257989"/>
            <a:ext cx="5230716" cy="4056021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EB661B0-2CD0-5E4C-846F-B0C21261ADF6}"/>
              </a:ext>
            </a:extLst>
          </p:cNvPr>
          <p:cNvSpPr/>
          <p:nvPr/>
        </p:nvSpPr>
        <p:spPr>
          <a:xfrm>
            <a:off x="17397933" y="4572000"/>
            <a:ext cx="15223403" cy="13716000"/>
          </a:xfrm>
          <a:prstGeom prst="roundRect">
            <a:avLst>
              <a:gd name="adj" fmla="val 20354"/>
            </a:avLst>
          </a:prstGeom>
          <a:solidFill>
            <a:srgbClr val="00B0F0">
              <a:alpha val="49804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59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Purpose of the study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Avenir Book" panose="02000503020000020003" pitchFamily="2" charset="0"/>
                <a:cs typeface="Times New Roman" panose="02020603050405020304" pitchFamily="18" charset="0"/>
              </a:rPr>
              <a:t>The goal of this study is to understand caregiver stress related to dysphagia management of their school-age children. </a:t>
            </a:r>
            <a:r>
              <a:rPr lang="en-US" sz="6000" dirty="0">
                <a:latin typeface="Avenir Book" panose="02000503020000020003" pitchFamily="2" charset="0"/>
              </a:rPr>
              <a:t>Results of this study will inform school-based SLPs about caregiver stressors so that SLPs can better plan carryover strategies to minimize these stressors related to caring for a child with dysphagia.</a:t>
            </a:r>
            <a:r>
              <a:rPr lang="en-US" sz="6000" dirty="0">
                <a:latin typeface="Avenir Book" panose="02000503020000020003" pitchFamily="2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Audio Recording Apr 2, 2021 at 5:27:11 PM" descr="Audio Recording Apr 2, 2021 at 5:27:11 PM">
            <a:hlinkClick r:id="" action="ppaction://media"/>
            <a:extLst>
              <a:ext uri="{FF2B5EF4-FFF2-40B4-BE49-F238E27FC236}">
                <a16:creationId xmlns:a16="http://schemas.microsoft.com/office/drawing/2014/main" id="{5B96A8E1-372B-3B41-9651-CFE3BE916CA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3982489" y="830581"/>
            <a:ext cx="2910839" cy="291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2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5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22130</TotalTime>
  <Words>614</Words>
  <Application>Microsoft Office PowerPoint</Application>
  <PresentationFormat>Custom</PresentationFormat>
  <Paragraphs>41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Times New Roman</vt:lpstr>
      <vt:lpstr>Office Theme</vt:lpstr>
      <vt:lpstr>Caregiver Stress in Dysphagia Management of School-Age Children  Names: Colleen Strazdas, Olivia Muhando, Sabrina Mondello Faculty Advisor: Dr. Scaler Scott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Robert Smith</cp:lastModifiedBy>
  <cp:revision>175</cp:revision>
  <cp:lastPrinted>2012-07-31T19:59:21Z</cp:lastPrinted>
  <dcterms:created xsi:type="dcterms:W3CDTF">2012-07-31T16:06:49Z</dcterms:created>
  <dcterms:modified xsi:type="dcterms:W3CDTF">2021-04-15T14:10:50Z</dcterms:modified>
  <cp:category>research posters template</cp:category>
</cp:coreProperties>
</file>