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4" algn="l" defTabSz="914278" rtl="0" eaLnBrk="1" latinLnBrk="0" hangingPunct="1">
      <a:defRPr sz="1800" kern="1200">
        <a:solidFill>
          <a:schemeClr val="tx1"/>
        </a:solidFill>
        <a:latin typeface="+mn-lt"/>
        <a:ea typeface="+mn-ea"/>
        <a:cs typeface="+mn-cs"/>
      </a:defRPr>
    </a:lvl6pPr>
    <a:lvl7pPr marL="2742833"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1" algn="l" defTabSz="9142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385"/>
    <p:restoredTop sz="95840"/>
  </p:normalViewPr>
  <p:slideViewPr>
    <p:cSldViewPr snapToGrid="0" snapToObjects="1">
      <p:cViewPr>
        <p:scale>
          <a:sx n="130" d="100"/>
          <a:sy n="130" d="100"/>
        </p:scale>
        <p:origin x="-735"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EC70E-EA92-524C-A4C0-906A6EDC9201}"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E40D0-71AE-EC44-8CB9-FAB226E683E9}" type="slidenum">
              <a:rPr lang="en-US" smtClean="0"/>
              <a:t>‹#›</a:t>
            </a:fld>
            <a:endParaRPr lang="en-US"/>
          </a:p>
        </p:txBody>
      </p:sp>
    </p:spTree>
    <p:extLst>
      <p:ext uri="{BB962C8B-B14F-4D97-AF65-F5344CB8AC3E}">
        <p14:creationId xmlns:p14="http://schemas.microsoft.com/office/powerpoint/2010/main" val="2621409703"/>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9"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4" algn="l" defTabSz="914278" rtl="0" eaLnBrk="1" latinLnBrk="0" hangingPunct="1">
      <a:defRPr sz="1200" kern="1200">
        <a:solidFill>
          <a:schemeClr val="tx1"/>
        </a:solidFill>
        <a:latin typeface="+mn-lt"/>
        <a:ea typeface="+mn-ea"/>
        <a:cs typeface="+mn-cs"/>
      </a:defRPr>
    </a:lvl6pPr>
    <a:lvl7pPr marL="2742833" algn="l" defTabSz="914278" rtl="0" eaLnBrk="1" latinLnBrk="0" hangingPunct="1">
      <a:defRPr sz="1200" kern="1200">
        <a:solidFill>
          <a:schemeClr val="tx1"/>
        </a:solidFill>
        <a:latin typeface="+mn-lt"/>
        <a:ea typeface="+mn-ea"/>
        <a:cs typeface="+mn-cs"/>
      </a:defRPr>
    </a:lvl7pPr>
    <a:lvl8pPr marL="3199972" algn="l" defTabSz="914278" rtl="0" eaLnBrk="1" latinLnBrk="0" hangingPunct="1">
      <a:defRPr sz="1200" kern="1200">
        <a:solidFill>
          <a:schemeClr val="tx1"/>
        </a:solidFill>
        <a:latin typeface="+mn-lt"/>
        <a:ea typeface="+mn-ea"/>
        <a:cs typeface="+mn-cs"/>
      </a:defRPr>
    </a:lvl8pPr>
    <a:lvl9pPr marL="3657111"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dirty="0"/>
          </a:p>
        </p:txBody>
      </p:sp>
    </p:spTree>
    <p:extLst>
      <p:ext uri="{BB962C8B-B14F-4D97-AF65-F5344CB8AC3E}">
        <p14:creationId xmlns:p14="http://schemas.microsoft.com/office/powerpoint/2010/main" val="391073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9DB8-9F3E-9448-9EC9-D24F6B80D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1A2F6-6FE5-B548-B26B-553A99C5CC8C}"/>
              </a:ext>
            </a:extLst>
          </p:cNvPr>
          <p:cNvSpPr>
            <a:spLocks noGrp="1"/>
          </p:cNvSpPr>
          <p:nvPr>
            <p:ph type="subTitle" idx="1"/>
          </p:nvPr>
        </p:nvSpPr>
        <p:spPr>
          <a:xfrm>
            <a:off x="1524000" y="3602038"/>
            <a:ext cx="9144000" cy="1655762"/>
          </a:xfrm>
        </p:spPr>
        <p:txBody>
          <a:bodyPr/>
          <a:lstStyle>
            <a:lvl1pPr marL="0" indent="0" algn="ctr">
              <a:buNone/>
              <a:defRPr sz="2400"/>
            </a:lvl1pPr>
            <a:lvl2pPr marL="457212" indent="0" algn="ctr">
              <a:buNone/>
              <a:defRPr sz="2000"/>
            </a:lvl2pPr>
            <a:lvl3pPr marL="914423" indent="0" algn="ctr">
              <a:buNone/>
              <a:defRPr sz="1800"/>
            </a:lvl3pPr>
            <a:lvl4pPr marL="1371635" indent="0" algn="ctr">
              <a:buNone/>
              <a:defRPr sz="1600"/>
            </a:lvl4pPr>
            <a:lvl5pPr marL="1828845"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B6DEDE-948F-EC4C-AF1B-4BA5A9CB506D}"/>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5" name="Footer Placeholder 4">
            <a:extLst>
              <a:ext uri="{FF2B5EF4-FFF2-40B4-BE49-F238E27FC236}">
                <a16:creationId xmlns:a16="http://schemas.microsoft.com/office/drawing/2014/main" id="{351A1CB0-7052-5C48-A73A-CFA7F880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BB5FE-DD34-BB43-8AEA-F9B6B9B0E9E6}"/>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73076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BDBD-5137-8642-BD0B-9CBFB46167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9DAA61-1D7E-FD43-A2B0-A231A6866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84B36-2F72-6340-97BC-E73FE9846EEE}"/>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5" name="Footer Placeholder 4">
            <a:extLst>
              <a:ext uri="{FF2B5EF4-FFF2-40B4-BE49-F238E27FC236}">
                <a16:creationId xmlns:a16="http://schemas.microsoft.com/office/drawing/2014/main" id="{C2FE5D15-F660-7841-8538-2C5581BD7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A8F30-5019-4A4C-9515-018D5CF50F2E}"/>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79690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C274D1-9C01-624A-A2E0-760329906D03}"/>
              </a:ext>
            </a:extLst>
          </p:cNvPr>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9E3D6-216C-704E-BF69-0DE83A93EA7B}"/>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41FB0-64BA-614D-8E44-77287217F95F}"/>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5" name="Footer Placeholder 4">
            <a:extLst>
              <a:ext uri="{FF2B5EF4-FFF2-40B4-BE49-F238E27FC236}">
                <a16:creationId xmlns:a16="http://schemas.microsoft.com/office/drawing/2014/main" id="{F587BD0A-BAEA-CD40-A895-767AD5611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89DE1-FAF7-BE4A-BC95-F531C52844CA}"/>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285979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C470-D11C-8F4D-BB45-A9A8A2963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600AB-5A77-6D43-84F4-7CADCF25C6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D0925-D250-1241-B7B9-FA538185AFBE}"/>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5" name="Footer Placeholder 4">
            <a:extLst>
              <a:ext uri="{FF2B5EF4-FFF2-40B4-BE49-F238E27FC236}">
                <a16:creationId xmlns:a16="http://schemas.microsoft.com/office/drawing/2014/main" id="{19B06627-AF00-104A-B9B2-447E78E9F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8D033-44D2-3B47-B100-1137C77E7DC4}"/>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21000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B952-2A15-CF4B-B8F3-203D0520D868}"/>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786E77-852A-CD4F-9EAE-406596741056}"/>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5" indent="0">
              <a:buNone/>
              <a:defRPr sz="1600">
                <a:solidFill>
                  <a:schemeClr val="tx1">
                    <a:tint val="75000"/>
                  </a:schemeClr>
                </a:solidFill>
              </a:defRPr>
            </a:lvl4pPr>
            <a:lvl5pPr marL="1828845" indent="0">
              <a:buNone/>
              <a:defRPr sz="1600">
                <a:solidFill>
                  <a:schemeClr val="tx1">
                    <a:tint val="75000"/>
                  </a:schemeClr>
                </a:solidFill>
              </a:defRPr>
            </a:lvl5pPr>
            <a:lvl6pPr marL="2286058"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F0A53-E72C-A040-8BDE-71481535B7F4}"/>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5" name="Footer Placeholder 4">
            <a:extLst>
              <a:ext uri="{FF2B5EF4-FFF2-40B4-BE49-F238E27FC236}">
                <a16:creationId xmlns:a16="http://schemas.microsoft.com/office/drawing/2014/main" id="{04F416FC-9B9D-EA4F-A56C-55A23257B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5BDC6-BEB9-3A4B-807A-426411CF78DD}"/>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47969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7B5A-3604-EA47-A081-3A19061A7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547FA-29D1-9445-B8E2-71D345F87733}"/>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7829E-8CE2-044F-9424-E52D2BF10C29}"/>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09047-E030-D444-B8E7-EDFA41B94D93}"/>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6" name="Footer Placeholder 5">
            <a:extLst>
              <a:ext uri="{FF2B5EF4-FFF2-40B4-BE49-F238E27FC236}">
                <a16:creationId xmlns:a16="http://schemas.microsoft.com/office/drawing/2014/main" id="{4D17144D-9125-B54F-A872-064088C2F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A8D34-D3F3-DF4E-BC4A-B649338BB25B}"/>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158500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97D6-CD62-9C4B-9102-9F821F1A4ADD}"/>
              </a:ext>
            </a:extLst>
          </p:cNvPr>
          <p:cNvSpPr>
            <a:spLocks noGrp="1"/>
          </p:cNvSpPr>
          <p:nvPr>
            <p:ph type="title"/>
          </p:nvPr>
        </p:nvSpPr>
        <p:spPr>
          <a:xfrm>
            <a:off x="839788"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50D8A3-E26C-A04E-AB25-F088DF810EB0}"/>
              </a:ext>
            </a:extLst>
          </p:cNvPr>
          <p:cNvSpPr>
            <a:spLocks noGrp="1"/>
          </p:cNvSpPr>
          <p:nvPr>
            <p:ph type="body" idx="1"/>
          </p:nvPr>
        </p:nvSpPr>
        <p:spPr>
          <a:xfrm>
            <a:off x="839790" y="1681163"/>
            <a:ext cx="5157787" cy="823912"/>
          </a:xfrm>
        </p:spPr>
        <p:txBody>
          <a:bodyPr anchor="b"/>
          <a:lstStyle>
            <a:lvl1pPr marL="0" indent="0">
              <a:buNone/>
              <a:defRPr sz="2400" b="1"/>
            </a:lvl1pPr>
            <a:lvl2pPr marL="457212" indent="0">
              <a:buNone/>
              <a:defRPr sz="2000" b="1"/>
            </a:lvl2pPr>
            <a:lvl3pPr marL="914423" indent="0">
              <a:buNone/>
              <a:defRPr sz="1800" b="1"/>
            </a:lvl3pPr>
            <a:lvl4pPr marL="1371635" indent="0">
              <a:buNone/>
              <a:defRPr sz="1600" b="1"/>
            </a:lvl4pPr>
            <a:lvl5pPr marL="1828845" indent="0">
              <a:buNone/>
              <a:defRPr sz="1600" b="1"/>
            </a:lvl5pPr>
            <a:lvl6pPr marL="2286058"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0AB3E-8BF4-9448-B4C3-FEA1486F2AB6}"/>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7E05A-7812-234D-823C-DC098DE9C96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12" indent="0">
              <a:buNone/>
              <a:defRPr sz="2000" b="1"/>
            </a:lvl2pPr>
            <a:lvl3pPr marL="914423" indent="0">
              <a:buNone/>
              <a:defRPr sz="1800" b="1"/>
            </a:lvl3pPr>
            <a:lvl4pPr marL="1371635" indent="0">
              <a:buNone/>
              <a:defRPr sz="1600" b="1"/>
            </a:lvl4pPr>
            <a:lvl5pPr marL="1828845" indent="0">
              <a:buNone/>
              <a:defRPr sz="1600" b="1"/>
            </a:lvl5pPr>
            <a:lvl6pPr marL="2286058"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5D9CB-F748-F247-BB1D-DF2449896A0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BF3DC6-EE48-5348-A124-B3E57127145A}"/>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8" name="Footer Placeholder 7">
            <a:extLst>
              <a:ext uri="{FF2B5EF4-FFF2-40B4-BE49-F238E27FC236}">
                <a16:creationId xmlns:a16="http://schemas.microsoft.com/office/drawing/2014/main" id="{567AB015-9E10-F24D-B917-DF8FA0B67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651A6C-2C01-C242-811B-544F362AF34E}"/>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209504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442A-31BC-924F-90F5-29F12002A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AE3AF5-4868-B54D-A149-243B20889BB3}"/>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4" name="Footer Placeholder 3">
            <a:extLst>
              <a:ext uri="{FF2B5EF4-FFF2-40B4-BE49-F238E27FC236}">
                <a16:creationId xmlns:a16="http://schemas.microsoft.com/office/drawing/2014/main" id="{8C3EADBE-CC15-604C-9471-9FE0BB9BB7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301210-17B2-F041-9DF0-8A82F3AA063D}"/>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64320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2AB9E-37EA-0440-91EE-EC01F4D48837}"/>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3" name="Footer Placeholder 2">
            <a:extLst>
              <a:ext uri="{FF2B5EF4-FFF2-40B4-BE49-F238E27FC236}">
                <a16:creationId xmlns:a16="http://schemas.microsoft.com/office/drawing/2014/main" id="{2345AFEF-BD8C-8544-9313-BFC9BCCAE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91523-F6D1-FB4A-BB9C-E1EE6225CA7C}"/>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271542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E09D-982A-EE47-96CE-97ADBE62110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D2DD5-8658-424E-976D-ECD76C644AD6}"/>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D4CCA-4F08-F148-878C-A21CF58A459D}"/>
              </a:ext>
            </a:extLst>
          </p:cNvPr>
          <p:cNvSpPr>
            <a:spLocks noGrp="1"/>
          </p:cNvSpPr>
          <p:nvPr>
            <p:ph type="body" sz="half" idx="2"/>
          </p:nvPr>
        </p:nvSpPr>
        <p:spPr>
          <a:xfrm>
            <a:off x="839789" y="2057400"/>
            <a:ext cx="3932237" cy="3811588"/>
          </a:xfrm>
        </p:spPr>
        <p:txBody>
          <a:bodyPr/>
          <a:lstStyle>
            <a:lvl1pPr marL="0" indent="0">
              <a:buNone/>
              <a:defRPr sz="1600"/>
            </a:lvl1pPr>
            <a:lvl2pPr marL="457212" indent="0">
              <a:buNone/>
              <a:defRPr sz="1400"/>
            </a:lvl2pPr>
            <a:lvl3pPr marL="914423" indent="0">
              <a:buNone/>
              <a:defRPr sz="1200"/>
            </a:lvl3pPr>
            <a:lvl4pPr marL="1371635" indent="0">
              <a:buNone/>
              <a:defRPr sz="1000"/>
            </a:lvl4pPr>
            <a:lvl5pPr marL="1828845" indent="0">
              <a:buNone/>
              <a:defRPr sz="1000"/>
            </a:lvl5pPr>
            <a:lvl6pPr marL="2286058" indent="0">
              <a:buNone/>
              <a:defRPr sz="1000"/>
            </a:lvl6pPr>
            <a:lvl7pPr marL="2743268" indent="0">
              <a:buNone/>
              <a:defRPr sz="1000"/>
            </a:lvl7pPr>
            <a:lvl8pPr marL="3200480" indent="0">
              <a:buNone/>
              <a:defRPr sz="1000"/>
            </a:lvl8pPr>
            <a:lvl9pPr marL="365769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E8990-BD3D-A044-B68B-14FCBE61592E}"/>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6" name="Footer Placeholder 5">
            <a:extLst>
              <a:ext uri="{FF2B5EF4-FFF2-40B4-BE49-F238E27FC236}">
                <a16:creationId xmlns:a16="http://schemas.microsoft.com/office/drawing/2014/main" id="{F670F965-5A5A-5447-AA0A-DBABF0E6C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7A7B1-57D1-F947-825A-7E550CC28077}"/>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387908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C441-A0BC-6840-AEBF-8413FAB863BA}"/>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A8AA4D-A725-7C43-B237-94CD6D0381D0}"/>
              </a:ext>
            </a:extLst>
          </p:cNvPr>
          <p:cNvSpPr>
            <a:spLocks noGrp="1"/>
          </p:cNvSpPr>
          <p:nvPr>
            <p:ph type="pic" idx="1"/>
          </p:nvPr>
        </p:nvSpPr>
        <p:spPr>
          <a:xfrm>
            <a:off x="5183188" y="987428"/>
            <a:ext cx="6172200" cy="4873625"/>
          </a:xfrm>
        </p:spPr>
        <p:txBody>
          <a:bodyPr/>
          <a:lstStyle>
            <a:lvl1pPr marL="0" indent="0">
              <a:buNone/>
              <a:defRPr sz="3200"/>
            </a:lvl1pPr>
            <a:lvl2pPr marL="457212" indent="0">
              <a:buNone/>
              <a:defRPr sz="2800"/>
            </a:lvl2pPr>
            <a:lvl3pPr marL="914423" indent="0">
              <a:buNone/>
              <a:defRPr sz="2400"/>
            </a:lvl3pPr>
            <a:lvl4pPr marL="1371635" indent="0">
              <a:buNone/>
              <a:defRPr sz="2000"/>
            </a:lvl4pPr>
            <a:lvl5pPr marL="1828845" indent="0">
              <a:buNone/>
              <a:defRPr sz="2000"/>
            </a:lvl5pPr>
            <a:lvl6pPr marL="2286058" indent="0">
              <a:buNone/>
              <a:defRPr sz="2000"/>
            </a:lvl6pPr>
            <a:lvl7pPr marL="2743268" indent="0">
              <a:buNone/>
              <a:defRPr sz="2000"/>
            </a:lvl7pPr>
            <a:lvl8pPr marL="3200480" indent="0">
              <a:buNone/>
              <a:defRPr sz="2000"/>
            </a:lvl8pPr>
            <a:lvl9pPr marL="3657692" indent="0">
              <a:buNone/>
              <a:defRPr sz="2000"/>
            </a:lvl9pPr>
          </a:lstStyle>
          <a:p>
            <a:endParaRPr lang="en-US"/>
          </a:p>
        </p:txBody>
      </p:sp>
      <p:sp>
        <p:nvSpPr>
          <p:cNvPr id="4" name="Text Placeholder 3">
            <a:extLst>
              <a:ext uri="{FF2B5EF4-FFF2-40B4-BE49-F238E27FC236}">
                <a16:creationId xmlns:a16="http://schemas.microsoft.com/office/drawing/2014/main" id="{4D01DE56-C658-7B4A-8A17-04C6631DA042}"/>
              </a:ext>
            </a:extLst>
          </p:cNvPr>
          <p:cNvSpPr>
            <a:spLocks noGrp="1"/>
          </p:cNvSpPr>
          <p:nvPr>
            <p:ph type="body" sz="half" idx="2"/>
          </p:nvPr>
        </p:nvSpPr>
        <p:spPr>
          <a:xfrm>
            <a:off x="839789" y="2057400"/>
            <a:ext cx="3932237" cy="3811588"/>
          </a:xfrm>
        </p:spPr>
        <p:txBody>
          <a:bodyPr/>
          <a:lstStyle>
            <a:lvl1pPr marL="0" indent="0">
              <a:buNone/>
              <a:defRPr sz="1600"/>
            </a:lvl1pPr>
            <a:lvl2pPr marL="457212" indent="0">
              <a:buNone/>
              <a:defRPr sz="1400"/>
            </a:lvl2pPr>
            <a:lvl3pPr marL="914423" indent="0">
              <a:buNone/>
              <a:defRPr sz="1200"/>
            </a:lvl3pPr>
            <a:lvl4pPr marL="1371635" indent="0">
              <a:buNone/>
              <a:defRPr sz="1000"/>
            </a:lvl4pPr>
            <a:lvl5pPr marL="1828845" indent="0">
              <a:buNone/>
              <a:defRPr sz="1000"/>
            </a:lvl5pPr>
            <a:lvl6pPr marL="2286058" indent="0">
              <a:buNone/>
              <a:defRPr sz="1000"/>
            </a:lvl6pPr>
            <a:lvl7pPr marL="2743268" indent="0">
              <a:buNone/>
              <a:defRPr sz="1000"/>
            </a:lvl7pPr>
            <a:lvl8pPr marL="3200480" indent="0">
              <a:buNone/>
              <a:defRPr sz="1000"/>
            </a:lvl8pPr>
            <a:lvl9pPr marL="365769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83888-78F8-7E40-BE0B-96BD4665D0CA}"/>
              </a:ext>
            </a:extLst>
          </p:cNvPr>
          <p:cNvSpPr>
            <a:spLocks noGrp="1"/>
          </p:cNvSpPr>
          <p:nvPr>
            <p:ph type="dt" sz="half" idx="10"/>
          </p:nvPr>
        </p:nvSpPr>
        <p:spPr/>
        <p:txBody>
          <a:bodyPr/>
          <a:lstStyle/>
          <a:p>
            <a:fld id="{E34085EF-14F8-EC41-AA9C-A86BD4D25609}" type="datetimeFigureOut">
              <a:rPr lang="en-US" smtClean="0"/>
              <a:t>4/15/2021</a:t>
            </a:fld>
            <a:endParaRPr lang="en-US"/>
          </a:p>
        </p:txBody>
      </p:sp>
      <p:sp>
        <p:nvSpPr>
          <p:cNvPr id="6" name="Footer Placeholder 5">
            <a:extLst>
              <a:ext uri="{FF2B5EF4-FFF2-40B4-BE49-F238E27FC236}">
                <a16:creationId xmlns:a16="http://schemas.microsoft.com/office/drawing/2014/main" id="{DE6C2F5D-751A-D548-A2D4-7364F74D9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93FF3-FDA7-8B41-A7E8-416CB667C5A3}"/>
              </a:ext>
            </a:extLst>
          </p:cNvPr>
          <p:cNvSpPr>
            <a:spLocks noGrp="1"/>
          </p:cNvSpPr>
          <p:nvPr>
            <p:ph type="sldNum" sz="quarter" idx="12"/>
          </p:nvPr>
        </p:nvSpPr>
        <p:spPr/>
        <p:txBody>
          <a:bodyPr/>
          <a:lstStyle/>
          <a:p>
            <a:fld id="{BC75B91D-0B3C-744C-A617-9EE8500910C6}" type="slidenum">
              <a:rPr lang="en-US" smtClean="0"/>
              <a:t>‹#›</a:t>
            </a:fld>
            <a:endParaRPr lang="en-US"/>
          </a:p>
        </p:txBody>
      </p:sp>
    </p:spTree>
    <p:extLst>
      <p:ext uri="{BB962C8B-B14F-4D97-AF65-F5344CB8AC3E}">
        <p14:creationId xmlns:p14="http://schemas.microsoft.com/office/powerpoint/2010/main" val="314083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E5C27-6F76-7241-A4F5-17F617A2863D}"/>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E48FD-436A-8E47-8E35-603F9E22ADEC}"/>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5C3FC-BF41-D449-A571-D256F609E903}"/>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85EF-14F8-EC41-AA9C-A86BD4D25609}" type="datetimeFigureOut">
              <a:rPr lang="en-US" smtClean="0"/>
              <a:t>4/15/2021</a:t>
            </a:fld>
            <a:endParaRPr lang="en-US"/>
          </a:p>
        </p:txBody>
      </p:sp>
      <p:sp>
        <p:nvSpPr>
          <p:cNvPr id="5" name="Footer Placeholder 4">
            <a:extLst>
              <a:ext uri="{FF2B5EF4-FFF2-40B4-BE49-F238E27FC236}">
                <a16:creationId xmlns:a16="http://schemas.microsoft.com/office/drawing/2014/main" id="{5FC3516B-998B-CB4D-A176-2FAF63A5FFAD}"/>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9043D0-298B-8549-A5E2-1E1138D10258}"/>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5B91D-0B3C-744C-A617-9EE8500910C6}" type="slidenum">
              <a:rPr lang="en-US" smtClean="0"/>
              <a:t>‹#›</a:t>
            </a:fld>
            <a:endParaRPr lang="en-US"/>
          </a:p>
        </p:txBody>
      </p:sp>
    </p:spTree>
    <p:extLst>
      <p:ext uri="{BB962C8B-B14F-4D97-AF65-F5344CB8AC3E}">
        <p14:creationId xmlns:p14="http://schemas.microsoft.com/office/powerpoint/2010/main" val="34141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implyelliott.com/2014/04/light-it-up-blue-autismawareness/" TargetMode="External"/><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3.jpg"/><Relationship Id="rId12" Type="http://schemas.openxmlformats.org/officeDocument/2006/relationships/hyperlink" Target="https://news.schoolsdo.org/2016/12/mutations-in-essential-genes-linked-to-autism/" TargetMode="External"/><Relationship Id="rId2" Type="http://schemas.openxmlformats.org/officeDocument/2006/relationships/audio" Target="../media/media1.m4a"/><Relationship Id="rId16" Type="http://schemas.openxmlformats.org/officeDocument/2006/relationships/image" Target="../media/image8.png"/><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5.jpg"/><Relationship Id="rId5" Type="http://schemas.openxmlformats.org/officeDocument/2006/relationships/image" Target="../media/image1.png"/><Relationship Id="rId15" Type="http://schemas.openxmlformats.org/officeDocument/2006/relationships/image" Target="../media/image7.jpeg"/><Relationship Id="rId10" Type="http://schemas.openxmlformats.org/officeDocument/2006/relationships/hyperlink" Target="https://www.groundup.org.za/article/covid-19-worlds-unprecedented-experiment/" TargetMode="External"/><Relationship Id="rId4" Type="http://schemas.openxmlformats.org/officeDocument/2006/relationships/notesSlide" Target="../notesSlides/notesSlide1.xml"/><Relationship Id="rId9" Type="http://schemas.openxmlformats.org/officeDocument/2006/relationships/image" Target="../media/image4.jpg"/><Relationship Id="rId14" Type="http://schemas.openxmlformats.org/officeDocument/2006/relationships/hyperlink" Target="https://www.healthyagingpoll.org/report/virtual-visits-telehealth-and-older-adul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6000">
              <a:srgbClr val="FF8080"/>
            </a:gs>
            <a:gs pos="86000">
              <a:schemeClr val="accent5"/>
            </a:gs>
            <a:gs pos="57000">
              <a:schemeClr val="accent4">
                <a:lumMod val="40000"/>
                <a:lumOff val="60000"/>
              </a:schemeClr>
            </a:gs>
          </a:gsLst>
          <a:lin ang="2700000" scaled="1"/>
        </a:gradFill>
        <a:effectLst/>
      </p:bgPr>
    </p:bg>
    <p:spTree>
      <p:nvGrpSpPr>
        <p:cNvPr id="1" name="Shape 63"/>
        <p:cNvGrpSpPr/>
        <p:nvPr/>
      </p:nvGrpSpPr>
      <p:grpSpPr>
        <a:xfrm>
          <a:off x="0" y="0"/>
          <a:ext cx="0" cy="0"/>
          <a:chOff x="0" y="0"/>
          <a:chExt cx="0" cy="0"/>
        </a:xfrm>
      </p:grpSpPr>
      <p:sp>
        <p:nvSpPr>
          <p:cNvPr id="64" name="Shape 64"/>
          <p:cNvSpPr txBox="1"/>
          <p:nvPr/>
        </p:nvSpPr>
        <p:spPr>
          <a:xfrm>
            <a:off x="2077991" y="46208"/>
            <a:ext cx="8312879" cy="1058000"/>
          </a:xfrm>
          <a:prstGeom prst="rect">
            <a:avLst/>
          </a:prstGeom>
          <a:noFill/>
          <a:ln>
            <a:noFill/>
          </a:ln>
        </p:spPr>
        <p:txBody>
          <a:bodyPr lIns="19005" tIns="9500" rIns="19005" bIns="9500" anchor="t" anchorCtr="0">
            <a:noAutofit/>
          </a:bodyPr>
          <a:lstStyle/>
          <a:p>
            <a:pPr algn="ctr">
              <a:buClr>
                <a:schemeClr val="dk1"/>
              </a:buClr>
            </a:pPr>
            <a:r>
              <a:rPr lang="en-US" sz="2000" b="1" dirty="0">
                <a:solidFill>
                  <a:schemeClr val="accent1"/>
                </a:solidFill>
                <a:latin typeface="Walbaum Display" panose="02070503090703020303" pitchFamily="18" charset="0"/>
                <a:ea typeface="Candara"/>
                <a:cs typeface="Candara"/>
                <a:sym typeface="Candara"/>
              </a:rPr>
              <a:t>Benefits of Teletherapy for school-aged kids with Autism</a:t>
            </a:r>
            <a:endParaRPr lang="en-US" sz="2000" b="1" dirty="0">
              <a:solidFill>
                <a:schemeClr val="accent1"/>
              </a:solidFill>
              <a:latin typeface="Walbaum Display" panose="02070503090703020303" pitchFamily="18" charset="0"/>
              <a:ea typeface="Century Gothic"/>
              <a:cs typeface="Century Gothic"/>
              <a:sym typeface="Century Gothic"/>
            </a:endParaRPr>
          </a:p>
          <a:p>
            <a:pPr lvl="0" algn="ctr">
              <a:buClr>
                <a:srgbClr val="FFFFFF"/>
              </a:buClr>
              <a:buSzPct val="25000"/>
            </a:pPr>
            <a:r>
              <a:rPr lang="en-US" sz="1375" dirty="0">
                <a:solidFill>
                  <a:schemeClr val="accent1"/>
                </a:solidFill>
                <a:latin typeface="Walbaum Display" panose="02070503090703020303" pitchFamily="18" charset="0"/>
              </a:rPr>
              <a:t>Andrea Beyer, Danielle Lippiello, Leyla Marquez, and Mercedes Taglioni </a:t>
            </a:r>
            <a:r>
              <a:rPr lang="en-US" sz="1375" b="1" dirty="0">
                <a:solidFill>
                  <a:schemeClr val="accent1"/>
                </a:solidFill>
                <a:latin typeface="Walbaum Display" panose="02070503090703020303" pitchFamily="18" charset="0"/>
                <a:ea typeface="Century Gothic"/>
                <a:cs typeface="Century Gothic"/>
                <a:sym typeface="Century Gothic"/>
              </a:rPr>
              <a:t/>
            </a:r>
            <a:br>
              <a:rPr lang="en-US" sz="1375" b="1" dirty="0">
                <a:solidFill>
                  <a:schemeClr val="accent1"/>
                </a:solidFill>
                <a:latin typeface="Walbaum Display" panose="02070503090703020303" pitchFamily="18" charset="0"/>
                <a:ea typeface="Century Gothic"/>
                <a:cs typeface="Century Gothic"/>
                <a:sym typeface="Century Gothic"/>
              </a:rPr>
            </a:br>
            <a:r>
              <a:rPr lang="en-US" sz="1500" b="1" dirty="0">
                <a:solidFill>
                  <a:schemeClr val="accent1"/>
                </a:solidFill>
                <a:latin typeface="Walbaum Display" panose="02070503090703020303" pitchFamily="18" charset="0"/>
                <a:ea typeface="Century Gothic"/>
                <a:cs typeface="Century Gothic"/>
                <a:sym typeface="Century Gothic"/>
              </a:rPr>
              <a:t>Monmouth University Graduate Students</a:t>
            </a:r>
          </a:p>
          <a:p>
            <a:pPr algn="ctr">
              <a:buClr>
                <a:srgbClr val="FFFFFF"/>
              </a:buClr>
              <a:buSzPct val="25000"/>
            </a:pPr>
            <a:r>
              <a:rPr lang="en-US" sz="1500" b="1" dirty="0">
                <a:solidFill>
                  <a:schemeClr val="accent1"/>
                </a:solidFill>
                <a:latin typeface="Walbaum Display" panose="02070503090703020303" pitchFamily="18" charset="0"/>
                <a:ea typeface="Century Gothic"/>
                <a:cs typeface="Century Gothic"/>
                <a:sym typeface="Century Gothic"/>
              </a:rPr>
              <a:t>School of Education</a:t>
            </a:r>
          </a:p>
        </p:txBody>
      </p:sp>
      <p:sp>
        <p:nvSpPr>
          <p:cNvPr id="65" name="Shape 65"/>
          <p:cNvSpPr txBox="1"/>
          <p:nvPr/>
        </p:nvSpPr>
        <p:spPr>
          <a:xfrm>
            <a:off x="3832289" y="3850250"/>
            <a:ext cx="2079625" cy="307563"/>
          </a:xfrm>
          <a:prstGeom prst="rect">
            <a:avLst/>
          </a:prstGeom>
          <a:gradFill>
            <a:gsLst>
              <a:gs pos="0">
                <a:srgbClr val="D4E5F5"/>
              </a:gs>
              <a:gs pos="100000">
                <a:srgbClr val="70A4D5"/>
              </a:gs>
            </a:gsLst>
            <a:lin ang="5400012" scaled="0"/>
          </a:gradFill>
          <a:ln>
            <a:noFill/>
          </a:ln>
        </p:spPr>
        <p:txBody>
          <a:bodyPr lIns="19011" tIns="9500" rIns="19011" bIns="9500" anchor="t" anchorCtr="0">
            <a:noAutofit/>
          </a:bodyPr>
          <a:lstStyle/>
          <a:p>
            <a:pPr algn="ctr">
              <a:buClr>
                <a:srgbClr val="F8F8F8"/>
              </a:buClr>
              <a:buSzPct val="25000"/>
            </a:pPr>
            <a:r>
              <a:rPr lang="en-US" sz="1251" b="1" dirty="0">
                <a:solidFill>
                  <a:srgbClr val="F8684F"/>
                </a:solidFill>
                <a:latin typeface="Walbaum Display" panose="02070503090703020303" pitchFamily="18" charset="0"/>
                <a:ea typeface="Century Gothic"/>
                <a:cs typeface="Century Gothic"/>
                <a:sym typeface="Century Gothic"/>
              </a:rPr>
              <a:t>Methods</a:t>
            </a:r>
            <a:r>
              <a:rPr lang="en-US" sz="1500" b="1" dirty="0">
                <a:solidFill>
                  <a:srgbClr val="073763"/>
                </a:solidFill>
                <a:latin typeface="Century Gothic"/>
                <a:ea typeface="Century Gothic"/>
                <a:cs typeface="Century Gothic"/>
                <a:sym typeface="Century Gothic"/>
              </a:rPr>
              <a:t> </a:t>
            </a:r>
          </a:p>
        </p:txBody>
      </p:sp>
      <p:sp>
        <p:nvSpPr>
          <p:cNvPr id="66" name="Shape 66"/>
          <p:cNvSpPr txBox="1"/>
          <p:nvPr/>
        </p:nvSpPr>
        <p:spPr>
          <a:xfrm>
            <a:off x="3839977" y="4157812"/>
            <a:ext cx="2079625" cy="2672219"/>
          </a:xfrm>
          <a:prstGeom prst="rect">
            <a:avLst/>
          </a:prstGeom>
          <a:solidFill>
            <a:srgbClr val="FFFFFF"/>
          </a:solidFill>
          <a:ln>
            <a:noFill/>
          </a:ln>
        </p:spPr>
        <p:txBody>
          <a:bodyPr lIns="95251" tIns="95251" rIns="95251" bIns="95251" anchor="t" anchorCtr="0">
            <a:noAutofit/>
          </a:bodyPr>
          <a:lstStyle/>
          <a:p>
            <a:r>
              <a:rPr lang="en-US" sz="875" dirty="0"/>
              <a:t>Approximately 50 people, SLPs who treat and caregivers of children with ASD, will complete an online </a:t>
            </a:r>
            <a:r>
              <a:rPr lang="en-US" sz="875" dirty="0" smtClean="0"/>
              <a:t>survey. They </a:t>
            </a:r>
            <a:r>
              <a:rPr lang="en-US" sz="875" dirty="0"/>
              <a:t>will be directed to a letter of consent. Once </a:t>
            </a:r>
            <a:r>
              <a:rPr lang="en-US" sz="875" dirty="0" smtClean="0"/>
              <a:t>consent is given</a:t>
            </a:r>
            <a:r>
              <a:rPr lang="en-US" sz="875" dirty="0"/>
              <a:t>, the participant will be directed to continue to the online survey. The survey will contain 11 questions, both </a:t>
            </a:r>
            <a:r>
              <a:rPr lang="en-US" sz="875" dirty="0" smtClean="0"/>
              <a:t>open-ended </a:t>
            </a:r>
            <a:r>
              <a:rPr lang="en-US" sz="875" dirty="0"/>
              <a:t>and Likert scale opinion-based questions. The participants may skip any question at any time during the survey by selecting the continue button on the bottom of the screen. Once the survey is completed and submitted, the participant will be redirected to a new screen containing a thank you message for participating in the study and will be prompted with an exit button to close the browser. </a:t>
            </a:r>
          </a:p>
          <a:p>
            <a:r>
              <a:rPr lang="en-US" sz="667" dirty="0"/>
              <a:t/>
            </a:r>
            <a:br>
              <a:rPr lang="en-US" sz="667" dirty="0"/>
            </a:br>
            <a:endParaRPr lang="en-US" sz="625" dirty="0">
              <a:solidFill>
                <a:srgbClr val="073763"/>
              </a:solidFill>
              <a:latin typeface="Century Gothic"/>
              <a:ea typeface="Century Gothic"/>
              <a:cs typeface="Century Gothic"/>
              <a:sym typeface="Century Gothic"/>
            </a:endParaRPr>
          </a:p>
        </p:txBody>
      </p:sp>
      <p:pic>
        <p:nvPicPr>
          <p:cNvPr id="67" name="Shape 67" descr="MonBird.png"/>
          <p:cNvPicPr preferRelativeResize="0"/>
          <p:nvPr/>
        </p:nvPicPr>
        <p:blipFill>
          <a:blip r:embed="rId5">
            <a:alphaModFix/>
          </a:blip>
          <a:stretch>
            <a:fillRect/>
          </a:stretch>
        </p:blipFill>
        <p:spPr>
          <a:xfrm>
            <a:off x="9166548" y="290786"/>
            <a:ext cx="1513651" cy="763644"/>
          </a:xfrm>
          <a:prstGeom prst="rect">
            <a:avLst/>
          </a:prstGeom>
          <a:noFill/>
          <a:ln>
            <a:noFill/>
          </a:ln>
        </p:spPr>
      </p:pic>
      <p:sp>
        <p:nvSpPr>
          <p:cNvPr id="68" name="Shape 68"/>
          <p:cNvSpPr txBox="1"/>
          <p:nvPr/>
        </p:nvSpPr>
        <p:spPr>
          <a:xfrm>
            <a:off x="1589137" y="1124391"/>
            <a:ext cx="2150541" cy="244791"/>
          </a:xfrm>
          <a:prstGeom prst="rect">
            <a:avLst/>
          </a:prstGeom>
          <a:gradFill>
            <a:gsLst>
              <a:gs pos="0">
                <a:srgbClr val="D4E5F5"/>
              </a:gs>
              <a:gs pos="100000">
                <a:srgbClr val="70A4D5"/>
              </a:gs>
            </a:gsLst>
            <a:lin ang="5400012" scaled="0"/>
          </a:gradFill>
          <a:ln>
            <a:noFill/>
          </a:ln>
        </p:spPr>
        <p:txBody>
          <a:bodyPr lIns="19011" tIns="9500" rIns="19011" bIns="9500" anchor="t" anchorCtr="0">
            <a:noAutofit/>
          </a:bodyPr>
          <a:lstStyle/>
          <a:p>
            <a:pPr algn="ctr">
              <a:buClr>
                <a:srgbClr val="F8F8F8"/>
              </a:buClr>
              <a:buSzPct val="25000"/>
            </a:pPr>
            <a:r>
              <a:rPr lang="en-US" sz="1251" b="1" dirty="0">
                <a:solidFill>
                  <a:srgbClr val="F8684F"/>
                </a:solidFill>
                <a:latin typeface="Walbaum Display" panose="02070503090703020303" pitchFamily="18" charset="0"/>
                <a:ea typeface="Century Gothic"/>
                <a:cs typeface="Century Gothic"/>
                <a:sym typeface="Century Gothic"/>
              </a:rPr>
              <a:t>Background </a:t>
            </a:r>
          </a:p>
        </p:txBody>
      </p:sp>
      <p:pic>
        <p:nvPicPr>
          <p:cNvPr id="69" name="Shape 69" descr="Monmouth Logo.png"/>
          <p:cNvPicPr preferRelativeResize="0"/>
          <p:nvPr/>
        </p:nvPicPr>
        <p:blipFill>
          <a:blip r:embed="rId6">
            <a:alphaModFix/>
          </a:blip>
          <a:stretch>
            <a:fillRect/>
          </a:stretch>
        </p:blipFill>
        <p:spPr>
          <a:xfrm>
            <a:off x="1696167" y="320882"/>
            <a:ext cx="763647" cy="763647"/>
          </a:xfrm>
          <a:prstGeom prst="rect">
            <a:avLst/>
          </a:prstGeom>
          <a:noFill/>
          <a:ln>
            <a:noFill/>
          </a:ln>
        </p:spPr>
      </p:pic>
      <p:sp>
        <p:nvSpPr>
          <p:cNvPr id="70" name="Shape 70"/>
          <p:cNvSpPr txBox="1"/>
          <p:nvPr/>
        </p:nvSpPr>
        <p:spPr>
          <a:xfrm>
            <a:off x="3839974" y="1315765"/>
            <a:ext cx="2064251" cy="1816369"/>
          </a:xfrm>
          <a:prstGeom prst="rect">
            <a:avLst/>
          </a:prstGeom>
          <a:solidFill>
            <a:srgbClr val="FFFFFF"/>
          </a:solidFill>
          <a:ln>
            <a:noFill/>
          </a:ln>
        </p:spPr>
        <p:txBody>
          <a:bodyPr lIns="95251" tIns="95251" rIns="95251" bIns="95251" anchor="t" anchorCtr="0">
            <a:noAutofit/>
          </a:bodyPr>
          <a:lstStyle/>
          <a:p>
            <a:pPr lvl="0"/>
            <a:r>
              <a:rPr lang="en-US" sz="917" dirty="0"/>
              <a:t>The goal of this study is to gain the perspectives of caregivers and SLPs regarding their opinions, concerns, and thoughts about the effectiveness of teletherapy for children with autism. Gaining more knowledge and insight on the matter will help future parents and clinicians determine if teletherapy is an effective option for children with ASD if they are unable to return to in-person services.  </a:t>
            </a:r>
            <a:endParaRPr sz="1500" dirty="0">
              <a:solidFill>
                <a:srgbClr val="073763"/>
              </a:solidFill>
              <a:latin typeface="Century Gothic"/>
              <a:ea typeface="Century Gothic"/>
              <a:cs typeface="Century Gothic"/>
              <a:sym typeface="Century Gothic"/>
            </a:endParaRPr>
          </a:p>
        </p:txBody>
      </p:sp>
      <p:sp>
        <p:nvSpPr>
          <p:cNvPr id="74" name="Shape 74"/>
          <p:cNvSpPr txBox="1"/>
          <p:nvPr/>
        </p:nvSpPr>
        <p:spPr>
          <a:xfrm>
            <a:off x="8406970" y="1788082"/>
            <a:ext cx="2273228" cy="297731"/>
          </a:xfrm>
          <a:prstGeom prst="rect">
            <a:avLst/>
          </a:prstGeom>
          <a:gradFill>
            <a:gsLst>
              <a:gs pos="0">
                <a:srgbClr val="D4E5F5"/>
              </a:gs>
              <a:gs pos="100000">
                <a:srgbClr val="70A4D5"/>
              </a:gs>
            </a:gsLst>
            <a:lin ang="5400012" scaled="0"/>
          </a:gradFill>
          <a:ln>
            <a:noFill/>
          </a:ln>
        </p:spPr>
        <p:txBody>
          <a:bodyPr lIns="19011" tIns="9500" rIns="19011" bIns="9500" anchor="t" anchorCtr="0">
            <a:noAutofit/>
          </a:bodyPr>
          <a:lstStyle/>
          <a:p>
            <a:pPr algn="ctr">
              <a:buClr>
                <a:srgbClr val="F8F8F8"/>
              </a:buClr>
              <a:buSzPct val="25000"/>
            </a:pPr>
            <a:r>
              <a:rPr lang="en-US" sz="1251" b="1" dirty="0">
                <a:solidFill>
                  <a:srgbClr val="F8684F"/>
                </a:solidFill>
                <a:latin typeface="Walbaum Display" panose="02070503090703020303" pitchFamily="18" charset="0"/>
                <a:ea typeface="Century Gothic"/>
                <a:cs typeface="Century Gothic"/>
                <a:sym typeface="Century Gothic"/>
              </a:rPr>
              <a:t>Selected References </a:t>
            </a:r>
            <a:r>
              <a:rPr lang="en-US" sz="1500" b="1" dirty="0">
                <a:solidFill>
                  <a:srgbClr val="F8684F"/>
                </a:solidFill>
                <a:latin typeface="Walbaum Display" panose="02070503090703020303" pitchFamily="18" charset="0"/>
                <a:ea typeface="Century Gothic"/>
                <a:cs typeface="Century Gothic"/>
                <a:sym typeface="Century Gothic"/>
              </a:rPr>
              <a:t> </a:t>
            </a:r>
          </a:p>
        </p:txBody>
      </p:sp>
      <p:sp>
        <p:nvSpPr>
          <p:cNvPr id="75" name="Shape 75"/>
          <p:cNvSpPr txBox="1"/>
          <p:nvPr/>
        </p:nvSpPr>
        <p:spPr>
          <a:xfrm>
            <a:off x="8406971" y="2051355"/>
            <a:ext cx="2267975" cy="3893431"/>
          </a:xfrm>
          <a:prstGeom prst="rect">
            <a:avLst/>
          </a:prstGeom>
          <a:solidFill>
            <a:srgbClr val="FFFFFF"/>
          </a:solidFill>
          <a:ln>
            <a:noFill/>
          </a:ln>
        </p:spPr>
        <p:txBody>
          <a:bodyPr lIns="95251" tIns="95251" rIns="95251" bIns="95251" anchor="t" anchorCtr="0">
            <a:noAutofit/>
          </a:bodyPr>
          <a:lstStyle/>
          <a:p>
            <a:r>
              <a:rPr lang="en-US" sz="583" dirty="0">
                <a:highlight>
                  <a:srgbClr val="FFFFFF"/>
                </a:highlight>
              </a:rPr>
              <a:t>Amichai-Hamburger, Y., Klomek, A., Friedman, D., </a:t>
            </a:r>
          </a:p>
          <a:p>
            <a:pPr marL="91440"/>
            <a:r>
              <a:rPr lang="en-US" sz="583" dirty="0">
                <a:highlight>
                  <a:srgbClr val="FFFFFF"/>
                </a:highlight>
              </a:rPr>
              <a:t>Zuckerman, O., &amp; Shani-Sherman, T. (2014, October 24). The future of online therapy.</a:t>
            </a:r>
            <a:r>
              <a:rPr lang="en-US" sz="583" i="1" dirty="0">
                <a:highlight>
                  <a:srgbClr val="FFFFFF"/>
                </a:highlight>
              </a:rPr>
              <a:t> Computers in Human </a:t>
            </a:r>
            <a:r>
              <a:rPr lang="en-US" sz="583" i="1" dirty="0" smtClean="0">
                <a:highlight>
                  <a:srgbClr val="FFFFFF"/>
                </a:highlight>
              </a:rPr>
              <a:t>Behavior,</a:t>
            </a:r>
            <a:endParaRPr lang="en-US" sz="583" i="1" dirty="0">
              <a:highlight>
                <a:srgbClr val="FFFFFF"/>
              </a:highlight>
            </a:endParaRPr>
          </a:p>
          <a:p>
            <a:pPr marL="91440"/>
            <a:r>
              <a:rPr lang="en-US" sz="583" i="1" dirty="0" smtClean="0">
                <a:highlight>
                  <a:srgbClr val="FFFFFF"/>
                </a:highlight>
              </a:rPr>
              <a:t>41</a:t>
            </a:r>
            <a:r>
              <a:rPr lang="en-US" sz="583" dirty="0" smtClean="0">
                <a:highlight>
                  <a:srgbClr val="FFFFFF"/>
                </a:highlight>
              </a:rPr>
              <a:t>, 288-294.</a:t>
            </a:r>
            <a:endParaRPr lang="en-US" sz="583" dirty="0">
              <a:highlight>
                <a:srgbClr val="FFFFFF"/>
              </a:highlight>
            </a:endParaRPr>
          </a:p>
          <a:p>
            <a:pPr marL="91440"/>
            <a:r>
              <a:rPr lang="en-US" sz="583" u="sng" dirty="0" smtClean="0">
                <a:highlight>
                  <a:srgbClr val="FFFFFF"/>
                </a:highlight>
              </a:rPr>
              <a:t>https</a:t>
            </a:r>
            <a:r>
              <a:rPr lang="en-US" sz="583" u="sng" dirty="0">
                <a:highlight>
                  <a:srgbClr val="FFFFFF"/>
                </a:highlight>
              </a:rPr>
              <a:t>://</a:t>
            </a:r>
            <a:r>
              <a:rPr lang="en-US" sz="583" u="sng" dirty="0" smtClean="0">
                <a:highlight>
                  <a:srgbClr val="FFFFFF"/>
                </a:highlight>
              </a:rPr>
              <a:t>doi.org/10.1016/j.chb.2014.09.016</a:t>
            </a:r>
            <a:endParaRPr lang="en-US" sz="583" dirty="0" smtClean="0">
              <a:highlight>
                <a:srgbClr val="FFFFFF"/>
              </a:highlight>
            </a:endParaRPr>
          </a:p>
          <a:p>
            <a:r>
              <a:rPr lang="en-US" sz="583" dirty="0" smtClean="0">
                <a:highlight>
                  <a:srgbClr val="FFFFFF"/>
                </a:highlight>
              </a:rPr>
              <a:t>Garcia </a:t>
            </a:r>
            <a:r>
              <a:rPr lang="en-US" sz="583" dirty="0">
                <a:highlight>
                  <a:srgbClr val="FFFFFF"/>
                </a:highlight>
              </a:rPr>
              <a:t>J, M. Lawrence S., Brazendale K., Leahy N., &amp; </a:t>
            </a:r>
          </a:p>
          <a:p>
            <a:pPr marL="91440"/>
            <a:r>
              <a:rPr lang="en-US" sz="583" dirty="0">
                <a:highlight>
                  <a:srgbClr val="FFFFFF"/>
                </a:highlight>
              </a:rPr>
              <a:t>Fukuda D. (2020, October 30). Brief report: The impact of the </a:t>
            </a:r>
          </a:p>
          <a:p>
            <a:pPr marL="95237"/>
            <a:r>
              <a:rPr lang="en-US" sz="583" dirty="0">
                <a:highlight>
                  <a:srgbClr val="FFFFFF"/>
                </a:highlight>
              </a:rPr>
              <a:t>COVID-19 pandemic on health behaviors in adolescents with autism spectrum disorder. </a:t>
            </a:r>
            <a:r>
              <a:rPr lang="en-US" sz="583" i="1" dirty="0">
                <a:highlight>
                  <a:srgbClr val="FFFFFF"/>
                </a:highlight>
              </a:rPr>
              <a:t>Disability and Health </a:t>
            </a:r>
            <a:r>
              <a:rPr lang="en-US" sz="583" i="1" dirty="0" smtClean="0">
                <a:highlight>
                  <a:srgbClr val="FFFFFF"/>
                </a:highlight>
              </a:rPr>
              <a:t>Journal, </a:t>
            </a:r>
            <a:r>
              <a:rPr lang="en-US" sz="583" dirty="0" smtClean="0">
                <a:highlight>
                  <a:srgbClr val="FFFFFF"/>
                </a:highlight>
              </a:rPr>
              <a:t>101021.</a:t>
            </a:r>
            <a:r>
              <a:rPr lang="en-US" sz="583" i="1" dirty="0" smtClean="0">
                <a:highlight>
                  <a:srgbClr val="FFFFFF"/>
                </a:highlight>
              </a:rPr>
              <a:t> </a:t>
            </a:r>
            <a:r>
              <a:rPr lang="en-US" sz="583" dirty="0" smtClean="0">
                <a:highlight>
                  <a:srgbClr val="FFFFFF"/>
                </a:highlight>
              </a:rPr>
              <a:t>DOI</a:t>
            </a:r>
            <a:r>
              <a:rPr lang="en-US" sz="583" dirty="0">
                <a:highlight>
                  <a:srgbClr val="FFFFFF"/>
                </a:highlight>
              </a:rPr>
              <a:t>: 10.1016/j.dhjo.2020.101021</a:t>
            </a:r>
          </a:p>
          <a:p>
            <a:r>
              <a:rPr lang="en-US" sz="583" dirty="0">
                <a:highlight>
                  <a:srgbClr val="FFFFFF"/>
                </a:highlight>
              </a:rPr>
              <a:t>Hao, Y., Franco, J. H., Sundarrajan, M., &amp; Chen, Y. </a:t>
            </a:r>
          </a:p>
          <a:p>
            <a:pPr marL="95237"/>
            <a:r>
              <a:rPr lang="en-US" sz="583" dirty="0">
                <a:highlight>
                  <a:srgbClr val="FFFFFF"/>
                </a:highlight>
              </a:rPr>
              <a:t>(2020). A Pilot Study Comparing Tele- therapy and In-Person Therapy: Perspectives from Parent-Mediated Intervention for Children with Autism Spectrum Disorders. </a:t>
            </a:r>
            <a:r>
              <a:rPr lang="en-US" sz="583" i="1" dirty="0">
                <a:highlight>
                  <a:srgbClr val="FFFFFF"/>
                </a:highlight>
              </a:rPr>
              <a:t>Journal of Autism and Developmental Disorders</a:t>
            </a:r>
            <a:r>
              <a:rPr lang="en-US" sz="583" dirty="0">
                <a:highlight>
                  <a:srgbClr val="FFFFFF"/>
                </a:highlight>
              </a:rPr>
              <a:t>, </a:t>
            </a:r>
            <a:r>
              <a:rPr lang="en-US" sz="583" i="1" dirty="0">
                <a:highlight>
                  <a:srgbClr val="FFFFFF"/>
                </a:highlight>
              </a:rPr>
              <a:t>51</a:t>
            </a:r>
            <a:r>
              <a:rPr lang="en-US" sz="583" dirty="0">
                <a:highlight>
                  <a:srgbClr val="FFFFFF"/>
                </a:highlight>
              </a:rPr>
              <a:t>(1), 129–143. </a:t>
            </a:r>
            <a:r>
              <a:rPr lang="en-US" sz="583" u="sng" dirty="0">
                <a:highlight>
                  <a:srgbClr val="FFFFFF"/>
                </a:highlight>
              </a:rPr>
              <a:t>https://doi.org/10.1007/s10803-020-04439-x </a:t>
            </a:r>
            <a:endParaRPr lang="en-US" sz="1125" u="sng" dirty="0">
              <a:highlight>
                <a:srgbClr val="FFFFFF"/>
              </a:highlight>
            </a:endParaRPr>
          </a:p>
          <a:p>
            <a:r>
              <a:rPr lang="en-US" sz="583" dirty="0">
                <a:highlight>
                  <a:srgbClr val="FFFFFF"/>
                </a:highlight>
              </a:rPr>
              <a:t>Mumbardó-Adam, C., Barnet-López, S., &amp; Balboni, G. </a:t>
            </a:r>
          </a:p>
          <a:p>
            <a:pPr marL="95237"/>
            <a:r>
              <a:rPr lang="en-US" sz="583" dirty="0">
                <a:highlight>
                  <a:srgbClr val="FFFFFF"/>
                </a:highlight>
              </a:rPr>
              <a:t>(2021). How have youth with Autism Spectrum Disorder managed quarantine derived from COVID-19 pandemic? An approach to families perspectives, </a:t>
            </a:r>
            <a:r>
              <a:rPr lang="en-US" sz="583" i="1" dirty="0">
                <a:highlight>
                  <a:srgbClr val="FFFFFF"/>
                </a:highlight>
              </a:rPr>
              <a:t>Research in Developmental Disabilities</a:t>
            </a:r>
            <a:r>
              <a:rPr lang="en-US" sz="583" dirty="0">
                <a:highlight>
                  <a:srgbClr val="FFFFFF"/>
                </a:highlight>
              </a:rPr>
              <a:t>, </a:t>
            </a:r>
            <a:r>
              <a:rPr lang="en-US" sz="583" i="1" dirty="0">
                <a:highlight>
                  <a:srgbClr val="FFFFFF"/>
                </a:highlight>
              </a:rPr>
              <a:t>110</a:t>
            </a:r>
            <a:r>
              <a:rPr lang="en-US" sz="583" dirty="0">
                <a:highlight>
                  <a:srgbClr val="FFFFFF"/>
                </a:highlight>
              </a:rPr>
              <a:t>, </a:t>
            </a:r>
            <a:r>
              <a:rPr lang="en-US" sz="583" u="sng" dirty="0">
                <a:highlight>
                  <a:srgbClr val="FFFFFF"/>
                </a:highlight>
              </a:rPr>
              <a:t>https://doi.org/10.1016/j.ridd.2021.103860</a:t>
            </a:r>
          </a:p>
          <a:p>
            <a:r>
              <a:rPr lang="en-US" sz="583" dirty="0">
                <a:highlight>
                  <a:srgbClr val="FFFFFF"/>
                </a:highlight>
              </a:rPr>
              <a:t>Simacek, J., Dimian, A. F., &amp; McComas, J. J. (2017). </a:t>
            </a:r>
          </a:p>
          <a:p>
            <a:pPr marL="95237"/>
            <a:r>
              <a:rPr lang="en-US" sz="583" dirty="0">
                <a:highlight>
                  <a:srgbClr val="FFFFFF"/>
                </a:highlight>
              </a:rPr>
              <a:t>Communication Intervention for Young Children with Severe Neurodevelopmental Disabilities Via Telehealth. </a:t>
            </a:r>
            <a:r>
              <a:rPr lang="en-US" sz="583" i="1" dirty="0">
                <a:highlight>
                  <a:srgbClr val="FFFFFF"/>
                </a:highlight>
              </a:rPr>
              <a:t>Journal of Autism and Developmental Disorders</a:t>
            </a:r>
            <a:r>
              <a:rPr lang="en-US" sz="583" dirty="0">
                <a:highlight>
                  <a:srgbClr val="FFFFFF"/>
                </a:highlight>
              </a:rPr>
              <a:t>, </a:t>
            </a:r>
            <a:r>
              <a:rPr lang="en-US" sz="583" i="1" dirty="0">
                <a:highlight>
                  <a:srgbClr val="FFFFFF"/>
                </a:highlight>
              </a:rPr>
              <a:t>47</a:t>
            </a:r>
            <a:r>
              <a:rPr lang="en-US" sz="583" dirty="0">
                <a:highlight>
                  <a:srgbClr val="FFFFFF"/>
                </a:highlight>
              </a:rPr>
              <a:t>(3), 744–767. </a:t>
            </a:r>
            <a:r>
              <a:rPr lang="en-US" sz="583" u="sng" dirty="0">
                <a:highlight>
                  <a:srgbClr val="FFFFFF"/>
                </a:highlight>
              </a:rPr>
              <a:t>https://doi.org/10.1007/s10803-016-3006-z</a:t>
            </a:r>
            <a:endParaRPr lang="en-US" sz="1125" dirty="0">
              <a:highlight>
                <a:srgbClr val="FFFFFF"/>
              </a:highlight>
            </a:endParaRPr>
          </a:p>
          <a:p>
            <a:r>
              <a:rPr lang="en-US" sz="583" dirty="0">
                <a:highlight>
                  <a:srgbClr val="FFFFFF"/>
                </a:highlight>
              </a:rPr>
              <a:t>Sutherland, R., Trembath, D., Hodge, M. A., Rose, V., &amp; </a:t>
            </a:r>
          </a:p>
          <a:p>
            <a:pPr marL="95237"/>
            <a:r>
              <a:rPr lang="en-US" sz="583" dirty="0">
                <a:highlight>
                  <a:srgbClr val="FFFFFF"/>
                </a:highlight>
              </a:rPr>
              <a:t>Roberts, J. (2019). Telehealth and autism: Are telehealth language assessments reliable and feasible for children with autism?</a:t>
            </a:r>
            <a:r>
              <a:rPr lang="en-US" sz="583" i="1" dirty="0">
                <a:highlight>
                  <a:srgbClr val="FFFFFF"/>
                </a:highlight>
              </a:rPr>
              <a:t> International Journal of Language &amp; Communication Disorders, 54</a:t>
            </a:r>
            <a:r>
              <a:rPr lang="en-US" sz="583" dirty="0">
                <a:highlight>
                  <a:srgbClr val="FFFFFF"/>
                </a:highlight>
              </a:rPr>
              <a:t>(2), 281-291. doi:</a:t>
            </a:r>
            <a:r>
              <a:rPr lang="en-US" sz="583" u="sng" dirty="0">
                <a:highlight>
                  <a:srgbClr val="FFFFFF"/>
                </a:highlight>
              </a:rPr>
              <a:t>http://dx.doi.org.ezproxy.monmouth.edu/10.1111/1460-6984.12440</a:t>
            </a:r>
            <a:endParaRPr lang="en-US" sz="1125" dirty="0">
              <a:highlight>
                <a:srgbClr val="FFFFFF"/>
              </a:highlight>
            </a:endParaRPr>
          </a:p>
          <a:p>
            <a:r>
              <a:rPr lang="en-US" sz="583" dirty="0">
                <a:highlight>
                  <a:srgbClr val="FFFFFF"/>
                </a:highlight>
              </a:rPr>
              <a:t>Tohidast, S. A., Mansuri, B., Bagheri, R., &amp; Azimi, H. </a:t>
            </a:r>
          </a:p>
          <a:p>
            <a:pPr marL="95237"/>
            <a:r>
              <a:rPr lang="en-US" sz="583" dirty="0">
                <a:highlight>
                  <a:srgbClr val="FFFFFF"/>
                </a:highlight>
              </a:rPr>
              <a:t>(2020). Provision of speech-language Pathology services for the treatment of speech and language disorders in children during the Covid-19 pandemic: Problems, concerns, and solutions. </a:t>
            </a:r>
            <a:r>
              <a:rPr lang="en-US" sz="583" i="1" dirty="0">
                <a:highlight>
                  <a:srgbClr val="FFFFFF"/>
                </a:highlight>
              </a:rPr>
              <a:t>International Journal of Pediatric Otorhinolaryngology,</a:t>
            </a:r>
            <a:r>
              <a:rPr lang="en-US" sz="583" dirty="0">
                <a:highlight>
                  <a:srgbClr val="FFFFFF"/>
                </a:highlight>
              </a:rPr>
              <a:t> </a:t>
            </a:r>
            <a:r>
              <a:rPr lang="en-US" sz="583" i="1" dirty="0">
                <a:highlight>
                  <a:srgbClr val="FFFFFF"/>
                </a:highlight>
              </a:rPr>
              <a:t>138</a:t>
            </a:r>
            <a:r>
              <a:rPr lang="en-US" sz="583" dirty="0">
                <a:highlight>
                  <a:srgbClr val="FFFFFF"/>
                </a:highlight>
              </a:rPr>
              <a:t>, 110262. DOI: 10.1016/j.ijporl.2020.110262</a:t>
            </a:r>
            <a:endParaRPr sz="500" dirty="0">
              <a:solidFill>
                <a:srgbClr val="073763"/>
              </a:solidFill>
              <a:highlight>
                <a:srgbClr val="FFFFFF"/>
              </a:highlight>
              <a:latin typeface="Century Gothic"/>
              <a:ea typeface="Century Gothic"/>
              <a:cs typeface="Century Gothic"/>
              <a:sym typeface="Century Gothic"/>
            </a:endParaRPr>
          </a:p>
        </p:txBody>
      </p:sp>
      <p:sp>
        <p:nvSpPr>
          <p:cNvPr id="76" name="Shape 76"/>
          <p:cNvSpPr txBox="1"/>
          <p:nvPr/>
        </p:nvSpPr>
        <p:spPr>
          <a:xfrm>
            <a:off x="3832289" y="1125713"/>
            <a:ext cx="2079625" cy="271292"/>
          </a:xfrm>
          <a:prstGeom prst="rect">
            <a:avLst/>
          </a:prstGeom>
          <a:gradFill>
            <a:gsLst>
              <a:gs pos="0">
                <a:srgbClr val="D4E5F5"/>
              </a:gs>
              <a:gs pos="100000">
                <a:srgbClr val="70A4D5"/>
              </a:gs>
            </a:gsLst>
            <a:lin ang="5400012" scaled="0"/>
          </a:gradFill>
          <a:ln>
            <a:noFill/>
          </a:ln>
        </p:spPr>
        <p:txBody>
          <a:bodyPr lIns="19011" tIns="9500" rIns="19011" bIns="9500" anchor="t" anchorCtr="0">
            <a:noAutofit/>
          </a:bodyPr>
          <a:lstStyle/>
          <a:p>
            <a:pPr algn="ctr">
              <a:buClr>
                <a:srgbClr val="F8F8F8"/>
              </a:buClr>
              <a:buSzPct val="25000"/>
            </a:pPr>
            <a:r>
              <a:rPr lang="en-US" sz="1251" b="1" dirty="0">
                <a:solidFill>
                  <a:srgbClr val="F8684F"/>
                </a:solidFill>
                <a:latin typeface="Walbaum Display" panose="02070503090703020303" pitchFamily="18" charset="0"/>
                <a:ea typeface="Century Gothic"/>
                <a:cs typeface="Century Gothic"/>
                <a:sym typeface="Century Gothic"/>
              </a:rPr>
              <a:t>Purpose of study </a:t>
            </a:r>
          </a:p>
        </p:txBody>
      </p:sp>
      <p:sp>
        <p:nvSpPr>
          <p:cNvPr id="84" name="Shape 84"/>
          <p:cNvSpPr txBox="1"/>
          <p:nvPr/>
        </p:nvSpPr>
        <p:spPr>
          <a:xfrm>
            <a:off x="1589138" y="1328778"/>
            <a:ext cx="2142855" cy="5494831"/>
          </a:xfrm>
          <a:prstGeom prst="rect">
            <a:avLst/>
          </a:prstGeom>
          <a:solidFill>
            <a:srgbClr val="FFFFFF"/>
          </a:solidFill>
          <a:ln>
            <a:noFill/>
          </a:ln>
        </p:spPr>
        <p:txBody>
          <a:bodyPr lIns="95251" tIns="95251" rIns="95251" bIns="95251" anchor="t" anchorCtr="0">
            <a:noAutofit/>
          </a:bodyPr>
          <a:lstStyle/>
          <a:p>
            <a:r>
              <a:rPr lang="en-US" sz="800" dirty="0"/>
              <a:t>At the start of the Covid-19 Pandemic when the worldwide quarantine began, speech services were halted due to the need for face-to-face communication between SLPs and their clients. Given the need for continued therapy sessions to treat communication disorders in children with Autism Spectrum Disorder (ASD), speech services couldn’t simply stop and continue when the pandemic was over. During the Pandemic, speech services transitioned from in-person to online therapy, more commonly known as “teletherapy.” Teletherapy has allowed all individuals to continue speech therapy amidst a global pandemic while still managing to have fun, improve their speech, and stay safe. The American Speech-Language-Hearing Association (ASHA) has assured that “the assessment and treatment process in speech and language pathology can be done through telepractice” (Tohidastet al., </a:t>
            </a:r>
            <a:r>
              <a:rPr lang="en-US" sz="800" dirty="0" smtClean="0"/>
              <a:t>2020, para. 1) </a:t>
            </a:r>
            <a:r>
              <a:rPr lang="en-US" sz="800" dirty="0"/>
              <a:t>with great potential for positive outcomes.</a:t>
            </a:r>
          </a:p>
          <a:p>
            <a:r>
              <a:rPr lang="en-US" sz="800" dirty="0"/>
              <a:t> </a:t>
            </a:r>
          </a:p>
          <a:p>
            <a:r>
              <a:rPr lang="en-US" sz="800" dirty="0"/>
              <a:t>Due to Covid-19 and public health restrictions, it has become very difficult to see clients in person for speech therapy. The need for teletherapy has increased and has become a pivotal aspect in helping children with autism receive speech therapy during a pandemic. Therapy must be consistent or else the client will begin to regress. It is helpful to learn how this form of therapy will affect speech therapy in the future especially for those clients and families who have found this new area of therapy to be more favorable than in-person. As the prevalence of ASD continues to rise, so does the number of families in need of speech services. It may begin to be challenging to find in-person services with the number of people in need of services increasing. </a:t>
            </a:r>
            <a:r>
              <a:rPr lang="en-US" sz="800" dirty="0" smtClean="0"/>
              <a:t>Families may  </a:t>
            </a:r>
            <a:r>
              <a:rPr lang="en-US" sz="800" dirty="0"/>
              <a:t>need to be more open-minded to online options for speech therapy especially if this is the only option for services.</a:t>
            </a:r>
          </a:p>
          <a:p>
            <a:r>
              <a:rPr lang="en-US" sz="800" dirty="0"/>
              <a:t/>
            </a:r>
            <a:br>
              <a:rPr lang="en-US" sz="800" dirty="0"/>
            </a:br>
            <a:endParaRPr lang="en-US" sz="800" dirty="0">
              <a:solidFill>
                <a:srgbClr val="073763"/>
              </a:solidFill>
              <a:latin typeface="Century Gothic"/>
              <a:ea typeface="Century Gothic"/>
              <a:cs typeface="Century Gothic"/>
              <a:sym typeface="Century Gothic"/>
            </a:endParaRPr>
          </a:p>
        </p:txBody>
      </p:sp>
      <p:sp>
        <p:nvSpPr>
          <p:cNvPr id="86" name="Shape 86"/>
          <p:cNvSpPr txBox="1"/>
          <p:nvPr/>
        </p:nvSpPr>
        <p:spPr>
          <a:xfrm>
            <a:off x="6019898" y="1114407"/>
            <a:ext cx="2243319" cy="271292"/>
          </a:xfrm>
          <a:prstGeom prst="rect">
            <a:avLst/>
          </a:prstGeom>
          <a:gradFill>
            <a:gsLst>
              <a:gs pos="0">
                <a:srgbClr val="D4E5F5"/>
              </a:gs>
              <a:gs pos="100000">
                <a:srgbClr val="70A4D5"/>
              </a:gs>
            </a:gsLst>
            <a:lin ang="5400012" scaled="0"/>
          </a:gradFill>
          <a:ln>
            <a:noFill/>
          </a:ln>
        </p:spPr>
        <p:txBody>
          <a:bodyPr lIns="19011" tIns="9500" rIns="19011" bIns="9500" anchor="t" anchorCtr="0">
            <a:noAutofit/>
          </a:bodyPr>
          <a:lstStyle/>
          <a:p>
            <a:pPr algn="ctr">
              <a:buClr>
                <a:srgbClr val="F8F8F8"/>
              </a:buClr>
              <a:buSzPct val="25000"/>
            </a:pPr>
            <a:r>
              <a:rPr lang="en-US" sz="1251" b="1" dirty="0">
                <a:solidFill>
                  <a:srgbClr val="F8684F"/>
                </a:solidFill>
                <a:latin typeface="Walbaum Display" panose="02070503090703020303" pitchFamily="18" charset="0"/>
                <a:ea typeface="Century Gothic"/>
                <a:cs typeface="Century Gothic"/>
                <a:sym typeface="Century Gothic"/>
              </a:rPr>
              <a:t>Survey Questions</a:t>
            </a:r>
            <a:endParaRPr lang="en-US" sz="1500" b="1" dirty="0">
              <a:solidFill>
                <a:srgbClr val="F8684F"/>
              </a:solidFill>
              <a:latin typeface="Walbaum Display" panose="02070503090703020303" pitchFamily="18" charset="0"/>
              <a:ea typeface="Century Gothic"/>
              <a:cs typeface="Century Gothic"/>
              <a:sym typeface="Century Gothic"/>
            </a:endParaRPr>
          </a:p>
        </p:txBody>
      </p:sp>
      <p:sp>
        <p:nvSpPr>
          <p:cNvPr id="87" name="Shape 87"/>
          <p:cNvSpPr txBox="1"/>
          <p:nvPr/>
        </p:nvSpPr>
        <p:spPr>
          <a:xfrm>
            <a:off x="6019895" y="1389363"/>
            <a:ext cx="2332984" cy="5422431"/>
          </a:xfrm>
          <a:prstGeom prst="rect">
            <a:avLst/>
          </a:prstGeom>
          <a:solidFill>
            <a:srgbClr val="FFFFFF"/>
          </a:solidFill>
          <a:ln>
            <a:noFill/>
          </a:ln>
        </p:spPr>
        <p:txBody>
          <a:bodyPr lIns="95251" tIns="95251" rIns="95251" bIns="95251" anchor="t" anchorCtr="0">
            <a:noAutofit/>
          </a:bodyPr>
          <a:lstStyle/>
          <a:p>
            <a:pPr fontAlgn="base"/>
            <a:r>
              <a:rPr lang="en-US" sz="853" dirty="0"/>
              <a:t>How many sessions of teletherapy is your child/client involved in every week? </a:t>
            </a:r>
          </a:p>
          <a:p>
            <a:pPr fontAlgn="base"/>
            <a:r>
              <a:rPr lang="en-US" sz="853" dirty="0"/>
              <a:t/>
            </a:r>
            <a:br>
              <a:rPr lang="en-US" sz="853" dirty="0"/>
            </a:br>
            <a:r>
              <a:rPr lang="en-US" sz="853" dirty="0"/>
              <a:t>How many sessions of in-person therapy was your child/client involved in every week prior to Covid-19? </a:t>
            </a:r>
          </a:p>
          <a:p>
            <a:pPr fontAlgn="base"/>
            <a:endParaRPr lang="en-US" sz="853" dirty="0"/>
          </a:p>
          <a:p>
            <a:pPr fontAlgn="base"/>
            <a:r>
              <a:rPr lang="en-US" sz="853" dirty="0"/>
              <a:t>If you were given both options, in-person vs online therapy which would you prefer for your child/client? </a:t>
            </a:r>
          </a:p>
          <a:p>
            <a:endParaRPr lang="en-US" sz="853" dirty="0"/>
          </a:p>
          <a:p>
            <a:r>
              <a:rPr lang="en-US" sz="853" dirty="0"/>
              <a:t>What benefits or disadvantages does teletherapy provide for your child/client?</a:t>
            </a:r>
          </a:p>
          <a:p>
            <a:pPr fontAlgn="base"/>
            <a:r>
              <a:rPr lang="en-US" sz="853" dirty="0"/>
              <a:t/>
            </a:r>
            <a:br>
              <a:rPr lang="en-US" sz="853" dirty="0"/>
            </a:br>
            <a:r>
              <a:rPr lang="en-US" sz="853" dirty="0"/>
              <a:t>What benefits or disadvantages does in-person therapy provide for your child/client?</a:t>
            </a:r>
          </a:p>
          <a:p>
            <a:pPr fontAlgn="base"/>
            <a:endParaRPr lang="en-US" sz="853" dirty="0"/>
          </a:p>
          <a:p>
            <a:pPr algn="ctr" fontAlgn="base"/>
            <a:r>
              <a:rPr lang="en-US" sz="853" dirty="0"/>
              <a:t>Likert scale</a:t>
            </a:r>
          </a:p>
          <a:p>
            <a:pPr fontAlgn="base"/>
            <a:endParaRPr lang="en-US" sz="853" dirty="0"/>
          </a:p>
          <a:p>
            <a:pPr fontAlgn="base"/>
            <a:r>
              <a:rPr lang="en-US" sz="853" dirty="0"/>
              <a:t>1 strongly disagree</a:t>
            </a:r>
          </a:p>
          <a:p>
            <a:pPr fontAlgn="base"/>
            <a:r>
              <a:rPr lang="en-US" sz="853" dirty="0"/>
              <a:t>2 disagree </a:t>
            </a:r>
          </a:p>
          <a:p>
            <a:pPr fontAlgn="base"/>
            <a:r>
              <a:rPr lang="en-US" sz="853" dirty="0"/>
              <a:t>3 neutral</a:t>
            </a:r>
          </a:p>
          <a:p>
            <a:pPr fontAlgn="base"/>
            <a:r>
              <a:rPr lang="en-US" sz="853" dirty="0"/>
              <a:t>4 agree</a:t>
            </a:r>
          </a:p>
          <a:p>
            <a:pPr fontAlgn="base"/>
            <a:r>
              <a:rPr lang="en-US" sz="853" dirty="0"/>
              <a:t>5 strongly agree</a:t>
            </a:r>
          </a:p>
          <a:p>
            <a:pPr fontAlgn="base"/>
            <a:r>
              <a:rPr lang="en-US" sz="853" dirty="0"/>
              <a:t/>
            </a:r>
            <a:br>
              <a:rPr lang="en-US" sz="853" dirty="0"/>
            </a:br>
            <a:r>
              <a:rPr lang="en-US" sz="853" dirty="0"/>
              <a:t>Teletherapy has negatively affected the progress of the child/client.</a:t>
            </a:r>
          </a:p>
          <a:p>
            <a:r>
              <a:rPr lang="en-US" sz="853" dirty="0"/>
              <a:t/>
            </a:r>
            <a:br>
              <a:rPr lang="en-US" sz="853" dirty="0"/>
            </a:br>
            <a:r>
              <a:rPr lang="en-US" sz="853" dirty="0"/>
              <a:t>Teletherapy has positively affected the progress of the child/ client.</a:t>
            </a:r>
          </a:p>
          <a:p>
            <a:r>
              <a:rPr lang="en-US" sz="853" dirty="0"/>
              <a:t/>
            </a:r>
            <a:br>
              <a:rPr lang="en-US" sz="853" dirty="0"/>
            </a:br>
            <a:r>
              <a:rPr lang="en-US" sz="853" dirty="0"/>
              <a:t>I think </a:t>
            </a:r>
            <a:r>
              <a:rPr lang="en-US" sz="853" dirty="0" err="1"/>
              <a:t>t</a:t>
            </a:r>
            <a:r>
              <a:rPr lang="en-US" sz="853" dirty="0" err="1" smtClean="0"/>
              <a:t>eletherapy</a:t>
            </a:r>
            <a:r>
              <a:rPr lang="en-US" sz="853" dirty="0" smtClean="0"/>
              <a:t> </a:t>
            </a:r>
            <a:r>
              <a:rPr lang="en-US" sz="853" dirty="0"/>
              <a:t>is beneficial.</a:t>
            </a:r>
          </a:p>
          <a:p>
            <a:r>
              <a:rPr lang="en-US" sz="853" dirty="0"/>
              <a:t/>
            </a:r>
            <a:br>
              <a:rPr lang="en-US" sz="853" dirty="0"/>
            </a:br>
            <a:r>
              <a:rPr lang="en-US" sz="853" dirty="0"/>
              <a:t>My child/client engages when doing teletherapy</a:t>
            </a:r>
          </a:p>
          <a:p>
            <a:r>
              <a:rPr lang="en-US" sz="853" dirty="0"/>
              <a:t/>
            </a:r>
            <a:br>
              <a:rPr lang="en-US" sz="853" dirty="0"/>
            </a:br>
            <a:r>
              <a:rPr lang="en-US" sz="853" dirty="0"/>
              <a:t>My child/client engages when doing in-person therapy</a:t>
            </a:r>
          </a:p>
          <a:p>
            <a:r>
              <a:rPr lang="en-US" sz="853" dirty="0"/>
              <a:t/>
            </a:r>
            <a:br>
              <a:rPr lang="en-US" sz="853" dirty="0"/>
            </a:br>
            <a:r>
              <a:rPr lang="en-US" sz="853" dirty="0"/>
              <a:t>My child/client speech has improved since engaging in teletherapy </a:t>
            </a:r>
          </a:p>
          <a:p>
            <a:r>
              <a:rPr lang="en-US" sz="792" dirty="0"/>
              <a:t/>
            </a:r>
            <a:br>
              <a:rPr lang="en-US" sz="792" dirty="0"/>
            </a:br>
            <a:endParaRPr lang="en-US" sz="792" dirty="0"/>
          </a:p>
          <a:p>
            <a:pPr fontAlgn="base"/>
            <a:endParaRPr lang="en-US" sz="833" dirty="0"/>
          </a:p>
          <a:p>
            <a:r>
              <a:rPr lang="en-US" sz="667" dirty="0"/>
              <a:t/>
            </a:r>
            <a:br>
              <a:rPr lang="en-US" sz="667" dirty="0"/>
            </a:br>
            <a:r>
              <a:rPr lang="en-US" sz="667" dirty="0"/>
              <a:t/>
            </a:r>
            <a:br>
              <a:rPr lang="en-US" sz="667" dirty="0"/>
            </a:br>
            <a:endParaRPr lang="en-US" sz="625" dirty="0">
              <a:solidFill>
                <a:srgbClr val="073763"/>
              </a:solidFill>
              <a:latin typeface="Century Gothic"/>
              <a:ea typeface="Century Gothic"/>
              <a:cs typeface="Century Gothic"/>
              <a:sym typeface="Century Gothic"/>
            </a:endParaRPr>
          </a:p>
        </p:txBody>
      </p:sp>
      <p:pic>
        <p:nvPicPr>
          <p:cNvPr id="3" name="Picture 2" descr="Icon&#10;&#10;Description automatically generated">
            <a:extLst>
              <a:ext uri="{FF2B5EF4-FFF2-40B4-BE49-F238E27FC236}">
                <a16:creationId xmlns:a16="http://schemas.microsoft.com/office/drawing/2014/main" id="{BB12B576-463E-C946-8E1D-DB3C21DCC582}"/>
              </a:ext>
            </a:extLst>
          </p:cNvPr>
          <p:cNvPicPr>
            <a:picLocks noChangeAspect="1"/>
          </p:cNvPicPr>
          <p:nvPr/>
        </p:nvPicPr>
        <p:blipFill rotWithShape="1">
          <a:blip r:embed="rId7">
            <a:extLst>
              <a:ext uri="{837473B0-CC2E-450A-ABE3-18F120FF3D39}">
                <a1611:picAttrSrcUrl xmlns="" xmlns:a1611="http://schemas.microsoft.com/office/drawing/2016/11/main" r:id="rId8"/>
              </a:ext>
            </a:extLst>
          </a:blip>
          <a:srcRect l="-10575"/>
          <a:stretch/>
        </p:blipFill>
        <p:spPr>
          <a:xfrm>
            <a:off x="3785032" y="3125230"/>
            <a:ext cx="671963" cy="749865"/>
          </a:xfrm>
          <a:prstGeom prst="rect">
            <a:avLst/>
          </a:prstGeom>
        </p:spPr>
      </p:pic>
      <p:pic>
        <p:nvPicPr>
          <p:cNvPr id="6" name="Picture 5" descr="Logo, company name&#10;&#10;Description automatically generated">
            <a:extLst>
              <a:ext uri="{FF2B5EF4-FFF2-40B4-BE49-F238E27FC236}">
                <a16:creationId xmlns:a16="http://schemas.microsoft.com/office/drawing/2014/main" id="{8C4148C6-7710-9341-BD97-86FD3CA4BA43}"/>
              </a:ext>
            </a:extLst>
          </p:cNvPr>
          <p:cNvPicPr>
            <a:picLocks noChangeAspect="1"/>
          </p:cNvPicPr>
          <p:nvPr/>
        </p:nvPicPr>
        <p:blipFill rotWithShape="1">
          <a:blip r:embed="rId9">
            <a:extLst>
              <a:ext uri="{837473B0-CC2E-450A-ABE3-18F120FF3D39}">
                <a1611:picAttrSrcUrl xmlns="" xmlns:a1611="http://schemas.microsoft.com/office/drawing/2016/11/main" r:id="rId10"/>
              </a:ext>
            </a:extLst>
          </a:blip>
          <a:srcRect l="4572" r="4604"/>
          <a:stretch/>
        </p:blipFill>
        <p:spPr>
          <a:xfrm>
            <a:off x="4437544" y="3092674"/>
            <a:ext cx="1466680" cy="78242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4E1BEC9-CF06-A142-B1DB-92A98F550E41}"/>
              </a:ext>
            </a:extLst>
          </p:cNvPr>
          <p:cNvPicPr>
            <a:picLocks noChangeAspect="1"/>
          </p:cNvPicPr>
          <p:nvPr/>
        </p:nvPicPr>
        <p:blipFill rotWithShape="1">
          <a:blip r:embed="rId11">
            <a:extLst>
              <a:ext uri="{837473B0-CC2E-450A-ABE3-18F120FF3D39}">
                <a1611:picAttrSrcUrl xmlns="" xmlns:a1611="http://schemas.microsoft.com/office/drawing/2016/11/main" r:id="rId12"/>
              </a:ext>
            </a:extLst>
          </a:blip>
          <a:srcRect l="8763"/>
          <a:stretch/>
        </p:blipFill>
        <p:spPr>
          <a:xfrm>
            <a:off x="8401718" y="1084421"/>
            <a:ext cx="1235955" cy="760677"/>
          </a:xfrm>
          <a:prstGeom prst="rect">
            <a:avLst/>
          </a:prstGeom>
        </p:spPr>
      </p:pic>
      <p:pic>
        <p:nvPicPr>
          <p:cNvPr id="12" name="Picture 11" descr="A picture containing text, electronics, computer&#10;&#10;Description automatically generated">
            <a:extLst>
              <a:ext uri="{FF2B5EF4-FFF2-40B4-BE49-F238E27FC236}">
                <a16:creationId xmlns:a16="http://schemas.microsoft.com/office/drawing/2014/main" id="{A6B558DF-A56B-3643-8B97-83620AB37CAC}"/>
              </a:ext>
            </a:extLst>
          </p:cNvPr>
          <p:cNvPicPr>
            <a:picLocks noChangeAspect="1"/>
          </p:cNvPicPr>
          <p:nvPr/>
        </p:nvPicPr>
        <p:blipFill rotWithShape="1">
          <a:blip r:embed="rId13">
            <a:extLst>
              <a:ext uri="{837473B0-CC2E-450A-ABE3-18F120FF3D39}">
                <a1611:picAttrSrcUrl xmlns="" xmlns:a1611="http://schemas.microsoft.com/office/drawing/2016/11/main" r:id="rId14"/>
              </a:ext>
            </a:extLst>
          </a:blip>
          <a:srcRect l="15614" b="1853"/>
          <a:stretch/>
        </p:blipFill>
        <p:spPr>
          <a:xfrm>
            <a:off x="9614713" y="1084421"/>
            <a:ext cx="1070736" cy="703660"/>
          </a:xfrm>
          <a:prstGeom prst="rect">
            <a:avLst/>
          </a:prstGeom>
        </p:spPr>
      </p:pic>
      <p:pic>
        <p:nvPicPr>
          <p:cNvPr id="1026" name="Picture 2" descr="Nudged by social distancing, teletherapy for children takes off | FIU  Magazine - Florida International University">
            <a:extLst>
              <a:ext uri="{FF2B5EF4-FFF2-40B4-BE49-F238E27FC236}">
                <a16:creationId xmlns:a16="http://schemas.microsoft.com/office/drawing/2014/main" id="{28F32D61-F952-2046-A0D7-2C6E806BA2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68254" y="5896115"/>
            <a:ext cx="2299747" cy="915679"/>
          </a:xfrm>
          <a:prstGeom prst="rect">
            <a:avLst/>
          </a:prstGeom>
          <a:noFill/>
          <a:extLst>
            <a:ext uri="{909E8E84-426E-40DD-AFC4-6F175D3DCCD1}">
              <a14:hiddenFill xmlns:a14="http://schemas.microsoft.com/office/drawing/2010/main">
                <a:solidFill>
                  <a:srgbClr val="FFFFFF"/>
                </a:solidFill>
              </a14:hiddenFill>
            </a:ext>
          </a:extLst>
        </p:spPr>
      </p:pic>
      <p:pic>
        <p:nvPicPr>
          <p:cNvPr id="20" name="Audio 1">
            <a:hlinkClick r:id="" action="ppaction://media"/>
            <a:extLst>
              <a:ext uri="{FF2B5EF4-FFF2-40B4-BE49-F238E27FC236}">
                <a16:creationId xmlns:a16="http://schemas.microsoft.com/office/drawing/2014/main" id="{5CBC5530-E6A3-D04C-9BD8-2BFB0576BBF0}"/>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0976091" y="5838355"/>
            <a:ext cx="915679" cy="915679"/>
          </a:xfrm>
          <a:prstGeom prst="rect">
            <a:avLst/>
          </a:prstGeom>
        </p:spPr>
      </p:pic>
    </p:spTree>
    <p:extLst>
      <p:ext uri="{BB962C8B-B14F-4D97-AF65-F5344CB8AC3E}">
        <p14:creationId xmlns:p14="http://schemas.microsoft.com/office/powerpoint/2010/main" val="18732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1460</TotalTime>
  <Words>1073</Words>
  <Application>Microsoft Office PowerPoint</Application>
  <PresentationFormat>Widescreen</PresentationFormat>
  <Paragraphs>57</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Candara</vt:lpstr>
      <vt:lpstr>Century Gothic</vt:lpstr>
      <vt:lpstr>Walbaum Display</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Smith</cp:lastModifiedBy>
  <cp:revision>7</cp:revision>
  <dcterms:created xsi:type="dcterms:W3CDTF">2021-04-03T03:41:25Z</dcterms:created>
  <dcterms:modified xsi:type="dcterms:W3CDTF">2021-04-15T12:39:35Z</dcterms:modified>
</cp:coreProperties>
</file>