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5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civilrightsproject.ucla.edu/research/k-12-education/integration-and-diversity/new-jerseys-segregated-schools-trends-and-paths-forward/New-Jersey-report-final-110917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FFE9"/>
            </a:gs>
            <a:gs pos="100000">
              <a:schemeClr val="accent1">
                <a:lumOff val="-13575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Image Gallery"/>
          <p:cNvGrpSpPr/>
          <p:nvPr/>
        </p:nvGrpSpPr>
        <p:grpSpPr>
          <a:xfrm>
            <a:off x="-184457" y="6306"/>
            <a:ext cx="24563209" cy="14378520"/>
            <a:chOff x="0" y="0"/>
            <a:chExt cx="24563207" cy="14378518"/>
          </a:xfrm>
        </p:grpSpPr>
        <p:pic>
          <p:nvPicPr>
            <p:cNvPr id="119" name="library.jpeg" descr="library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8179" b="8179"/>
            <a:stretch>
              <a:fillRect/>
            </a:stretch>
          </p:blipFill>
          <p:spPr>
            <a:xfrm>
              <a:off x="0" y="0"/>
              <a:ext cx="24563208" cy="13703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Caption"/>
            <p:cNvSpPr/>
            <p:nvPr/>
          </p:nvSpPr>
          <p:spPr>
            <a:xfrm>
              <a:off x="0" y="13779586"/>
              <a:ext cx="24563208" cy="598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0"/>
              </a:lvl1pPr>
            </a:lstStyle>
            <a:p>
              <a:r>
                <a:t>Caption</a:t>
              </a:r>
            </a:p>
          </p:txBody>
        </p:sp>
      </p:grpSp>
      <p:sp>
        <p:nvSpPr>
          <p:cNvPr id="122" name="Shape"/>
          <p:cNvSpPr/>
          <p:nvPr/>
        </p:nvSpPr>
        <p:spPr>
          <a:xfrm>
            <a:off x="16257508" y="229462"/>
            <a:ext cx="7748371" cy="780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Method"/>
          <p:cNvSpPr txBox="1"/>
          <p:nvPr/>
        </p:nvSpPr>
        <p:spPr>
          <a:xfrm rot="16199678">
            <a:off x="18673122" y="4823785"/>
            <a:ext cx="2917143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dirty="0"/>
              <a:t>Method</a:t>
            </a:r>
          </a:p>
        </p:txBody>
      </p:sp>
      <p:sp>
        <p:nvSpPr>
          <p:cNvPr id="124" name="Shape"/>
          <p:cNvSpPr/>
          <p:nvPr/>
        </p:nvSpPr>
        <p:spPr>
          <a:xfrm>
            <a:off x="8225865" y="2955069"/>
            <a:ext cx="7742565" cy="7806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Shape"/>
          <p:cNvSpPr/>
          <p:nvPr/>
        </p:nvSpPr>
        <p:spPr>
          <a:xfrm>
            <a:off x="195750" y="5823024"/>
            <a:ext cx="7741037" cy="7806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Purpose"/>
          <p:cNvSpPr txBox="1"/>
          <p:nvPr/>
        </p:nvSpPr>
        <p:spPr>
          <a:xfrm rot="16199678">
            <a:off x="10638576" y="7546009"/>
            <a:ext cx="2917143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Purpose</a:t>
            </a:r>
          </a:p>
        </p:txBody>
      </p:sp>
      <p:sp>
        <p:nvSpPr>
          <p:cNvPr id="127" name="Background"/>
          <p:cNvSpPr txBox="1"/>
          <p:nvPr/>
        </p:nvSpPr>
        <p:spPr>
          <a:xfrm rot="16199678">
            <a:off x="2133374" y="10461749"/>
            <a:ext cx="3858366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Background</a:t>
            </a:r>
          </a:p>
        </p:txBody>
      </p:sp>
      <p:sp>
        <p:nvSpPr>
          <p:cNvPr id="128" name="This change in…"/>
          <p:cNvSpPr txBox="1"/>
          <p:nvPr/>
        </p:nvSpPr>
        <p:spPr>
          <a:xfrm rot="21540000">
            <a:off x="4887719" y="8084165"/>
            <a:ext cx="3321567" cy="479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Clr>
                <a:srgbClr val="000000"/>
              </a:buClr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This change in</a:t>
            </a:r>
          </a:p>
          <a:p>
            <a:pPr algn="l">
              <a:buClr>
                <a:srgbClr val="000000"/>
              </a:buCl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demographic calls for changes in our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schools </a:t>
            </a:r>
          </a:p>
          <a:p>
            <a:pPr algn="l">
              <a:defRPr sz="1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marL="228600" indent="-228600" algn="l">
              <a:buClr>
                <a:srgbClr val="000000"/>
              </a:buClr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High School English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classes have been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reading the same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novels which are part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of the literary canon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for an extremely long </a:t>
            </a:r>
            <a:r>
              <a:rPr lang="en-US" dirty="0" smtClean="0"/>
              <a:t>t</a:t>
            </a:r>
            <a:r>
              <a:rPr dirty="0" smtClean="0"/>
              <a:t>ime</a:t>
            </a:r>
            <a:endParaRPr dirty="0"/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9" name="Prove the rate at…"/>
          <p:cNvSpPr txBox="1"/>
          <p:nvPr/>
        </p:nvSpPr>
        <p:spPr>
          <a:xfrm>
            <a:off x="12854296" y="4833118"/>
            <a:ext cx="3168630" cy="505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>
              <a:buClr>
                <a:srgbClr val="000000"/>
              </a:buClr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Prove the rate at </a:t>
            </a:r>
          </a:p>
          <a:p>
            <a:pPr algn="l">
              <a:buClr>
                <a:srgbClr val="000000"/>
              </a:buCl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which Abbott school districts mandate underrepresented authors in relation to non Abbott school districts</a:t>
            </a:r>
          </a:p>
          <a:p>
            <a:pPr algn="l"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marL="228600" indent="-228600" algn="l"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Gain a better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understanding of why teachers </a:t>
            </a:r>
            <a:r>
              <a:rPr dirty="0" smtClean="0"/>
              <a:t>are</a:t>
            </a:r>
            <a:r>
              <a:rPr lang="en-US" dirty="0" smtClean="0"/>
              <a:t>/</a:t>
            </a:r>
            <a:r>
              <a:rPr dirty="0" smtClean="0"/>
              <a:t> </a:t>
            </a:r>
            <a:r>
              <a:rPr dirty="0"/>
              <a:t>are not including multicultural </a:t>
            </a:r>
            <a:endParaRPr lang="en-US" dirty="0" smtClean="0"/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smtClean="0"/>
              <a:t>literature </a:t>
            </a:r>
            <a:r>
              <a:rPr dirty="0"/>
              <a:t>in their classrooms</a:t>
            </a:r>
          </a:p>
        </p:txBody>
      </p:sp>
      <p:sp>
        <p:nvSpPr>
          <p:cNvPr id="130" name="Survey English teachers from these 6 high schools asking questions correlating to the literature they teach and the reasons behind their book selection"/>
          <p:cNvSpPr txBox="1"/>
          <p:nvPr/>
        </p:nvSpPr>
        <p:spPr>
          <a:xfrm rot="21560982">
            <a:off x="20853341" y="2790584"/>
            <a:ext cx="3077455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500" indent="-63500" algn="l"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 Survey English teachers from these 6 high schools asking questions correlating to the literature they teach and the reasons behind their book selection</a:t>
            </a:r>
          </a:p>
        </p:txBody>
      </p:sp>
      <p:sp>
        <p:nvSpPr>
          <p:cNvPr id="131" name="NJ…"/>
          <p:cNvSpPr txBox="1"/>
          <p:nvPr/>
        </p:nvSpPr>
        <p:spPr>
          <a:xfrm rot="40792">
            <a:off x="211617" y="6939451"/>
            <a:ext cx="3256583" cy="611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NJ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demographic is changing substantially </a:t>
            </a:r>
          </a:p>
          <a:p>
            <a:pPr algn="l"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marL="228600" indent="-228600" algn="l">
              <a:buClr>
                <a:srgbClr val="000000"/>
              </a:buClr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Densely populated &amp; </a:t>
            </a:r>
          </a:p>
          <a:p>
            <a:pPr algn="l">
              <a:buClr>
                <a:srgbClr val="000000"/>
              </a:buCl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extremely segregated</a:t>
            </a:r>
          </a:p>
          <a:p>
            <a:pPr algn="l">
              <a:defRPr sz="1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marL="228600" indent="-228600" algn="l">
              <a:buClr>
                <a:srgbClr val="000000"/>
              </a:buClr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 smtClean="0"/>
              <a:t>"</a:t>
            </a:r>
            <a:r>
              <a:rPr dirty="0" smtClean="0"/>
              <a:t>Black </a:t>
            </a:r>
            <a:r>
              <a:rPr dirty="0"/>
              <a:t>and Hispanic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students tend to be in more urban areas, while White and Asian populations have isolated themselves in many of the more rural                 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 </a:t>
            </a:r>
            <a:r>
              <a:rPr dirty="0" smtClean="0"/>
              <a:t>areas</a:t>
            </a:r>
            <a:r>
              <a:rPr lang="en-US" dirty="0" smtClean="0"/>
              <a:t>“ (</a:t>
            </a:r>
            <a:r>
              <a:rPr lang="en-US" dirty="0" err="1" smtClean="0"/>
              <a:t>Orfield</a:t>
            </a:r>
            <a:r>
              <a:rPr lang="en-US" dirty="0" smtClean="0"/>
              <a:t> et al., </a:t>
            </a:r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/>
              <a:t> </a:t>
            </a:r>
            <a:r>
              <a:rPr lang="en-US" dirty="0" smtClean="0"/>
              <a:t>              2017).</a:t>
            </a:r>
            <a:endParaRPr dirty="0"/>
          </a:p>
          <a:p>
            <a:pPr algn="l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2" name="Students…"/>
          <p:cNvSpPr txBox="1"/>
          <p:nvPr/>
        </p:nvSpPr>
        <p:spPr>
          <a:xfrm rot="60000">
            <a:off x="8228321" y="4072936"/>
            <a:ext cx="3313426" cy="5777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>
              <a:buSzPct val="150000"/>
              <a:buChar char="‣"/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Students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of color are not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finding the opportunity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to see themselves </a:t>
            </a:r>
            <a:r>
              <a:rPr dirty="0" smtClean="0"/>
              <a:t>in</a:t>
            </a:r>
            <a:endParaRPr lang="en-US" dirty="0" smtClean="0"/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smtClean="0"/>
              <a:t>the </a:t>
            </a:r>
            <a:r>
              <a:rPr dirty="0"/>
              <a:t>literature they are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reading in high school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or as the creators of literature</a:t>
            </a:r>
          </a:p>
          <a:p>
            <a:pPr algn="l"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 dirty="0"/>
          </a:p>
          <a:p>
            <a:pPr marL="228600" indent="-228600" algn="l">
              <a:buSzPct val="150000"/>
              <a:buChar char="‣"/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smtClean="0"/>
              <a:t>Abbo</a:t>
            </a:r>
            <a:r>
              <a:rPr lang="en-US" dirty="0" smtClean="0"/>
              <a:t>t</a:t>
            </a:r>
            <a:r>
              <a:rPr dirty="0" smtClean="0"/>
              <a:t>t </a:t>
            </a:r>
            <a:r>
              <a:rPr dirty="0"/>
              <a:t>school districts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in NJ are predominately made up of a more diverse population than other suburban public 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      schools in the </a:t>
            </a:r>
          </a:p>
          <a:p>
            <a:pPr algn="l"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                state</a:t>
            </a:r>
          </a:p>
        </p:txBody>
      </p:sp>
      <p:sp>
        <p:nvSpPr>
          <p:cNvPr id="133" name="Conduct a document analysis of 6 different school district’s secondary English curriculum (3 Abbott districts and 3 non-Abbott districts) noting the authors of the core texts and whether they fall into a racial category of white or non-white"/>
          <p:cNvSpPr txBox="1"/>
          <p:nvPr/>
        </p:nvSpPr>
        <p:spPr>
          <a:xfrm>
            <a:off x="16347109" y="1972207"/>
            <a:ext cx="3119370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50800" indent="-50800" algn="l">
              <a:buSzPct val="150000"/>
              <a:buChar char="‣"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Conduct a document analysis of 6 different school district’s secondary English curriculum (3 Abbott districts and 3 non-Abbott districts) noting the authors of the core texts and whether they fall into a racial category of white or non-white </a:t>
            </a:r>
          </a:p>
        </p:txBody>
      </p:sp>
      <p:sp>
        <p:nvSpPr>
          <p:cNvPr id="134" name="Authorship Diversity in the High School English Class: A comparative study of core texts in…"/>
          <p:cNvSpPr txBox="1"/>
          <p:nvPr/>
        </p:nvSpPr>
        <p:spPr>
          <a:xfrm>
            <a:off x="149417" y="195006"/>
            <a:ext cx="12887432" cy="195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Authorship Diversity in the High School English Class: A comparative study of core texts in </a:t>
            </a:r>
          </a:p>
          <a:p>
            <a:pPr algn="l">
              <a:defRPr sz="4000"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Abbott districts vs. non-Abbott districts</a:t>
            </a:r>
          </a:p>
        </p:txBody>
      </p:sp>
      <p:sp>
        <p:nvSpPr>
          <p:cNvPr id="135" name="Angela Palumbo…"/>
          <p:cNvSpPr txBox="1"/>
          <p:nvPr/>
        </p:nvSpPr>
        <p:spPr>
          <a:xfrm>
            <a:off x="99786" y="2240113"/>
            <a:ext cx="6029402" cy="156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Angela Palumbo</a:t>
            </a:r>
          </a:p>
          <a:p>
            <a:pPr algn="l">
              <a:defRPr sz="800"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endParaRPr/>
          </a:p>
          <a:p>
            <a:pPr algn="l">
              <a:defRPr sz="3700"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Chair - Dr. Alex Romagnoli</a:t>
            </a:r>
          </a:p>
        </p:txBody>
      </p:sp>
      <p:pic>
        <p:nvPicPr>
          <p:cNvPr id="136" name="8EC9ED7D-FD31-4142-B070-3DAEAD326C69.m4a" descr="8EC9ED7D-FD31-4142-B070-3DAEAD326C69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064205" y="1038129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ferences…"/>
          <p:cNvSpPr txBox="1"/>
          <p:nvPr/>
        </p:nvSpPr>
        <p:spPr>
          <a:xfrm>
            <a:off x="8972974" y="11201725"/>
            <a:ext cx="15030537" cy="2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 dirty="0"/>
              <a:t>References </a:t>
            </a:r>
          </a:p>
          <a:p>
            <a:pPr algn="l" defTabSz="457200">
              <a:defRPr sz="1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Bishop, R.S. (1990). Mirrors, Windows, and Sliding Glass Doors. </a:t>
            </a:r>
            <a:r>
              <a:rPr i="1" dirty="0"/>
              <a:t>Perspectives, </a:t>
            </a:r>
            <a:r>
              <a:rPr dirty="0"/>
              <a:t>6(3).</a:t>
            </a:r>
          </a:p>
          <a:p>
            <a:pPr algn="l" defTabSz="457200">
              <a:defRPr sz="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l" defTabSz="457200">
              <a:defRPr sz="1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Carroll, D. W. (2009). Toward multiculturalism competence: A practical model for implementation in the schools. The psychology of multiculturalism in the schools: A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lvl="1" algn="l" defTabSz="457200">
              <a:defRPr sz="1600"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primer for practice, training, and research</a:t>
            </a:r>
            <a:r>
              <a:rPr i="0" dirty="0"/>
              <a:t>, 1-15.</a:t>
            </a:r>
          </a:p>
          <a:p>
            <a:pPr algn="l" defTabSz="457200">
              <a:defRPr sz="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i="0" dirty="0"/>
          </a:p>
          <a:p>
            <a:pPr algn="l" defTabSz="457200">
              <a:defRPr sz="1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Orfield</a:t>
            </a:r>
            <a:r>
              <a:rPr dirty="0"/>
              <a:t>, G., </a:t>
            </a:r>
            <a:r>
              <a:rPr dirty="0" err="1"/>
              <a:t>Ee</a:t>
            </a:r>
            <a:r>
              <a:rPr dirty="0"/>
              <a:t>, J., &amp; Coughlan, R. (2017). New Jersey’s Segregated Schools Trends and Paths </a:t>
            </a:r>
            <a:r>
              <a:rPr i="1" dirty="0"/>
              <a:t>Forward</a:t>
            </a:r>
            <a:r>
              <a:rPr dirty="0"/>
              <a:t> (pp. 1-43, Rep.). UCLA Civil Rights Project/Proyecto Derechos </a:t>
            </a:r>
          </a:p>
          <a:p>
            <a:pPr lvl="1" algn="l" defTabSz="457200">
              <a:defRPr sz="1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Civiles</a:t>
            </a:r>
            <a:r>
              <a:rPr dirty="0"/>
              <a:t>. Retrieved February 16, 2021, from </a:t>
            </a:r>
            <a:r>
              <a:rPr u="sng" dirty="0" smtClean="0">
                <a:hlinkClick r:id="rId6"/>
              </a:rPr>
              <a:t>https://www.civilrightsproject.ucla.edu/research/k-12-education/integration-and-diversity/new-jerseys-segregated-schools-trends-and-paths-forward/New-Jersey-report-final-110917.pdf</a:t>
            </a:r>
          </a:p>
          <a:p>
            <a:pPr algn="l" defTabSz="457200">
              <a:defRPr sz="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u="sng" dirty="0" smtClean="0">
              <a:hlinkClick r:id="rId6"/>
            </a:endParaRPr>
          </a:p>
          <a:p>
            <a:pPr algn="l" defTabSz="457200">
              <a:defRPr sz="1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Stallworth</a:t>
            </a:r>
            <a:r>
              <a:rPr dirty="0"/>
              <a:t>, B. J., Gibbons, L., &amp; </a:t>
            </a:r>
            <a:r>
              <a:rPr dirty="0" err="1"/>
              <a:t>Fauber</a:t>
            </a:r>
            <a:r>
              <a:rPr dirty="0"/>
              <a:t>, L. (2006). It's not on the list: An exploration of teachers' perspectives on using multicultural literature.</a:t>
            </a:r>
            <a:r>
              <a:rPr i="1" dirty="0"/>
              <a:t> Journal of Adolescent &amp; Adult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lvl="1" algn="l" defTabSz="457200">
              <a:defRPr sz="1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Literacy, 49</a:t>
            </a:r>
            <a:r>
              <a:rPr dirty="0"/>
              <a:t>(6), 478-489. </a:t>
            </a:r>
            <a:r>
              <a:rPr dirty="0" err="1"/>
              <a:t>doi:http</a:t>
            </a:r>
            <a:r>
              <a:rPr dirty="0"/>
              <a:t>://dx.doi.org/10.1598/JAAL.49.6.3</a:t>
            </a:r>
          </a:p>
        </p:txBody>
      </p:sp>
      <p:sp>
        <p:nvSpPr>
          <p:cNvPr id="138" name="Click to…"/>
          <p:cNvSpPr txBox="1"/>
          <p:nvPr/>
        </p:nvSpPr>
        <p:spPr>
          <a:xfrm>
            <a:off x="21257610" y="8956279"/>
            <a:ext cx="2729485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Click to </a:t>
            </a:r>
          </a:p>
          <a:p>
            <a:pPr>
              <a:defRPr sz="4000"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hear more: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438</Words>
  <Application>Microsoft Office PowerPoint</Application>
  <PresentationFormat>Custom</PresentationFormat>
  <Paragraphs>62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</vt:lpstr>
      <vt:lpstr>Helvetica Neue Light</vt:lpstr>
      <vt:lpstr>Helvetica Neue Medium</vt:lpstr>
      <vt:lpstr>Times New Roman</vt:lpstr>
      <vt:lpstr>Times Roman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Brennan, Terence</dc:creator>
  <cp:lastModifiedBy>Robert Smith</cp:lastModifiedBy>
  <cp:revision>2</cp:revision>
  <dcterms:modified xsi:type="dcterms:W3CDTF">2021-04-15T13:04:37Z</dcterms:modified>
</cp:coreProperties>
</file>