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3"/>
  </p:notesMasterIdLst>
  <p:sldIdLst>
    <p:sldId id="264" r:id="rId2"/>
  </p:sldIdLst>
  <p:sldSz cx="9144000" cy="5143500" type="screen16x9"/>
  <p:notesSz cx="6858000" cy="9144000"/>
  <p:embeddedFontLst>
    <p:embeddedFont>
      <p:font typeface="Comfortaa" panose="020B0604020202020204" charset="0"/>
      <p:regular r:id="rId4"/>
      <p:bold r:id="rId5"/>
    </p:embeddedFon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Permanent Marker" panose="02000000000000000000" pitchFamily="2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9A82AE-DCE5-4A86-A6F6-51E308764AD5}">
  <a:tblStyle styleId="{599A82AE-DCE5-4A86-A6F6-51E308764A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/>
    <p:restoredTop sz="94674"/>
  </p:normalViewPr>
  <p:slideViewPr>
    <p:cSldViewPr snapToGrid="0" snapToObjects="1" showGuides="1">
      <p:cViewPr varScale="1">
        <p:scale>
          <a:sx n="144" d="100"/>
          <a:sy n="144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6039a3cf85_1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6039a3cf85_1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24892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3723750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619857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350163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382498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629983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2241;p45">
            <a:extLst>
              <a:ext uri="{FF2B5EF4-FFF2-40B4-BE49-F238E27FC236}">
                <a16:creationId xmlns:a16="http://schemas.microsoft.com/office/drawing/2014/main" id="{20E105FE-34F8-5E4F-BB1D-C6C3268BE282}"/>
              </a:ext>
            </a:extLst>
          </p:cNvPr>
          <p:cNvGrpSpPr/>
          <p:nvPr/>
        </p:nvGrpSpPr>
        <p:grpSpPr>
          <a:xfrm rot="21410095">
            <a:off x="52123" y="3763149"/>
            <a:ext cx="1027835" cy="1295292"/>
            <a:chOff x="2205175" y="238100"/>
            <a:chExt cx="3235150" cy="5238450"/>
          </a:xfrm>
        </p:grpSpPr>
        <p:sp>
          <p:nvSpPr>
            <p:cNvPr id="39" name="Google Shape;2242;p45">
              <a:extLst>
                <a:ext uri="{FF2B5EF4-FFF2-40B4-BE49-F238E27FC236}">
                  <a16:creationId xmlns:a16="http://schemas.microsoft.com/office/drawing/2014/main" id="{C0DEAE2B-681C-AC48-8E9F-2344B04F2AE3}"/>
                </a:ext>
              </a:extLst>
            </p:cNvPr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243;p45">
              <a:extLst>
                <a:ext uri="{FF2B5EF4-FFF2-40B4-BE49-F238E27FC236}">
                  <a16:creationId xmlns:a16="http://schemas.microsoft.com/office/drawing/2014/main" id="{9FB27762-0C93-114B-A78F-7493F2A80593}"/>
                </a:ext>
              </a:extLst>
            </p:cNvPr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244;p45">
              <a:extLst>
                <a:ext uri="{FF2B5EF4-FFF2-40B4-BE49-F238E27FC236}">
                  <a16:creationId xmlns:a16="http://schemas.microsoft.com/office/drawing/2014/main" id="{C108AA8C-8651-BF47-B550-C6A3A05CBBBB}"/>
                </a:ext>
              </a:extLst>
            </p:cNvPr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245;p45">
              <a:extLst>
                <a:ext uri="{FF2B5EF4-FFF2-40B4-BE49-F238E27FC236}">
                  <a16:creationId xmlns:a16="http://schemas.microsoft.com/office/drawing/2014/main" id="{F832F167-5BDA-F141-999A-3EC37BB2DD2E}"/>
                </a:ext>
              </a:extLst>
            </p:cNvPr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246;p45">
              <a:extLst>
                <a:ext uri="{FF2B5EF4-FFF2-40B4-BE49-F238E27FC236}">
                  <a16:creationId xmlns:a16="http://schemas.microsoft.com/office/drawing/2014/main" id="{C5439CF4-96C1-A941-A06C-0352180C84BC}"/>
                </a:ext>
              </a:extLst>
            </p:cNvPr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247;p45">
              <a:extLst>
                <a:ext uri="{FF2B5EF4-FFF2-40B4-BE49-F238E27FC236}">
                  <a16:creationId xmlns:a16="http://schemas.microsoft.com/office/drawing/2014/main" id="{C6499A03-D6DA-984F-B8D1-8CB308D63A9A}"/>
                </a:ext>
              </a:extLst>
            </p:cNvPr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248;p45">
              <a:extLst>
                <a:ext uri="{FF2B5EF4-FFF2-40B4-BE49-F238E27FC236}">
                  <a16:creationId xmlns:a16="http://schemas.microsoft.com/office/drawing/2014/main" id="{9FCADA8F-E053-0548-9598-4C068B255DDC}"/>
                </a:ext>
              </a:extLst>
            </p:cNvPr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249;p45">
              <a:extLst>
                <a:ext uri="{FF2B5EF4-FFF2-40B4-BE49-F238E27FC236}">
                  <a16:creationId xmlns:a16="http://schemas.microsoft.com/office/drawing/2014/main" id="{09D02CDA-BDD3-804A-832D-259B490546B6}"/>
                </a:ext>
              </a:extLst>
            </p:cNvPr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250;p45">
              <a:extLst>
                <a:ext uri="{FF2B5EF4-FFF2-40B4-BE49-F238E27FC236}">
                  <a16:creationId xmlns:a16="http://schemas.microsoft.com/office/drawing/2014/main" id="{C764EF9C-5DBD-4847-81B8-ED2BED30491E}"/>
                </a:ext>
              </a:extLst>
            </p:cNvPr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251;p45">
              <a:extLst>
                <a:ext uri="{FF2B5EF4-FFF2-40B4-BE49-F238E27FC236}">
                  <a16:creationId xmlns:a16="http://schemas.microsoft.com/office/drawing/2014/main" id="{7AF44DB0-A1D6-D84A-AE06-7E72F756A2C9}"/>
                </a:ext>
              </a:extLst>
            </p:cNvPr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252;p45">
              <a:extLst>
                <a:ext uri="{FF2B5EF4-FFF2-40B4-BE49-F238E27FC236}">
                  <a16:creationId xmlns:a16="http://schemas.microsoft.com/office/drawing/2014/main" id="{A1021093-602A-5449-BEFE-5A52BE68FB87}"/>
                </a:ext>
              </a:extLst>
            </p:cNvPr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253;p45">
              <a:extLst>
                <a:ext uri="{FF2B5EF4-FFF2-40B4-BE49-F238E27FC236}">
                  <a16:creationId xmlns:a16="http://schemas.microsoft.com/office/drawing/2014/main" id="{20824B24-B224-8C43-B417-AEC85A1F2F53}"/>
                </a:ext>
              </a:extLst>
            </p:cNvPr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254;p45">
              <a:extLst>
                <a:ext uri="{FF2B5EF4-FFF2-40B4-BE49-F238E27FC236}">
                  <a16:creationId xmlns:a16="http://schemas.microsoft.com/office/drawing/2014/main" id="{DAB9EF86-5C2B-E145-B2E2-AE97743201CF}"/>
                </a:ext>
              </a:extLst>
            </p:cNvPr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255;p45">
              <a:extLst>
                <a:ext uri="{FF2B5EF4-FFF2-40B4-BE49-F238E27FC236}">
                  <a16:creationId xmlns:a16="http://schemas.microsoft.com/office/drawing/2014/main" id="{09EB8C50-F66B-DA4B-8B30-8E76B550228E}"/>
                </a:ext>
              </a:extLst>
            </p:cNvPr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256;p45">
              <a:extLst>
                <a:ext uri="{FF2B5EF4-FFF2-40B4-BE49-F238E27FC236}">
                  <a16:creationId xmlns:a16="http://schemas.microsoft.com/office/drawing/2014/main" id="{A2609D06-D633-9642-9B74-47AAEBA5D620}"/>
                </a:ext>
              </a:extLst>
            </p:cNvPr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257;p45">
              <a:extLst>
                <a:ext uri="{FF2B5EF4-FFF2-40B4-BE49-F238E27FC236}">
                  <a16:creationId xmlns:a16="http://schemas.microsoft.com/office/drawing/2014/main" id="{B1F9790F-4D5D-ED4A-AD9E-F406258572AC}"/>
                </a:ext>
              </a:extLst>
            </p:cNvPr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258;p45">
              <a:extLst>
                <a:ext uri="{FF2B5EF4-FFF2-40B4-BE49-F238E27FC236}">
                  <a16:creationId xmlns:a16="http://schemas.microsoft.com/office/drawing/2014/main" id="{D7054ECF-DBB6-1B41-B320-E30A23FFF7E3}"/>
                </a:ext>
              </a:extLst>
            </p:cNvPr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259;p45">
              <a:extLst>
                <a:ext uri="{FF2B5EF4-FFF2-40B4-BE49-F238E27FC236}">
                  <a16:creationId xmlns:a16="http://schemas.microsoft.com/office/drawing/2014/main" id="{46723B85-3868-4E4D-8FB6-2E6DB8D481BB}"/>
                </a:ext>
              </a:extLst>
            </p:cNvPr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260;p45">
              <a:extLst>
                <a:ext uri="{FF2B5EF4-FFF2-40B4-BE49-F238E27FC236}">
                  <a16:creationId xmlns:a16="http://schemas.microsoft.com/office/drawing/2014/main" id="{EC8AB12C-88DA-4041-98CB-61214DB1C217}"/>
                </a:ext>
              </a:extLst>
            </p:cNvPr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261;p45">
              <a:extLst>
                <a:ext uri="{FF2B5EF4-FFF2-40B4-BE49-F238E27FC236}">
                  <a16:creationId xmlns:a16="http://schemas.microsoft.com/office/drawing/2014/main" id="{DA36563A-D2E7-6548-8233-E30CC8DF5DF8}"/>
                </a:ext>
              </a:extLst>
            </p:cNvPr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262;p45">
              <a:extLst>
                <a:ext uri="{FF2B5EF4-FFF2-40B4-BE49-F238E27FC236}">
                  <a16:creationId xmlns:a16="http://schemas.microsoft.com/office/drawing/2014/main" id="{8D7AA7A2-4A4A-A542-A43D-A52A1E011A00}"/>
                </a:ext>
              </a:extLst>
            </p:cNvPr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263;p45">
              <a:extLst>
                <a:ext uri="{FF2B5EF4-FFF2-40B4-BE49-F238E27FC236}">
                  <a16:creationId xmlns:a16="http://schemas.microsoft.com/office/drawing/2014/main" id="{C97E9900-32CA-4643-8C95-3AC7753F4E2E}"/>
                </a:ext>
              </a:extLst>
            </p:cNvPr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264;p45">
              <a:extLst>
                <a:ext uri="{FF2B5EF4-FFF2-40B4-BE49-F238E27FC236}">
                  <a16:creationId xmlns:a16="http://schemas.microsoft.com/office/drawing/2014/main" id="{21045E6C-DF1D-9A4A-8B96-0FD6196346C5}"/>
                </a:ext>
              </a:extLst>
            </p:cNvPr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265;p45">
              <a:extLst>
                <a:ext uri="{FF2B5EF4-FFF2-40B4-BE49-F238E27FC236}">
                  <a16:creationId xmlns:a16="http://schemas.microsoft.com/office/drawing/2014/main" id="{AB3B1BB7-C24B-C143-AD2B-161CD4FB2408}"/>
                </a:ext>
              </a:extLst>
            </p:cNvPr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266;p45">
              <a:extLst>
                <a:ext uri="{FF2B5EF4-FFF2-40B4-BE49-F238E27FC236}">
                  <a16:creationId xmlns:a16="http://schemas.microsoft.com/office/drawing/2014/main" id="{28A7388C-D81D-354B-9F92-B56C656B56EE}"/>
                </a:ext>
              </a:extLst>
            </p:cNvPr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267;p45">
              <a:extLst>
                <a:ext uri="{FF2B5EF4-FFF2-40B4-BE49-F238E27FC236}">
                  <a16:creationId xmlns:a16="http://schemas.microsoft.com/office/drawing/2014/main" id="{EC90A905-EE24-3E46-8B42-3C87CA225016}"/>
                </a:ext>
              </a:extLst>
            </p:cNvPr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68;p45">
              <a:extLst>
                <a:ext uri="{FF2B5EF4-FFF2-40B4-BE49-F238E27FC236}">
                  <a16:creationId xmlns:a16="http://schemas.microsoft.com/office/drawing/2014/main" id="{154926FA-C9DF-8247-8015-3EACA535D553}"/>
                </a:ext>
              </a:extLst>
            </p:cNvPr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6" name="Google Shape;866;p31"/>
          <p:cNvGrpSpPr/>
          <p:nvPr/>
        </p:nvGrpSpPr>
        <p:grpSpPr>
          <a:xfrm>
            <a:off x="468351" y="1041329"/>
            <a:ext cx="2579350" cy="3095773"/>
            <a:chOff x="1146625" y="2025923"/>
            <a:chExt cx="1901098" cy="2324526"/>
          </a:xfrm>
        </p:grpSpPr>
        <p:sp>
          <p:nvSpPr>
            <p:cNvPr id="867" name="Google Shape;867;p31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9" name="Google Shape;869;p31"/>
          <p:cNvGrpSpPr/>
          <p:nvPr/>
        </p:nvGrpSpPr>
        <p:grpSpPr>
          <a:xfrm>
            <a:off x="3251263" y="1041328"/>
            <a:ext cx="2579349" cy="3095773"/>
            <a:chOff x="3621450" y="2025923"/>
            <a:chExt cx="1901098" cy="2324526"/>
          </a:xfrm>
        </p:grpSpPr>
        <p:sp>
          <p:nvSpPr>
            <p:cNvPr id="870" name="Google Shape;870;p31"/>
            <p:cNvSpPr/>
            <p:nvPr/>
          </p:nvSpPr>
          <p:spPr>
            <a:xfrm>
              <a:off x="3621450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2" name="Google Shape;872;p31"/>
          <p:cNvGrpSpPr/>
          <p:nvPr/>
        </p:nvGrpSpPr>
        <p:grpSpPr>
          <a:xfrm>
            <a:off x="6044460" y="1041328"/>
            <a:ext cx="2579349" cy="3095773"/>
            <a:chOff x="6096275" y="2025923"/>
            <a:chExt cx="1901098" cy="2324526"/>
          </a:xfrm>
        </p:grpSpPr>
        <p:sp>
          <p:nvSpPr>
            <p:cNvPr id="873" name="Google Shape;873;p31"/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616827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5" name="Google Shape;875;p31"/>
          <p:cNvSpPr txBox="1">
            <a:spLocks noGrp="1"/>
          </p:cNvSpPr>
          <p:nvPr>
            <p:ph type="subTitle" idx="1"/>
          </p:nvPr>
        </p:nvSpPr>
        <p:spPr>
          <a:xfrm>
            <a:off x="417051" y="1841452"/>
            <a:ext cx="2579350" cy="24083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Teacher of preschool students during the COVID-19 Pandemic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Experience with preschool students’ typical developmental milestones pre-pandemic</a:t>
            </a:r>
          </a:p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Trained educator of the Creative Curriculum for Preschool</a:t>
            </a:r>
          </a:p>
        </p:txBody>
      </p:sp>
      <p:sp>
        <p:nvSpPr>
          <p:cNvPr id="876" name="Google Shape;876;p31"/>
          <p:cNvSpPr txBox="1">
            <a:spLocks noGrp="1"/>
          </p:cNvSpPr>
          <p:nvPr>
            <p:ph type="subTitle" idx="2"/>
          </p:nvPr>
        </p:nvSpPr>
        <p:spPr>
          <a:xfrm>
            <a:off x="3336280" y="2139608"/>
            <a:ext cx="2325280" cy="19287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Gain insight on my students’ development</a:t>
            </a:r>
          </a:p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Modify my lesson plans to suit their needs</a:t>
            </a:r>
          </a:p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Guide my students toward success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877" name="Google Shape;877;p31"/>
          <p:cNvSpPr txBox="1">
            <a:spLocks noGrp="1"/>
          </p:cNvSpPr>
          <p:nvPr>
            <p:ph type="subTitle" idx="3"/>
          </p:nvPr>
        </p:nvSpPr>
        <p:spPr>
          <a:xfrm>
            <a:off x="6079894" y="1962814"/>
            <a:ext cx="2433255" cy="20503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Compare student growth pre- and post-pandemic using TS Gold Documentation</a:t>
            </a:r>
          </a:p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Interview students and parents about their experiences</a:t>
            </a:r>
          </a:p>
          <a:p>
            <a:pPr marL="171450" lvl="0" indent="-17145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Perform observations/collect artifacts to support results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879" name="Google Shape;879;p31"/>
          <p:cNvSpPr txBox="1">
            <a:spLocks noGrp="1"/>
          </p:cNvSpPr>
          <p:nvPr>
            <p:ph type="ctrTitle"/>
          </p:nvPr>
        </p:nvSpPr>
        <p:spPr>
          <a:xfrm>
            <a:off x="763895" y="1156417"/>
            <a:ext cx="1929571" cy="5429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Bradley Hand" pitchFamily="2" charset="77"/>
              </a:rPr>
              <a:t>Background</a:t>
            </a:r>
            <a:endParaRPr sz="2400" dirty="0">
              <a:latin typeface="Bradley Hand" pitchFamily="2" charset="77"/>
            </a:endParaRPr>
          </a:p>
        </p:txBody>
      </p:sp>
      <p:sp>
        <p:nvSpPr>
          <p:cNvPr id="18" name="Google Shape;593;p24">
            <a:extLst>
              <a:ext uri="{FF2B5EF4-FFF2-40B4-BE49-F238E27FC236}">
                <a16:creationId xmlns:a16="http://schemas.microsoft.com/office/drawing/2014/main" id="{9A349925-800F-E448-8781-35099B26E6AB}"/>
              </a:ext>
            </a:extLst>
          </p:cNvPr>
          <p:cNvSpPr txBox="1">
            <a:spLocks/>
          </p:cNvSpPr>
          <p:nvPr/>
        </p:nvSpPr>
        <p:spPr>
          <a:xfrm>
            <a:off x="202107" y="308430"/>
            <a:ext cx="839002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algn="l"/>
            <a:r>
              <a:rPr lang="en-US" sz="2800" b="1" dirty="0">
                <a:latin typeface="Bradley Hand" pitchFamily="2" charset="77"/>
              </a:rPr>
              <a:t/>
            </a:r>
            <a:br>
              <a:rPr lang="en-US" sz="2800" b="1" dirty="0">
                <a:latin typeface="Bradley Hand" pitchFamily="2" charset="77"/>
              </a:rPr>
            </a:br>
            <a:r>
              <a:rPr lang="en-US" sz="2800" b="1" dirty="0">
                <a:latin typeface="Bradley Hand" pitchFamily="2" charset="77"/>
              </a:rPr>
              <a:t>The Effect of COVID-19 on Preschool-Aged Students</a:t>
            </a:r>
          </a:p>
        </p:txBody>
      </p:sp>
      <p:sp>
        <p:nvSpPr>
          <p:cNvPr id="19" name="Google Shape;593;p24">
            <a:extLst>
              <a:ext uri="{FF2B5EF4-FFF2-40B4-BE49-F238E27FC236}">
                <a16:creationId xmlns:a16="http://schemas.microsoft.com/office/drawing/2014/main" id="{A44E43F2-97A9-1647-8F3A-8184C1AAA186}"/>
              </a:ext>
            </a:extLst>
          </p:cNvPr>
          <p:cNvSpPr txBox="1">
            <a:spLocks/>
          </p:cNvSpPr>
          <p:nvPr/>
        </p:nvSpPr>
        <p:spPr>
          <a:xfrm>
            <a:off x="551873" y="192577"/>
            <a:ext cx="2150439" cy="471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ermanent Marker"/>
              <a:buNone/>
              <a:defRPr sz="30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rPr lang="en-US" sz="2800" b="1" dirty="0">
                <a:latin typeface="Bradley Hand" pitchFamily="2" charset="77"/>
              </a:rPr>
              <a:t/>
            </a:r>
            <a:br>
              <a:rPr lang="en-US" sz="2800" b="1" dirty="0">
                <a:latin typeface="Bradley Hand" pitchFamily="2" charset="77"/>
              </a:rPr>
            </a:br>
            <a:r>
              <a:rPr lang="en-US" sz="1800" b="1" dirty="0">
                <a:latin typeface="Bradley Hand" pitchFamily="2" charset="77"/>
              </a:rPr>
              <a:t>Proposed Research:</a:t>
            </a:r>
            <a:endParaRPr lang="en-US" sz="2800" b="1" dirty="0">
              <a:latin typeface="Bradley Hand" pitchFamily="2" charset="77"/>
            </a:endParaRPr>
          </a:p>
        </p:txBody>
      </p:sp>
      <p:sp>
        <p:nvSpPr>
          <p:cNvPr id="22" name="Google Shape;879;p31">
            <a:extLst>
              <a:ext uri="{FF2B5EF4-FFF2-40B4-BE49-F238E27FC236}">
                <a16:creationId xmlns:a16="http://schemas.microsoft.com/office/drawing/2014/main" id="{D99809D0-8D52-3746-AC49-C66288D7641F}"/>
              </a:ext>
            </a:extLst>
          </p:cNvPr>
          <p:cNvSpPr txBox="1">
            <a:spLocks/>
          </p:cNvSpPr>
          <p:nvPr/>
        </p:nvSpPr>
        <p:spPr>
          <a:xfrm>
            <a:off x="3641145" y="1166145"/>
            <a:ext cx="1740893" cy="54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rPr lang="en-US" sz="2400" dirty="0">
                <a:latin typeface="Bradley Hand" pitchFamily="2" charset="77"/>
              </a:rPr>
              <a:t>Purpose</a:t>
            </a:r>
          </a:p>
        </p:txBody>
      </p:sp>
      <p:sp>
        <p:nvSpPr>
          <p:cNvPr id="25" name="Google Shape;879;p31">
            <a:extLst>
              <a:ext uri="{FF2B5EF4-FFF2-40B4-BE49-F238E27FC236}">
                <a16:creationId xmlns:a16="http://schemas.microsoft.com/office/drawing/2014/main" id="{6BDE0360-7C97-2446-A118-7D4BF92D2164}"/>
              </a:ext>
            </a:extLst>
          </p:cNvPr>
          <p:cNvSpPr txBox="1">
            <a:spLocks/>
          </p:cNvSpPr>
          <p:nvPr/>
        </p:nvSpPr>
        <p:spPr>
          <a:xfrm>
            <a:off x="6463687" y="1163193"/>
            <a:ext cx="1740893" cy="54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rPr lang="en-US" sz="2400" dirty="0">
                <a:latin typeface="Bradley Hand" pitchFamily="2" charset="77"/>
              </a:rPr>
              <a:t>Methods</a:t>
            </a:r>
          </a:p>
        </p:txBody>
      </p:sp>
      <p:grpSp>
        <p:nvGrpSpPr>
          <p:cNvPr id="28" name="Google Shape;714;p27">
            <a:extLst>
              <a:ext uri="{FF2B5EF4-FFF2-40B4-BE49-F238E27FC236}">
                <a16:creationId xmlns:a16="http://schemas.microsoft.com/office/drawing/2014/main" id="{E84281FD-92D5-6D4E-82DC-ADD1490F4BD9}"/>
              </a:ext>
            </a:extLst>
          </p:cNvPr>
          <p:cNvGrpSpPr/>
          <p:nvPr/>
        </p:nvGrpSpPr>
        <p:grpSpPr>
          <a:xfrm rot="2734350">
            <a:off x="8363487" y="121470"/>
            <a:ext cx="671127" cy="787794"/>
            <a:chOff x="7281641" y="1136546"/>
            <a:chExt cx="892968" cy="986057"/>
          </a:xfrm>
        </p:grpSpPr>
        <p:sp>
          <p:nvSpPr>
            <p:cNvPr id="29" name="Google Shape;715;p27">
              <a:extLst>
                <a:ext uri="{FF2B5EF4-FFF2-40B4-BE49-F238E27FC236}">
                  <a16:creationId xmlns:a16="http://schemas.microsoft.com/office/drawing/2014/main" id="{5DA27E89-4F12-1744-90FB-DA4EA9A1058B}"/>
                </a:ext>
              </a:extLst>
            </p:cNvPr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16;p27">
              <a:extLst>
                <a:ext uri="{FF2B5EF4-FFF2-40B4-BE49-F238E27FC236}">
                  <a16:creationId xmlns:a16="http://schemas.microsoft.com/office/drawing/2014/main" id="{8BC6E884-30E7-1344-8D84-382D98FE3230}"/>
                </a:ext>
              </a:extLst>
            </p:cNvPr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17;p27">
              <a:extLst>
                <a:ext uri="{FF2B5EF4-FFF2-40B4-BE49-F238E27FC236}">
                  <a16:creationId xmlns:a16="http://schemas.microsoft.com/office/drawing/2014/main" id="{66F3DEAE-B6D1-5344-AB03-CE5BBF47427B}"/>
                </a:ext>
              </a:extLst>
            </p:cNvPr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18;p27">
              <a:extLst>
                <a:ext uri="{FF2B5EF4-FFF2-40B4-BE49-F238E27FC236}">
                  <a16:creationId xmlns:a16="http://schemas.microsoft.com/office/drawing/2014/main" id="{2C1B263B-2DF5-9A4A-8636-0DF769CC1A5D}"/>
                </a:ext>
              </a:extLst>
            </p:cNvPr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6D31530-06FB-9349-B531-44B8A9FF01BD}"/>
              </a:ext>
            </a:extLst>
          </p:cNvPr>
          <p:cNvSpPr txBox="1"/>
          <p:nvPr/>
        </p:nvSpPr>
        <p:spPr>
          <a:xfrm>
            <a:off x="7580907" y="4231500"/>
            <a:ext cx="1773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Bradley Hand" pitchFamily="2" charset="77"/>
              </a:rPr>
              <a:t>Click to hear more!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964F4-F471-0340-9DE7-33CDFF4DF273}"/>
              </a:ext>
            </a:extLst>
          </p:cNvPr>
          <p:cNvSpPr txBox="1"/>
          <p:nvPr/>
        </p:nvSpPr>
        <p:spPr>
          <a:xfrm>
            <a:off x="1600108" y="4450669"/>
            <a:ext cx="5995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Century Gothic" panose="020B0502020202020204" pitchFamily="34" charset="0"/>
              </a:rPr>
              <a:t>Sunnie</a:t>
            </a:r>
            <a:r>
              <a:rPr lang="en-US" sz="1100" dirty="0">
                <a:latin typeface="Century Gothic" panose="020B0502020202020204" pitchFamily="34" charset="0"/>
              </a:rPr>
              <a:t> Vitale – Dr. Rizzuto – ED 624</a:t>
            </a:r>
          </a:p>
          <a:p>
            <a:pPr indent="-457200"/>
            <a:r>
              <a:rPr lang="en-US" sz="1100" dirty="0">
                <a:latin typeface="Century Gothic" panose="020B0502020202020204" pitchFamily="34" charset="0"/>
              </a:rPr>
              <a:t>Putman, S. &amp; Rock, T. (2017). Action research: Using strategic inquiry to improve </a:t>
            </a:r>
          </a:p>
          <a:p>
            <a:pPr indent="-457200"/>
            <a:r>
              <a:rPr lang="en-US" sz="1100" dirty="0">
                <a:latin typeface="Century Gothic" panose="020B0502020202020204" pitchFamily="34" charset="0"/>
              </a:rPr>
              <a:t>	teaching and learning. (1</a:t>
            </a:r>
            <a:r>
              <a:rPr lang="en-US" sz="1100" baseline="30000" dirty="0">
                <a:latin typeface="Century Gothic" panose="020B0502020202020204" pitchFamily="34" charset="0"/>
              </a:rPr>
              <a:t>st</a:t>
            </a:r>
            <a:r>
              <a:rPr lang="en-US" sz="1100" dirty="0">
                <a:latin typeface="Century Gothic" panose="020B0502020202020204" pitchFamily="34" charset="0"/>
              </a:rPr>
              <a:t> ed.). Sage Publishing: Thousand Oaks CA.</a:t>
            </a:r>
          </a:p>
        </p:txBody>
      </p:sp>
      <p:pic>
        <p:nvPicPr>
          <p:cNvPr id="3" name="Audio Recording Nov 29, 2020 at 4:19:12 PM" descr="Audio Recording Nov 29, 2020 at 4:19:12 PM">
            <a:hlinkClick r:id="" action="ppaction://media"/>
            <a:extLst>
              <a:ext uri="{FF2B5EF4-FFF2-40B4-BE49-F238E27FC236}">
                <a16:creationId xmlns:a16="http://schemas.microsoft.com/office/drawing/2014/main" id="{6F2BBE94-C31A-7247-BEA5-7A0FEB5E61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0809" y="4489762"/>
            <a:ext cx="369257" cy="369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0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133</Words>
  <Application>Microsoft Office PowerPoint</Application>
  <PresentationFormat>On-screen Show (16:9)</PresentationFormat>
  <Paragraphs>18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Comfortaa</vt:lpstr>
      <vt:lpstr>Arial</vt:lpstr>
      <vt:lpstr>Bradley Hand</vt:lpstr>
      <vt:lpstr>Century Gothic</vt:lpstr>
      <vt:lpstr>Permanent Marker</vt:lpstr>
      <vt:lpstr>SKETCH LESSON</vt:lpstr>
      <vt:lpstr>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SKETCHNOTES LESSON</dc:title>
  <dc:creator>Smith, Robert</dc:creator>
  <cp:lastModifiedBy>Robert Smith</cp:lastModifiedBy>
  <cp:revision>11</cp:revision>
  <dcterms:modified xsi:type="dcterms:W3CDTF">2020-12-02T15:05:25Z</dcterms:modified>
</cp:coreProperties>
</file>