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3" r:id="rId2"/>
  </p:sldMasterIdLst>
  <p:notesMasterIdLst>
    <p:notesMasterId r:id="rId4"/>
  </p:notesMasterIdLst>
  <p:handoutMasterIdLst>
    <p:handoutMasterId r:id="rId5"/>
  </p:handoutMasterIdLst>
  <p:sldIdLst>
    <p:sldId id="257" r:id="rId3"/>
  </p:sldIdLst>
  <p:sldSz cx="43891200" cy="32918400"/>
  <p:notesSz cx="6858000" cy="91440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264" userDrawn="1">
          <p15:clr>
            <a:srgbClr val="A4A3A4"/>
          </p15:clr>
        </p15:guide>
        <p15:guide id="6" pos="2738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4626" autoAdjust="0"/>
  </p:normalViewPr>
  <p:slideViewPr>
    <p:cSldViewPr snapToGrid="0" snapToObjects="1" showGuides="1">
      <p:cViewPr varScale="1">
        <p:scale>
          <a:sx n="23" d="100"/>
          <a:sy n="23" d="100"/>
        </p:scale>
        <p:origin x="954" y="9"/>
      </p:cViewPr>
      <p:guideLst>
        <p:guide orient="horz" pos="3318"/>
        <p:guide orient="horz" pos="288"/>
        <p:guide orient="horz" pos="20160"/>
        <p:guide orient="horz"/>
        <p:guide pos="264"/>
        <p:guide pos="27384"/>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handoutMaster" Target="handoutMasters/handoutMaster1.xml"/><Relationship Id="rId10"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12/2/2020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12/2/2020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6x48 templa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36x48 templa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thout guide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438864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6x48 templa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posterpresentations.com/how-to-change-the-research-poster-template-colors.html" TargetMode="External"/><Relationship Id="rId3" Type="http://schemas.openxmlformats.org/officeDocument/2006/relationships/theme" Target="../theme/theme1.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567305" y="32390910"/>
            <a:ext cx="2514600" cy="341436"/>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aphicFrame>
        <p:nvGraphicFramePr>
          <p:cNvPr id="3" name="Table 2">
            <a:extLst>
              <a:ext uri="{FF2B5EF4-FFF2-40B4-BE49-F238E27FC236}">
                <a16:creationId xmlns:a16="http://schemas.microsoft.com/office/drawing/2014/main" id="{AF9AA5EE-77AD-9645-B396-F73887C4B6FD}"/>
              </a:ext>
            </a:extLst>
          </p:cNvPr>
          <p:cNvGraphicFramePr>
            <a:graphicFrameLocks noGrp="1"/>
          </p:cNvGraphicFramePr>
          <p:nvPr userDrawn="1">
            <p:extLst>
              <p:ext uri="{D42A27DB-BD31-4B8C-83A1-F6EECF244321}">
                <p14:modId xmlns:p14="http://schemas.microsoft.com/office/powerpoint/2010/main" val="846862511"/>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r>
                        <a:rPr lang="en-US" sz="2000" dirty="0">
                          <a:solidFill>
                            <a:schemeClr val="bg1"/>
                          </a:solidFill>
                          <a:latin typeface="Arial" panose="020B0604020202020204" pitchFamily="34" charset="0"/>
                          <a:cs typeface="Arial" panose="020B0604020202020204" pitchFamily="34" charset="0"/>
                        </a:rPr>
                        <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r>
                        <a:rPr lang="en-US" sz="2000" b="0" baseline="0" dirty="0">
                          <a:solidFill>
                            <a:srgbClr val="FFC000"/>
                          </a:solidFill>
                          <a:latin typeface="Arial" panose="020B0604020202020204" pitchFamily="34" charset="0"/>
                          <a:cs typeface="Arial" panose="020B0604020202020204" pitchFamily="34" charset="0"/>
                        </a:rPr>
                        <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4"/>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r>
                        <a:rPr lang="en-US" sz="2000" b="0" baseline="0" dirty="0">
                          <a:solidFill>
                            <a:srgbClr val="FFC000"/>
                          </a:solidFill>
                          <a:latin typeface="Arial" panose="020B0604020202020204" pitchFamily="34" charset="0"/>
                          <a:cs typeface="Arial" panose="020B0604020202020204" pitchFamily="34" charset="0"/>
                        </a:rPr>
                        <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5"/>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6"/>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7"/>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4" name="Table 3">
            <a:extLst>
              <a:ext uri="{FF2B5EF4-FFF2-40B4-BE49-F238E27FC236}">
                <a16:creationId xmlns:a16="http://schemas.microsoft.com/office/drawing/2014/main" id="{6338BD29-2BD7-AB47-B9B8-5033641D7C2D}"/>
              </a:ext>
            </a:extLst>
          </p:cNvPr>
          <p:cNvGraphicFramePr>
            <a:graphicFrameLocks noGrp="1"/>
          </p:cNvGraphicFramePr>
          <p:nvPr userDrawn="1">
            <p:extLst>
              <p:ext uri="{D42A27DB-BD31-4B8C-83A1-F6EECF244321}">
                <p14:modId xmlns:p14="http://schemas.microsoft.com/office/powerpoint/2010/main" val="336852881"/>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8">
                            <a:extLst>
                              <a:ext uri="{A12FA001-AC4F-418D-AE19-62706E023703}">
                                <ahyp:hlinkClr xmlns=""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10"/>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
                      </a: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2">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r>
                        <a:rPr lang="en-US" sz="2000" dirty="0">
                          <a:solidFill>
                            <a:schemeClr val="bg1">
                              <a:lumMod val="85000"/>
                            </a:schemeClr>
                          </a:solidFill>
                          <a:latin typeface="Arial"/>
                          <a:cs typeface="Arial"/>
                        </a:rPr>
                        <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2" r:id="rId1"/>
    <p:sldLayoutId id="2147483677" r:id="rId2"/>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567305" y="32390910"/>
            <a:ext cx="2514600" cy="341436"/>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extLst>
      <p:ext uri="{BB962C8B-B14F-4D97-AF65-F5344CB8AC3E}">
        <p14:creationId xmlns:p14="http://schemas.microsoft.com/office/powerpoint/2010/main" val="717728416"/>
      </p:ext>
    </p:ext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1.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hyperlink" Target="mailto:s1211196@monmouth.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Placeholder 86">
            <a:extLst>
              <a:ext uri="{FF2B5EF4-FFF2-40B4-BE49-F238E27FC236}">
                <a16:creationId xmlns:a16="http://schemas.microsoft.com/office/drawing/2014/main" id="{B51B601C-AA87-C448-96E5-5B6D1C8B4249}"/>
              </a:ext>
            </a:extLst>
          </p:cNvPr>
          <p:cNvSpPr>
            <a:spLocks noGrp="1"/>
          </p:cNvSpPr>
          <p:nvPr>
            <p:ph type="body" sz="quarter" idx="10"/>
          </p:nvPr>
        </p:nvSpPr>
        <p:spPr>
          <a:xfrm>
            <a:off x="2174768" y="7393954"/>
            <a:ext cx="10056813" cy="7617448"/>
          </a:xfrm>
          <a:ln>
            <a:solidFill>
              <a:srgbClr val="5B9BD5"/>
            </a:solidFill>
          </a:ln>
        </p:spPr>
        <p:txBody>
          <a:bodyPr/>
          <a:lstStyle/>
          <a:p>
            <a:r>
              <a:rPr lang="en-US" dirty="0"/>
              <a:t>Data from George L. </a:t>
            </a:r>
            <a:r>
              <a:rPr lang="en-US" dirty="0" err="1"/>
              <a:t>Catrambone</a:t>
            </a:r>
            <a:r>
              <a:rPr lang="en-US" dirty="0"/>
              <a:t> School in Long Branch, NJ retrieved from the New Jersey Department of Education website helps understand more about its community and efforts being made in order to improve students’ scores.</a:t>
            </a:r>
          </a:p>
          <a:p>
            <a:r>
              <a:rPr lang="en-US" dirty="0"/>
              <a:t>Long Branch serves a large community of Culturally and Linguistically Diverse (CLD) students where some are also part of the underachievement group. The report helps us understand which areas need focus and more research in order to help those students and what is already being done and showing improvement. </a:t>
            </a:r>
          </a:p>
          <a:p>
            <a:r>
              <a:rPr lang="en-US" dirty="0"/>
              <a:t>One of the biggest challenges in American schools is how to address culturally and linguistically diverse (CLD) students’ needs. Those students usually present a lack of social and emotional skills, becoming less connected with the school setting, which is usually a result of an environment that does not exactly understand or respect those students' cultural background. Such aspects tend to end up in low academic achievement, behavioral issues, and health problems, especially mental health (</a:t>
            </a:r>
            <a:r>
              <a:rPr lang="en-US" dirty="0" err="1"/>
              <a:t>Durlack</a:t>
            </a:r>
            <a:r>
              <a:rPr lang="en-US" dirty="0"/>
              <a:t>, </a:t>
            </a:r>
            <a:r>
              <a:rPr lang="en-US" dirty="0" err="1"/>
              <a:t>Dimnicki</a:t>
            </a:r>
            <a:r>
              <a:rPr lang="en-US" dirty="0"/>
              <a:t>, Taylor, </a:t>
            </a:r>
            <a:r>
              <a:rPr lang="en-US" dirty="0" err="1"/>
              <a:t>Weissberg</a:t>
            </a:r>
            <a:r>
              <a:rPr lang="en-US" dirty="0"/>
              <a:t> &amp; </a:t>
            </a:r>
            <a:r>
              <a:rPr lang="en-US" dirty="0" err="1"/>
              <a:t>Schellinger</a:t>
            </a:r>
            <a:r>
              <a:rPr lang="en-US" dirty="0"/>
              <a:t>, 2011)</a:t>
            </a:r>
          </a:p>
          <a:p>
            <a:endParaRPr lang="en-US" dirty="0"/>
          </a:p>
        </p:txBody>
      </p:sp>
      <p:sp>
        <p:nvSpPr>
          <p:cNvPr id="88" name="Text Placeholder 87">
            <a:extLst>
              <a:ext uri="{FF2B5EF4-FFF2-40B4-BE49-F238E27FC236}">
                <a16:creationId xmlns:a16="http://schemas.microsoft.com/office/drawing/2014/main" id="{ED6BA1F4-974B-AA4D-BF12-3F1211493C26}"/>
              </a:ext>
            </a:extLst>
          </p:cNvPr>
          <p:cNvSpPr>
            <a:spLocks noGrp="1"/>
          </p:cNvSpPr>
          <p:nvPr>
            <p:ph type="body" sz="quarter" idx="11"/>
          </p:nvPr>
        </p:nvSpPr>
        <p:spPr>
          <a:xfrm>
            <a:off x="2174768" y="5925771"/>
            <a:ext cx="10048875" cy="754045"/>
          </a:xfrm>
          <a:solidFill>
            <a:schemeClr val="accent5"/>
          </a:solidFill>
          <a:ln>
            <a:solidFill>
              <a:schemeClr val="accent1"/>
            </a:solidFill>
          </a:ln>
        </p:spPr>
        <p:txBody>
          <a:bodyPr/>
          <a:lstStyle/>
          <a:p>
            <a:r>
              <a:rPr lang="en-US" dirty="0" smtClean="0">
                <a:solidFill>
                  <a:schemeClr val="bg1"/>
                </a:solidFill>
                <a:latin typeface="Times New Roman"/>
                <a:cs typeface="Times New Roman"/>
              </a:rPr>
              <a:t>Introduction</a:t>
            </a:r>
            <a:endParaRPr lang="en-US" dirty="0">
              <a:solidFill>
                <a:schemeClr val="bg1"/>
              </a:solidFill>
              <a:latin typeface="Times New Roman"/>
              <a:cs typeface="Times New Roman"/>
            </a:endParaRPr>
          </a:p>
        </p:txBody>
      </p:sp>
      <p:sp>
        <p:nvSpPr>
          <p:cNvPr id="89" name="Text Placeholder 88">
            <a:extLst>
              <a:ext uri="{FF2B5EF4-FFF2-40B4-BE49-F238E27FC236}">
                <a16:creationId xmlns:a16="http://schemas.microsoft.com/office/drawing/2014/main" id="{52482D9A-DD3A-3E4D-B5A8-692345FB258E}"/>
              </a:ext>
            </a:extLst>
          </p:cNvPr>
          <p:cNvSpPr>
            <a:spLocks noGrp="1"/>
          </p:cNvSpPr>
          <p:nvPr>
            <p:ph type="body" sz="quarter" idx="20"/>
          </p:nvPr>
        </p:nvSpPr>
        <p:spPr>
          <a:xfrm>
            <a:off x="2181119" y="16611810"/>
            <a:ext cx="10050462" cy="754045"/>
          </a:xfrm>
          <a:solidFill>
            <a:srgbClr val="4472C4"/>
          </a:solidFill>
          <a:ln>
            <a:solidFill>
              <a:srgbClr val="5B9BD5"/>
            </a:solidFill>
          </a:ln>
        </p:spPr>
        <p:txBody>
          <a:bodyPr/>
          <a:lstStyle/>
          <a:p>
            <a:r>
              <a:rPr lang="en-US" dirty="0" smtClean="0">
                <a:solidFill>
                  <a:srgbClr val="FFFFFF"/>
                </a:solidFill>
              </a:rPr>
              <a:t>Research</a:t>
            </a:r>
            <a:r>
              <a:rPr lang="en-US" dirty="0" smtClean="0"/>
              <a:t> </a:t>
            </a:r>
            <a:r>
              <a:rPr lang="en-US" dirty="0" smtClean="0">
                <a:solidFill>
                  <a:srgbClr val="FFFFFF"/>
                </a:solidFill>
              </a:rPr>
              <a:t>Question</a:t>
            </a:r>
            <a:endParaRPr lang="en-US" dirty="0">
              <a:solidFill>
                <a:srgbClr val="FFFFFF"/>
              </a:solidFill>
            </a:endParaRPr>
          </a:p>
        </p:txBody>
      </p:sp>
      <p:sp>
        <p:nvSpPr>
          <p:cNvPr id="90" name="Text Placeholder 89">
            <a:extLst>
              <a:ext uri="{FF2B5EF4-FFF2-40B4-BE49-F238E27FC236}">
                <a16:creationId xmlns:a16="http://schemas.microsoft.com/office/drawing/2014/main" id="{B20DAE73-7398-3541-9047-3EF06FA94C0B}"/>
              </a:ext>
            </a:extLst>
          </p:cNvPr>
          <p:cNvSpPr>
            <a:spLocks noGrp="1"/>
          </p:cNvSpPr>
          <p:nvPr>
            <p:ph type="body" sz="quarter" idx="21"/>
          </p:nvPr>
        </p:nvSpPr>
        <p:spPr>
          <a:xfrm>
            <a:off x="2174768" y="25482340"/>
            <a:ext cx="10048874" cy="2385246"/>
          </a:xfrm>
          <a:ln>
            <a:solidFill>
              <a:srgbClr val="5B9BD5"/>
            </a:solidFill>
          </a:ln>
        </p:spPr>
        <p:txBody>
          <a:bodyPr/>
          <a:lstStyle/>
          <a:p>
            <a:r>
              <a:rPr lang="en-US" dirty="0"/>
              <a:t>This research consists of an analysis of George L. </a:t>
            </a:r>
            <a:r>
              <a:rPr lang="en-US" dirty="0" err="1"/>
              <a:t>Catrambone</a:t>
            </a:r>
            <a:r>
              <a:rPr lang="en-US" dirty="0"/>
              <a:t> School’s report available on the New Jersey Department of Education website, aligned with a review of the literature that includes the use of social and emotional learning strategies as a tool for closing the academic achievement gap of Culturally and Linguistically Diverse students.</a:t>
            </a:r>
          </a:p>
        </p:txBody>
      </p:sp>
      <p:sp>
        <p:nvSpPr>
          <p:cNvPr id="91" name="Text Placeholder 90">
            <a:extLst>
              <a:ext uri="{FF2B5EF4-FFF2-40B4-BE49-F238E27FC236}">
                <a16:creationId xmlns:a16="http://schemas.microsoft.com/office/drawing/2014/main" id="{6A984DC8-C031-724D-9B33-B7D232AE5C5D}"/>
              </a:ext>
            </a:extLst>
          </p:cNvPr>
          <p:cNvSpPr>
            <a:spLocks noGrp="1"/>
          </p:cNvSpPr>
          <p:nvPr>
            <p:ph type="body" sz="quarter" idx="22"/>
          </p:nvPr>
        </p:nvSpPr>
        <p:spPr>
          <a:xfrm>
            <a:off x="2174768" y="23520228"/>
            <a:ext cx="10048875" cy="754045"/>
          </a:xfrm>
          <a:solidFill>
            <a:srgbClr val="4472C4"/>
          </a:solidFill>
          <a:ln>
            <a:solidFill>
              <a:srgbClr val="5B9BD5"/>
            </a:solidFill>
          </a:ln>
        </p:spPr>
        <p:txBody>
          <a:bodyPr/>
          <a:lstStyle/>
          <a:p>
            <a:r>
              <a:rPr lang="en-US" dirty="0" smtClean="0">
                <a:solidFill>
                  <a:srgbClr val="FFFFFF"/>
                </a:solidFill>
              </a:rPr>
              <a:t>Methodology</a:t>
            </a:r>
            <a:endParaRPr lang="en-US" dirty="0">
              <a:solidFill>
                <a:srgbClr val="FFFFFF"/>
              </a:solidFill>
            </a:endParaRPr>
          </a:p>
        </p:txBody>
      </p:sp>
      <p:sp>
        <p:nvSpPr>
          <p:cNvPr id="92" name="Text Placeholder 91">
            <a:extLst>
              <a:ext uri="{FF2B5EF4-FFF2-40B4-BE49-F238E27FC236}">
                <a16:creationId xmlns:a16="http://schemas.microsoft.com/office/drawing/2014/main" id="{2EA51318-ADEE-ED41-AE79-D80086567C7D}"/>
              </a:ext>
            </a:extLst>
          </p:cNvPr>
          <p:cNvSpPr>
            <a:spLocks noGrp="1"/>
          </p:cNvSpPr>
          <p:nvPr>
            <p:ph type="body" sz="quarter" idx="23"/>
          </p:nvPr>
        </p:nvSpPr>
        <p:spPr>
          <a:xfrm>
            <a:off x="17639819" y="7451834"/>
            <a:ext cx="10048874" cy="13422281"/>
          </a:xfrm>
          <a:ln>
            <a:solidFill>
              <a:srgbClr val="5B9BD5"/>
            </a:solidFill>
          </a:ln>
        </p:spPr>
        <p:txBody>
          <a:bodyPr/>
          <a:lstStyle/>
          <a:p>
            <a:r>
              <a:rPr lang="en-US" dirty="0"/>
              <a:t>Numerous schools have been implementing SEL programs - especially schools in low-income areas. SEL programs are based on developing “cognitive, emotional and behavioral skills regarded as foundational for academic performance” (McCormick, </a:t>
            </a:r>
            <a:r>
              <a:rPr lang="en-US" dirty="0" err="1"/>
              <a:t>Capella</a:t>
            </a:r>
            <a:r>
              <a:rPr lang="en-US" dirty="0"/>
              <a:t>, O’Connor and </a:t>
            </a:r>
            <a:r>
              <a:rPr lang="en-US" dirty="0" err="1"/>
              <a:t>McClowry</a:t>
            </a:r>
            <a:r>
              <a:rPr lang="en-US" dirty="0"/>
              <a:t>, 2015). These programs focus on students’ positive relationships, responsible decision making through the development of critical thinking and the ability to “handle interpersonal situations” (</a:t>
            </a:r>
            <a:r>
              <a:rPr lang="en-US" dirty="0" err="1"/>
              <a:t>Zins</a:t>
            </a:r>
            <a:r>
              <a:rPr lang="en-US" dirty="0"/>
              <a:t> &amp; Elias, 2006 in McCormick et al, 2015).</a:t>
            </a:r>
          </a:p>
          <a:p>
            <a:r>
              <a:rPr lang="en-US" dirty="0"/>
              <a:t>“Relationships and emotional processes affect how and what we learn” (</a:t>
            </a:r>
            <a:r>
              <a:rPr lang="en-US" dirty="0" err="1"/>
              <a:t>Durlack</a:t>
            </a:r>
            <a:r>
              <a:rPr lang="en-US" dirty="0"/>
              <a:t> et al, 2011, p. 405). However, it is the school’s responsibility to address those aspects, making sure students are being set to succeed in their academic life. </a:t>
            </a:r>
          </a:p>
          <a:p>
            <a:r>
              <a:rPr lang="en-US" dirty="0"/>
              <a:t>Teacher-student interaction quality can be grouped into three domains: emotional support, classroom organization, and instructional support. Altogether, they have been linked to children’s positive outcomes. Positive emotional support has proved to be essential to allow positive academic achievement (</a:t>
            </a:r>
            <a:r>
              <a:rPr lang="en-US" dirty="0" err="1"/>
              <a:t>Abry</a:t>
            </a:r>
            <a:r>
              <a:rPr lang="en-US" dirty="0"/>
              <a:t>, </a:t>
            </a:r>
            <a:r>
              <a:rPr lang="en-US" dirty="0" err="1"/>
              <a:t>Rimm</a:t>
            </a:r>
            <a:r>
              <a:rPr lang="en-US" dirty="0"/>
              <a:t>-Kaufman &amp; </a:t>
            </a:r>
            <a:r>
              <a:rPr lang="en-US" dirty="0" err="1"/>
              <a:t>Kurby</a:t>
            </a:r>
            <a:r>
              <a:rPr lang="en-US" dirty="0"/>
              <a:t>, 2016).</a:t>
            </a:r>
          </a:p>
          <a:p>
            <a:r>
              <a:rPr lang="en-US" dirty="0"/>
              <a:t>“Identifying best practices for serving the needs of at-risk CLD students has become a priority for school-based mental health care providers” (Castro-</a:t>
            </a:r>
            <a:r>
              <a:rPr lang="en-US" dirty="0" err="1"/>
              <a:t>Olivo</a:t>
            </a:r>
            <a:r>
              <a:rPr lang="en-US" dirty="0"/>
              <a:t>, 2014, p. 568). CLD students, especially ELLs, are usually the ones with lower feelings of school belonging and higher levels of social and emotional problems. “Very few interventions have been developed and validated to support the multiple needs of these students” (Castro-</a:t>
            </a:r>
            <a:r>
              <a:rPr lang="en-US" dirty="0" err="1"/>
              <a:t>Olivo</a:t>
            </a:r>
            <a:r>
              <a:rPr lang="en-US" dirty="0"/>
              <a:t>, 2014, p. 568)</a:t>
            </a:r>
          </a:p>
          <a:p>
            <a:r>
              <a:rPr lang="en-US" dirty="0" smtClean="0"/>
              <a:t>As </a:t>
            </a:r>
            <a:r>
              <a:rPr lang="en-US" dirty="0"/>
              <a:t>per literature and research, I strongly believe that incorporating social and emotional learning skills to the curriculum is one of the most important strategies to help Culturally and Linguistically Diverse - CLD (Allen 2017) students to lower their affective level, help them adjust to a new culture and language, feel safe and, consequently, ready to learn and succeed, helping close the academic achievement gap between CLD students and the mainstream ones.</a:t>
            </a:r>
          </a:p>
          <a:p>
            <a:endParaRPr lang="en-US" dirty="0"/>
          </a:p>
          <a:p>
            <a:pPr>
              <a:lnSpc>
                <a:spcPct val="200000"/>
              </a:lnSpc>
            </a:pPr>
            <a:endParaRPr lang="en-US" dirty="0"/>
          </a:p>
          <a:p>
            <a:pPr>
              <a:lnSpc>
                <a:spcPct val="200000"/>
              </a:lnSpc>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3" name="Text Placeholder 92">
            <a:extLst>
              <a:ext uri="{FF2B5EF4-FFF2-40B4-BE49-F238E27FC236}">
                <a16:creationId xmlns:a16="http://schemas.microsoft.com/office/drawing/2014/main" id="{38D8D04E-BA04-3645-8D54-47AEE765C8B0}"/>
              </a:ext>
            </a:extLst>
          </p:cNvPr>
          <p:cNvSpPr>
            <a:spLocks noGrp="1"/>
          </p:cNvSpPr>
          <p:nvPr>
            <p:ph type="body" sz="quarter" idx="24"/>
          </p:nvPr>
        </p:nvSpPr>
        <p:spPr>
          <a:xfrm>
            <a:off x="17639819" y="6001458"/>
            <a:ext cx="10058400" cy="754045"/>
          </a:xfrm>
          <a:solidFill>
            <a:srgbClr val="4472C4"/>
          </a:solidFill>
          <a:ln>
            <a:solidFill>
              <a:srgbClr val="5B9BD5"/>
            </a:solidFill>
          </a:ln>
        </p:spPr>
        <p:txBody>
          <a:bodyPr/>
          <a:lstStyle/>
          <a:p>
            <a:r>
              <a:rPr lang="en-US" dirty="0" smtClean="0">
                <a:solidFill>
                  <a:srgbClr val="FFFFFF"/>
                </a:solidFill>
              </a:rPr>
              <a:t>Findings</a:t>
            </a:r>
            <a:endParaRPr lang="en-US" dirty="0">
              <a:solidFill>
                <a:srgbClr val="FFFFFF"/>
              </a:solidFill>
            </a:endParaRPr>
          </a:p>
        </p:txBody>
      </p:sp>
      <p:sp>
        <p:nvSpPr>
          <p:cNvPr id="94" name="Text Placeholder 93">
            <a:extLst>
              <a:ext uri="{FF2B5EF4-FFF2-40B4-BE49-F238E27FC236}">
                <a16:creationId xmlns:a16="http://schemas.microsoft.com/office/drawing/2014/main" id="{2F97B74B-534C-0842-BE55-AF8FB3442020}"/>
              </a:ext>
            </a:extLst>
          </p:cNvPr>
          <p:cNvSpPr>
            <a:spLocks noGrp="1"/>
          </p:cNvSpPr>
          <p:nvPr>
            <p:ph type="body" sz="quarter" idx="25"/>
          </p:nvPr>
        </p:nvSpPr>
        <p:spPr>
          <a:xfrm>
            <a:off x="31860669" y="17365855"/>
            <a:ext cx="10047018" cy="754045"/>
          </a:xfrm>
          <a:solidFill>
            <a:srgbClr val="4472C4"/>
          </a:solidFill>
          <a:ln>
            <a:solidFill>
              <a:srgbClr val="5B9BD5"/>
            </a:solidFill>
          </a:ln>
        </p:spPr>
        <p:txBody>
          <a:bodyPr/>
          <a:lstStyle/>
          <a:p>
            <a:r>
              <a:rPr lang="en-US" dirty="0" smtClean="0">
                <a:solidFill>
                  <a:srgbClr val="FFFFFF"/>
                </a:solidFill>
              </a:rPr>
              <a:t>References</a:t>
            </a:r>
            <a:endParaRPr lang="en-US" dirty="0">
              <a:solidFill>
                <a:srgbClr val="FFFFFF"/>
              </a:solidFill>
            </a:endParaRPr>
          </a:p>
        </p:txBody>
      </p:sp>
      <p:sp>
        <p:nvSpPr>
          <p:cNvPr id="95" name="Text Placeholder 94">
            <a:extLst>
              <a:ext uri="{FF2B5EF4-FFF2-40B4-BE49-F238E27FC236}">
                <a16:creationId xmlns:a16="http://schemas.microsoft.com/office/drawing/2014/main" id="{C425D03E-96C1-804B-9990-78B2B8349537}"/>
              </a:ext>
            </a:extLst>
          </p:cNvPr>
          <p:cNvSpPr>
            <a:spLocks noGrp="1"/>
          </p:cNvSpPr>
          <p:nvPr>
            <p:ph type="body" sz="quarter" idx="26"/>
          </p:nvPr>
        </p:nvSpPr>
        <p:spPr>
          <a:xfrm>
            <a:off x="31860669" y="19128047"/>
            <a:ext cx="10047018" cy="12708585"/>
          </a:xfrm>
          <a:ln>
            <a:solidFill>
              <a:srgbClr val="5B9BD5"/>
            </a:solidFill>
          </a:ln>
        </p:spPr>
        <p:txBody>
          <a:bodyPr/>
          <a:lstStyle/>
          <a:p>
            <a:r>
              <a:rPr lang="en-US" dirty="0"/>
              <a:t>Allen, J. K. (2017). Exploring the Role Teacher Perceptions Play in the Underrepresentation of      Culturally and Linguistically Diverse Students in Gifted Programming, Gifted Child Today. 40. DOI: 10.1177/10766217517690188</a:t>
            </a:r>
          </a:p>
          <a:p>
            <a:r>
              <a:rPr lang="en-US" dirty="0" err="1" smtClean="0"/>
              <a:t>Abry</a:t>
            </a:r>
            <a:r>
              <a:rPr lang="en-US" dirty="0"/>
              <a:t>, T., </a:t>
            </a:r>
            <a:r>
              <a:rPr lang="en-US" dirty="0" err="1"/>
              <a:t>Rimm</a:t>
            </a:r>
            <a:r>
              <a:rPr lang="en-US" dirty="0"/>
              <a:t>-Kaufman, S.E., </a:t>
            </a:r>
            <a:r>
              <a:rPr lang="en-US" dirty="0" err="1"/>
              <a:t>Curby</a:t>
            </a:r>
            <a:r>
              <a:rPr lang="en-US" dirty="0"/>
              <a:t>, T. W. (2016) Are all program elements created equal? Relations between specific social and emotional learning components and teacher-student classroom interaction quality. </a:t>
            </a:r>
            <a:r>
              <a:rPr lang="en-US" dirty="0" err="1"/>
              <a:t>Crossmark</a:t>
            </a:r>
            <a:r>
              <a:rPr lang="en-US" dirty="0"/>
              <a:t>. 18. 193-203. DOI: 10.1007/s11121-016-0743-3</a:t>
            </a:r>
          </a:p>
          <a:p>
            <a:r>
              <a:rPr lang="en-US" dirty="0"/>
              <a:t>Castro-</a:t>
            </a:r>
            <a:r>
              <a:rPr lang="en-US" dirty="0" err="1"/>
              <a:t>Olivo</a:t>
            </a:r>
            <a:r>
              <a:rPr lang="en-US" dirty="0"/>
              <a:t>, S.M. (2014) Promoting social-emotional learning in adolescent </a:t>
            </a:r>
            <a:r>
              <a:rPr lang="en-US" dirty="0" err="1"/>
              <a:t>latino</a:t>
            </a:r>
            <a:r>
              <a:rPr lang="en-US" dirty="0"/>
              <a:t> ELLs: A study of the culturally adapted strong teens program, School Psychology Quarterly. 29. 567-577. DOI: 10.1037/spq0000055</a:t>
            </a:r>
          </a:p>
          <a:p>
            <a:r>
              <a:rPr lang="en-US" dirty="0" err="1"/>
              <a:t>Durlack</a:t>
            </a:r>
            <a:r>
              <a:rPr lang="en-US" dirty="0"/>
              <a:t>, J.A., </a:t>
            </a:r>
            <a:r>
              <a:rPr lang="en-US" dirty="0" err="1"/>
              <a:t>Dymnicki</a:t>
            </a:r>
            <a:r>
              <a:rPr lang="en-US" dirty="0"/>
              <a:t>, A.B., Taylor, R.D., </a:t>
            </a:r>
            <a:r>
              <a:rPr lang="en-US" dirty="0" err="1"/>
              <a:t>Weissberg</a:t>
            </a:r>
            <a:r>
              <a:rPr lang="en-US" dirty="0"/>
              <a:t>, R.P., </a:t>
            </a:r>
            <a:r>
              <a:rPr lang="en-US" dirty="0" err="1"/>
              <a:t>Schellinger</a:t>
            </a:r>
            <a:r>
              <a:rPr lang="en-US" dirty="0"/>
              <a:t>, K.B. (2011) The impact of enhancing students’ social and emotional learning: a meta-analysis of school-based universal interventions. Child Development. 82, 405-432</a:t>
            </a:r>
          </a:p>
          <a:p>
            <a:r>
              <a:rPr lang="en-US" dirty="0" smtClean="0"/>
              <a:t>McCormick</a:t>
            </a:r>
            <a:r>
              <a:rPr lang="en-US" dirty="0"/>
              <a:t>, M. P., </a:t>
            </a:r>
            <a:r>
              <a:rPr lang="en-US" dirty="0" err="1"/>
              <a:t>Capella</a:t>
            </a:r>
            <a:r>
              <a:rPr lang="en-US" dirty="0"/>
              <a:t>, E., O’Connor, E.E., </a:t>
            </a:r>
            <a:r>
              <a:rPr lang="en-US" dirty="0" err="1"/>
              <a:t>McGlowry</a:t>
            </a:r>
            <a:r>
              <a:rPr lang="en-US" dirty="0"/>
              <a:t>, S.G. (2015) Social-Emotional Learning and Academic Achievement: Using Casual Methods to Explore Classroom-Level Mechanisms. AERA Open, 1. 1-26. </a:t>
            </a:r>
            <a:r>
              <a:rPr lang="en-US" dirty="0" err="1"/>
              <a:t>Doi</a:t>
            </a:r>
            <a:r>
              <a:rPr lang="en-US" dirty="0"/>
              <a:t>: 10.1177/2332858415603959</a:t>
            </a:r>
          </a:p>
          <a:p>
            <a:r>
              <a:rPr lang="en-US" dirty="0"/>
              <a:t>National Center for Education Statistics retrieved from</a:t>
            </a:r>
          </a:p>
          <a:p>
            <a:r>
              <a:rPr lang="en-US" dirty="0"/>
              <a:t>https://</a:t>
            </a:r>
            <a:r>
              <a:rPr lang="en-US" dirty="0" err="1"/>
              <a:t>nces.ed.gov</a:t>
            </a:r>
            <a:r>
              <a:rPr lang="en-US" dirty="0"/>
              <a:t>/</a:t>
            </a:r>
            <a:r>
              <a:rPr lang="en-US" dirty="0" err="1"/>
              <a:t>ccd</a:t>
            </a:r>
            <a:r>
              <a:rPr lang="en-US" dirty="0"/>
              <a:t>/</a:t>
            </a:r>
            <a:r>
              <a:rPr lang="en-US" dirty="0" err="1"/>
              <a:t>districtsearch</a:t>
            </a:r>
            <a:r>
              <a:rPr lang="en-US" dirty="0"/>
              <a:t>/</a:t>
            </a:r>
            <a:r>
              <a:rPr lang="en-US" dirty="0" err="1"/>
              <a:t>district_detail.asp?Search</a:t>
            </a:r>
            <a:r>
              <a:rPr lang="en-US" dirty="0"/>
              <a:t>=2&amp;details=1&amp;ID2=3408940&amp;DistrictID=3408940 </a:t>
            </a:r>
          </a:p>
          <a:p>
            <a:r>
              <a:rPr lang="en-US" dirty="0"/>
              <a:t>NJ School Performance Report retrieved from</a:t>
            </a:r>
          </a:p>
          <a:p>
            <a:r>
              <a:rPr lang="en-US" dirty="0"/>
              <a:t>https://</a:t>
            </a:r>
            <a:r>
              <a:rPr lang="en-US" dirty="0" err="1"/>
              <a:t>rc.doe.state.nj.us</a:t>
            </a:r>
            <a:r>
              <a:rPr lang="en-US" dirty="0"/>
              <a:t>/</a:t>
            </a:r>
            <a:r>
              <a:rPr lang="en-US" dirty="0" err="1"/>
              <a:t>SearchForSchool.aspx</a:t>
            </a:r>
            <a:r>
              <a:rPr lang="en-US" dirty="0"/>
              <a:t> </a:t>
            </a:r>
          </a:p>
          <a:p>
            <a:r>
              <a:rPr lang="en-US" dirty="0" err="1"/>
              <a:t>Panayiotou</a:t>
            </a:r>
            <a:r>
              <a:rPr lang="en-US" dirty="0"/>
              <a:t>, M., Humphrey, N., </a:t>
            </a:r>
            <a:r>
              <a:rPr lang="en-US" dirty="0" err="1"/>
              <a:t>Wigelsworth</a:t>
            </a:r>
            <a:r>
              <a:rPr lang="en-US" dirty="0"/>
              <a:t>, M. (2019) An empirical basis for linking social and emotional learning to academic achievement. Contemporary Educational Psychology, 56. 193-204</a:t>
            </a:r>
          </a:p>
          <a:p>
            <a:pPr>
              <a:lnSpc>
                <a:spcPct val="200000"/>
              </a:lnSpc>
            </a:pPr>
            <a:endParaRPr lang="en-US" dirty="0"/>
          </a:p>
        </p:txBody>
      </p:sp>
      <p:sp>
        <p:nvSpPr>
          <p:cNvPr id="101" name="Text Placeholder 100">
            <a:extLst>
              <a:ext uri="{FF2B5EF4-FFF2-40B4-BE49-F238E27FC236}">
                <a16:creationId xmlns:a16="http://schemas.microsoft.com/office/drawing/2014/main" id="{3F1E5495-EDC6-8943-BA21-C1F3009450C4}"/>
              </a:ext>
            </a:extLst>
          </p:cNvPr>
          <p:cNvSpPr>
            <a:spLocks noGrp="1"/>
          </p:cNvSpPr>
          <p:nvPr>
            <p:ph type="body" sz="quarter" idx="27"/>
          </p:nvPr>
        </p:nvSpPr>
        <p:spPr>
          <a:xfrm>
            <a:off x="7199206" y="3383947"/>
            <a:ext cx="31998968" cy="2164802"/>
          </a:xfrm>
        </p:spPr>
        <p:txBody>
          <a:bodyPr>
            <a:normAutofit/>
          </a:bodyPr>
          <a:lstStyle/>
          <a:p>
            <a:r>
              <a:rPr lang="en-US" dirty="0" smtClean="0">
                <a:latin typeface="Times New Roman"/>
                <a:cs typeface="Times New Roman"/>
                <a:hlinkClick r:id="rId4"/>
              </a:rPr>
              <a:t>s1211196@monmouth.edu</a:t>
            </a:r>
            <a:endParaRPr lang="en-US" dirty="0" smtClean="0">
              <a:latin typeface="Times New Roman"/>
              <a:cs typeface="Times New Roman"/>
            </a:endParaRPr>
          </a:p>
          <a:p>
            <a:r>
              <a:rPr lang="en-US" dirty="0" smtClean="0">
                <a:latin typeface="Times New Roman"/>
                <a:cs typeface="Times New Roman"/>
              </a:rPr>
              <a:t>Monmouth University School of Education</a:t>
            </a:r>
            <a:endParaRPr lang="en-US" dirty="0">
              <a:latin typeface="Times New Roman"/>
              <a:cs typeface="Times New Roman"/>
            </a:endParaRPr>
          </a:p>
        </p:txBody>
      </p:sp>
      <p:sp>
        <p:nvSpPr>
          <p:cNvPr id="102" name="Text Placeholder 101">
            <a:extLst>
              <a:ext uri="{FF2B5EF4-FFF2-40B4-BE49-F238E27FC236}">
                <a16:creationId xmlns:a16="http://schemas.microsoft.com/office/drawing/2014/main" id="{54FAC610-AA8B-4244-8F06-6E0DE1A9D297}"/>
              </a:ext>
            </a:extLst>
          </p:cNvPr>
          <p:cNvSpPr>
            <a:spLocks noGrp="1"/>
          </p:cNvSpPr>
          <p:nvPr>
            <p:ph type="body" sz="quarter" idx="28"/>
          </p:nvPr>
        </p:nvSpPr>
        <p:spPr>
          <a:xfrm>
            <a:off x="33390292" y="15011402"/>
            <a:ext cx="45719" cy="846363"/>
          </a:xfrm>
        </p:spPr>
        <p:txBody>
          <a:bodyPr>
            <a:normAutofit/>
          </a:bodyPr>
          <a:lstStyle/>
          <a:p>
            <a:endParaRPr lang="en-US" dirty="0">
              <a:latin typeface="Times New Roman"/>
              <a:cs typeface="Times New Roman"/>
            </a:endParaRPr>
          </a:p>
        </p:txBody>
      </p:sp>
      <p:sp>
        <p:nvSpPr>
          <p:cNvPr id="103" name="Text Placeholder 102">
            <a:extLst>
              <a:ext uri="{FF2B5EF4-FFF2-40B4-BE49-F238E27FC236}">
                <a16:creationId xmlns:a16="http://schemas.microsoft.com/office/drawing/2014/main" id="{95FDDD8F-0EE1-3F4F-AEB9-C6A6DBC65968}"/>
              </a:ext>
            </a:extLst>
          </p:cNvPr>
          <p:cNvSpPr>
            <a:spLocks noGrp="1"/>
          </p:cNvSpPr>
          <p:nvPr>
            <p:ph type="body" sz="quarter" idx="29"/>
          </p:nvPr>
        </p:nvSpPr>
        <p:spPr>
          <a:xfrm>
            <a:off x="33390292" y="32048747"/>
            <a:ext cx="45719" cy="754045"/>
          </a:xfrm>
        </p:spPr>
        <p:txBody>
          <a:bodyPr>
            <a:normAutofit/>
          </a:bodyPr>
          <a:lstStyle/>
          <a:p>
            <a:endParaRPr lang="en-US" dirty="0"/>
          </a:p>
        </p:txBody>
      </p:sp>
      <p:sp>
        <p:nvSpPr>
          <p:cNvPr id="2" name="TextBox 1"/>
          <p:cNvSpPr txBox="1"/>
          <p:nvPr/>
        </p:nvSpPr>
        <p:spPr>
          <a:xfrm>
            <a:off x="2174768" y="18001244"/>
            <a:ext cx="10048874" cy="3939540"/>
          </a:xfrm>
          <a:prstGeom prst="rect">
            <a:avLst/>
          </a:prstGeom>
          <a:noFill/>
          <a:ln>
            <a:solidFill>
              <a:srgbClr val="5B9BD5"/>
            </a:solidFill>
          </a:ln>
        </p:spPr>
        <p:txBody>
          <a:bodyPr wrap="square" rtlCol="0">
            <a:spAutoFit/>
          </a:bodyPr>
          <a:lstStyle/>
          <a:p>
            <a:r>
              <a:rPr lang="en-US" sz="2500" dirty="0">
                <a:latin typeface="Times New Roman" panose="02020603050405020304" pitchFamily="18" charset="0"/>
                <a:cs typeface="Times New Roman" panose="02020603050405020304" pitchFamily="18" charset="0"/>
              </a:rPr>
              <a:t>Throughout almost ten years of my life dedicated to the field of education, I have noticed that, when applying social and emotional learning (SEL) strategies in the classroom, teachers have been able to help their students improve their test scores and, most importantly, set them ready for learning. “SEL programs focus on developing social-emotional competence in the context of a safe, caring, and well-managed school and classroom environment” (</a:t>
            </a:r>
            <a:r>
              <a:rPr lang="en-US" sz="2500" dirty="0" err="1">
                <a:latin typeface="Times New Roman" panose="02020603050405020304" pitchFamily="18" charset="0"/>
                <a:cs typeface="Times New Roman" panose="02020603050405020304" pitchFamily="18" charset="0"/>
              </a:rPr>
              <a:t>Panayiotou</a:t>
            </a:r>
            <a:r>
              <a:rPr lang="en-US" sz="2500" dirty="0">
                <a:latin typeface="Times New Roman" panose="02020603050405020304" pitchFamily="18" charset="0"/>
                <a:cs typeface="Times New Roman" panose="02020603050405020304" pitchFamily="18" charset="0"/>
              </a:rPr>
              <a:t> et al., 2019). That is why this research’s attempt is to analyze if adding social and emotional learning programs to the curriculum will help close the academic achievement gap of  the Culturally and Linguistically Diverse students who attend GLC school.</a:t>
            </a:r>
          </a:p>
        </p:txBody>
      </p:sp>
      <p:sp>
        <p:nvSpPr>
          <p:cNvPr id="4" name="TextBox 3"/>
          <p:cNvSpPr txBox="1"/>
          <p:nvPr/>
        </p:nvSpPr>
        <p:spPr>
          <a:xfrm>
            <a:off x="9659654" y="1428646"/>
            <a:ext cx="32128620" cy="2308324"/>
          </a:xfrm>
          <a:prstGeom prst="rect">
            <a:avLst/>
          </a:prstGeom>
          <a:solidFill>
            <a:srgbClr val="4472C4"/>
          </a:solidFill>
          <a:ln>
            <a:solidFill>
              <a:srgbClr val="5B9BD5"/>
            </a:solidFill>
          </a:ln>
        </p:spPr>
        <p:txBody>
          <a:bodyPr wrap="square" rtlCol="0">
            <a:spAutoFit/>
          </a:bodyPr>
          <a:lstStyle/>
          <a:p>
            <a:pPr algn="ctr"/>
            <a:r>
              <a:rPr lang="en-US" sz="7200" dirty="0">
                <a:solidFill>
                  <a:srgbClr val="FFFFFF"/>
                </a:solidFill>
                <a:latin typeface="Times New Roman" panose="02020603050405020304" pitchFamily="18" charset="0"/>
                <a:cs typeface="Times New Roman" panose="02020603050405020304" pitchFamily="18" charset="0"/>
              </a:rPr>
              <a:t>Culturally and Linguistically Diverse learners: how implementing social and emotional learning strategies will help close the academic achievement gap</a:t>
            </a:r>
          </a:p>
        </p:txBody>
      </p:sp>
      <p:pic>
        <p:nvPicPr>
          <p:cNvPr id="5" name="Picture 4" descr="school-logos-vertical 020518_SCHOOL of EDUCA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496" y="625774"/>
            <a:ext cx="9085158" cy="4526968"/>
          </a:xfrm>
          <a:prstGeom prst="rect">
            <a:avLst/>
          </a:prstGeom>
        </p:spPr>
      </p:pic>
      <p:pic>
        <p:nvPicPr>
          <p:cNvPr id="6" name="Picture 5" descr="se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97104" y="6001458"/>
            <a:ext cx="11010583" cy="8735766"/>
          </a:xfrm>
          <a:prstGeom prst="rect">
            <a:avLst/>
          </a:prstGeom>
        </p:spPr>
      </p:pic>
      <p:pic>
        <p:nvPicPr>
          <p:cNvPr id="7" name="Picture 6" descr="language_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39820" y="21414009"/>
            <a:ext cx="10058400" cy="100584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4583" y="28528967"/>
            <a:ext cx="3445071" cy="3445071"/>
          </a:xfrm>
          <a:prstGeom prst="rect">
            <a:avLst/>
          </a:prstGeom>
        </p:spPr>
      </p:pic>
    </p:spTree>
    <p:extLst>
      <p:ext uri="{BB962C8B-B14F-4D97-AF65-F5344CB8AC3E}">
        <p14:creationId xmlns:p14="http://schemas.microsoft.com/office/powerpoint/2010/main" val="783191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3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36x48-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Without gu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7920</TotalTime>
  <Words>1020</Words>
  <Application>Microsoft Office PowerPoint</Application>
  <PresentationFormat>Custom</PresentationFormat>
  <Paragraphs>42</Paragraphs>
  <Slides>1</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vt:i4>
      </vt:variant>
    </vt:vector>
  </HeadingPairs>
  <TitlesOfParts>
    <vt:vector size="8" baseType="lpstr">
      <vt:lpstr>Arial</vt:lpstr>
      <vt:lpstr>Arial Black</vt:lpstr>
      <vt:lpstr>Calibri</vt:lpstr>
      <vt:lpstr>Times New Roman</vt:lpstr>
      <vt:lpstr>Trebuchet MS</vt:lpstr>
      <vt:lpstr>36x48-Template</vt:lpstr>
      <vt:lpstr>Without guides</vt:lpstr>
      <vt:lpstr>PowerPoint Presentation</vt:lpstr>
    </vt:vector>
  </TitlesOfParts>
  <Manager>A. Kotoulas</Manager>
  <Company>Canterbury Media Services, Inc.</Company>
  <LinksUpToDate>false</LinksUpToDate>
  <SharedDoc>false</SharedDoc>
  <HyperlinkBase>https://www.posterpresentations.com/free-poster-templates.html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36x48 PowerPoint Presentation</dc:title>
  <dc:subject>Research poster presentation template</dc:subject>
  <dc:creator>PosterPresentations.com</dc:creator>
  <cp:keywords>36x48 Powerpoint poster template, scientific poster template, research poster template</cp:keywords>
  <dc:description>This template is the property of PosterPresentations.com. You are free to modify and print the template as needed, as long as the PosterPresentations.com watermark at the bottom left of the page is visible. Call us if you need help with this poster template. 1-866-649-3004 (c)PosterPresentations.com</dc:description>
  <cp:lastModifiedBy>Robert Smith</cp:lastModifiedBy>
  <cp:revision>76</cp:revision>
  <dcterms:created xsi:type="dcterms:W3CDTF">2012-02-03T19:11:35Z</dcterms:created>
  <dcterms:modified xsi:type="dcterms:W3CDTF">2020-12-02T14:37:25Z</dcterms:modified>
  <cp:category>Research poster templates</cp:category>
</cp:coreProperties>
</file>