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45">
          <p15:clr>
            <a:srgbClr val="A4A3A4"/>
          </p15:clr>
        </p15:guide>
        <p15:guide id="8" pos="273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11" autoAdjust="0"/>
    <p:restoredTop sz="94210" autoAdjust="0"/>
  </p:normalViewPr>
  <p:slideViewPr>
    <p:cSldViewPr snapToGrid="0" snapToObjects="1" showGuides="1">
      <p:cViewPr varScale="1">
        <p:scale>
          <a:sx n="23" d="100"/>
          <a:sy n="23" d="100"/>
        </p:scale>
        <p:origin x="954" y="54"/>
      </p:cViewPr>
      <p:guideLst>
        <p:guide orient="horz" pos="3318"/>
        <p:guide orient="horz" pos="288"/>
        <p:guide orient="horz" pos="20160"/>
        <p:guide orient="horz"/>
        <p:guide pos="581"/>
        <p:guide pos="27069"/>
        <p:guide pos="245"/>
        <p:guide pos="2736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sterpresentations.com/helpdesk.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dirty="0"/>
              <a:t>For assistance with this research poster template visit: </a:t>
            </a:r>
            <a:r>
              <a:rPr lang="en-US" sz="2000" dirty="0">
                <a:hlinkClick r:id="rId3"/>
              </a:rPr>
              <a:t>https://www.posterpresentations.com/helpdesk.html</a:t>
            </a:r>
            <a:endParaRPr lang="en-US" sz="2000"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39948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262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2826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4F0052-EB2B-214A-A571-468A263B568E}"/>
              </a:ext>
            </a:extLst>
          </p:cNvPr>
          <p:cNvGrpSpPr/>
          <p:nvPr userDrawn="1"/>
        </p:nvGrpSpPr>
        <p:grpSpPr>
          <a:xfrm>
            <a:off x="-122803" y="-102882"/>
            <a:ext cx="44106584" cy="33075071"/>
            <a:chOff x="-122803" y="-102882"/>
            <a:chExt cx="44106584" cy="33075071"/>
          </a:xfrm>
        </p:grpSpPr>
        <p:sp>
          <p:nvSpPr>
            <p:cNvPr id="64" name="Freeform 63"/>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42" name="Table 41">
            <a:extLst>
              <a:ext uri="{FF2B5EF4-FFF2-40B4-BE49-F238E27FC236}">
                <a16:creationId xmlns:a16="http://schemas.microsoft.com/office/drawing/2014/main" id="{7F520963-52F0-244C-B2F9-F8BB83527D05}"/>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1DC8CE15-5DBB-194A-B2D5-DDFD80C156A0}"/>
              </a:ext>
            </a:extLst>
          </p:cNvPr>
          <p:cNvGraphicFramePr>
            <a:graphicFrameLocks noGrp="1"/>
          </p:cNvGraphicFramePr>
          <p:nvPr userDrawn="1">
            <p:extLst>
              <p:ext uri="{D42A27DB-BD31-4B8C-83A1-F6EECF244321}">
                <p14:modId xmlns:p14="http://schemas.microsoft.com/office/powerpoint/2010/main" val="1918879497"/>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CEE74BCF-85C0-C44E-BC9F-BF5853A23661}"/>
              </a:ext>
            </a:extLst>
          </p:cNvPr>
          <p:cNvGrpSpPr/>
          <p:nvPr userDrawn="1"/>
        </p:nvGrpSpPr>
        <p:grpSpPr>
          <a:xfrm>
            <a:off x="-130628" y="-102882"/>
            <a:ext cx="44021828" cy="33075071"/>
            <a:chOff x="-122803" y="-102882"/>
            <a:chExt cx="44106584" cy="33075071"/>
          </a:xfrm>
        </p:grpSpPr>
        <p:sp>
          <p:nvSpPr>
            <p:cNvPr id="9" name="Freeform 8">
              <a:extLst>
                <a:ext uri="{FF2B5EF4-FFF2-40B4-BE49-F238E27FC236}">
                  <a16:creationId xmlns:a16="http://schemas.microsoft.com/office/drawing/2014/main" id="{B9EC9CCD-D686-594F-89ED-BF958BDBF6D9}"/>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327511B5-5516-C949-9773-D1999BE5745F}"/>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0911C03-1102-2A4C-BE1F-B61AA03CC93A}"/>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4">
              <a:extLst>
                <a:ext uri="{FF2B5EF4-FFF2-40B4-BE49-F238E27FC236}">
                  <a16:creationId xmlns:a16="http://schemas.microsoft.com/office/drawing/2014/main" id="{479AC5AE-5D7A-4047-8B42-117A31AEF12E}"/>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948557014"/>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7"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7BDBD169-B85A-6F47-B2E9-AD5D7DF18A71}"/>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D9F6BCED-5055-E44A-993C-83D6B18A42D5}"/>
              </a:ext>
            </a:extLst>
          </p:cNvPr>
          <p:cNvGrpSpPr/>
          <p:nvPr userDrawn="1"/>
        </p:nvGrpSpPr>
        <p:grpSpPr>
          <a:xfrm>
            <a:off x="-122803" y="-102882"/>
            <a:ext cx="44106584" cy="33075071"/>
            <a:chOff x="-122803" y="-102882"/>
            <a:chExt cx="44106584" cy="33075071"/>
          </a:xfrm>
        </p:grpSpPr>
        <p:sp>
          <p:nvSpPr>
            <p:cNvPr id="12" name="Freeform 11">
              <a:extLst>
                <a:ext uri="{FF2B5EF4-FFF2-40B4-BE49-F238E27FC236}">
                  <a16:creationId xmlns:a16="http://schemas.microsoft.com/office/drawing/2014/main" id="{F5169494-8456-4146-AB15-073A2619F444}"/>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E1601305-5A18-5246-8D69-AD6BA2EE3D97}"/>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BF3D999D-55E6-4347-9739-20AD80A104E9}"/>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806BCFE9-545D-174F-9745-8DDA97FFEDEB}"/>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00A80AFC-184B-2544-A422-03033C266DB7}"/>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guide id="3" pos="9360" userDrawn="1">
          <p15:clr>
            <a:srgbClr val="F26B43"/>
          </p15:clr>
        </p15:guide>
        <p15:guide id="4" pos="18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7" name="Table 36">
            <a:extLst>
              <a:ext uri="{FF2B5EF4-FFF2-40B4-BE49-F238E27FC236}">
                <a16:creationId xmlns:a16="http://schemas.microsoft.com/office/drawing/2014/main" id="{C89F966C-58DC-AF4F-B646-B007BC05CD9E}"/>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62BB6AD9-A529-034D-88F1-1A9EB71824A1}"/>
              </a:ext>
            </a:extLst>
          </p:cNvPr>
          <p:cNvGrpSpPr/>
          <p:nvPr userDrawn="1"/>
        </p:nvGrpSpPr>
        <p:grpSpPr>
          <a:xfrm>
            <a:off x="-122803" y="-102882"/>
            <a:ext cx="44106584" cy="33075071"/>
            <a:chOff x="-122803" y="-102882"/>
            <a:chExt cx="44106584" cy="33075071"/>
          </a:xfrm>
        </p:grpSpPr>
        <p:sp>
          <p:nvSpPr>
            <p:cNvPr id="11" name="Freeform 10">
              <a:extLst>
                <a:ext uri="{FF2B5EF4-FFF2-40B4-BE49-F238E27FC236}">
                  <a16:creationId xmlns:a16="http://schemas.microsoft.com/office/drawing/2014/main" id="{BC5F27CA-B918-274A-95A3-B3E0C481B088}"/>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F458A4B9-B10D-A946-BE0D-F69C9E2BC790}"/>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51DE6070-016F-FC43-9412-BF4844CCDDCD}"/>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328090C-37B0-484B-8744-51E482BDFD8F}"/>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A5E11BB9-B60F-7545-8807-6EB6CC43735B}"/>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slideLayout" Target="../slideLayouts/slideLayout3.xml"/><Relationship Id="rId7" Type="http://schemas.openxmlformats.org/officeDocument/2006/relationships/hyperlink" Target="http://www.jstor.org/stable/1492542" TargetMode="External"/><Relationship Id="rId12" Type="http://schemas.openxmlformats.org/officeDocument/2006/relationships/image" Target="../media/image13.tiff"/><Relationship Id="rId17" Type="http://schemas.openxmlformats.org/officeDocument/2006/relationships/image" Target="../media/image18.png"/><Relationship Id="rId2" Type="http://schemas.openxmlformats.org/officeDocument/2006/relationships/audio" Target="../media/media1.m4a"/><Relationship Id="rId16" Type="http://schemas.openxmlformats.org/officeDocument/2006/relationships/image" Target="../media/image17.png"/><Relationship Id="rId1" Type="http://schemas.microsoft.com/office/2007/relationships/media" Target="../media/media1.m4a"/><Relationship Id="rId6" Type="http://schemas.openxmlformats.org/officeDocument/2006/relationships/hyperlink" Target="http://www.nctm.org/Research-and-Advocacy/Research-Brief-and-Clips/Classroom-Practices-That-Support-Equity-Based-Mathematics-Teaching/" TargetMode="External"/><Relationship Id="rId11" Type="http://schemas.openxmlformats.org/officeDocument/2006/relationships/image" Target="../media/image12.png"/><Relationship Id="rId5" Type="http://schemas.openxmlformats.org/officeDocument/2006/relationships/hyperlink" Target="http://www.nctm.org/Research-and-Advocacy/Research-Brief-and-Clips/Algebraic-Reasoning-in-School-Algebra/" TargetMode="External"/><Relationship Id="rId15" Type="http://schemas.openxmlformats.org/officeDocument/2006/relationships/image" Target="../media/image16.png"/><Relationship Id="rId10" Type="http://schemas.openxmlformats.org/officeDocument/2006/relationships/image" Target="../media/image11.tiff"/><Relationship Id="rId4" Type="http://schemas.openxmlformats.org/officeDocument/2006/relationships/notesSlide" Target="../notesSlides/notesSlide1.xml"/><Relationship Id="rId9" Type="http://schemas.openxmlformats.org/officeDocument/2006/relationships/image" Target="../media/image10.tiff"/><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0000">
              <a:schemeClr val="accent5">
                <a:lumMod val="0"/>
                <a:lumOff val="100000"/>
              </a:schemeClr>
            </a:gs>
            <a:gs pos="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0F2A6444-9847-B04A-BCCD-561BB20E8891}"/>
              </a:ext>
            </a:extLst>
          </p:cNvPr>
          <p:cNvSpPr>
            <a:spLocks noGrp="1"/>
          </p:cNvSpPr>
          <p:nvPr>
            <p:ph type="body" sz="quarter" idx="10"/>
          </p:nvPr>
        </p:nvSpPr>
        <p:spPr>
          <a:xfrm>
            <a:off x="427923" y="7126083"/>
            <a:ext cx="10056813" cy="5201402"/>
          </a:xfrm>
        </p:spPr>
        <p:txBody>
          <a:bodyPr/>
          <a:lstStyle/>
          <a:p>
            <a:r>
              <a:rPr lang="en-US" sz="4400" dirty="0"/>
              <a:t>This research is focused on social justice and finding effective classroom practices teachers need to consider. There are classroom practices that can be beneficial to all students including English Language Learners, at risk students, advanced students, and students with disabilities.</a:t>
            </a:r>
          </a:p>
        </p:txBody>
      </p:sp>
      <p:sp>
        <p:nvSpPr>
          <p:cNvPr id="37" name="Text Placeholder 36">
            <a:extLst>
              <a:ext uri="{FF2B5EF4-FFF2-40B4-BE49-F238E27FC236}">
                <a16:creationId xmlns:a16="http://schemas.microsoft.com/office/drawing/2014/main" id="{0DB12AA2-5823-524E-9857-0571DC4432D0}"/>
              </a:ext>
            </a:extLst>
          </p:cNvPr>
          <p:cNvSpPr>
            <a:spLocks noGrp="1"/>
          </p:cNvSpPr>
          <p:nvPr>
            <p:ph type="body" sz="quarter" idx="11"/>
          </p:nvPr>
        </p:nvSpPr>
        <p:spPr>
          <a:xfrm>
            <a:off x="485253" y="4877412"/>
            <a:ext cx="10048875" cy="1015655"/>
          </a:xfrm>
        </p:spPr>
        <p:txBody>
          <a:bodyPr/>
          <a:lstStyle/>
          <a:p>
            <a:r>
              <a:rPr lang="en-US" sz="5400" u="none" dirty="0"/>
              <a:t>Introduction</a:t>
            </a:r>
          </a:p>
        </p:txBody>
      </p:sp>
      <p:sp>
        <p:nvSpPr>
          <p:cNvPr id="39" name="Text Placeholder 38">
            <a:extLst>
              <a:ext uri="{FF2B5EF4-FFF2-40B4-BE49-F238E27FC236}">
                <a16:creationId xmlns:a16="http://schemas.microsoft.com/office/drawing/2014/main" id="{DD7D60A5-F0A7-0C4B-A13B-4331F1031EF3}"/>
              </a:ext>
            </a:extLst>
          </p:cNvPr>
          <p:cNvSpPr>
            <a:spLocks noGrp="1"/>
          </p:cNvSpPr>
          <p:nvPr>
            <p:ph type="body" sz="quarter" idx="20"/>
          </p:nvPr>
        </p:nvSpPr>
        <p:spPr>
          <a:xfrm>
            <a:off x="11287641" y="7126083"/>
            <a:ext cx="10048874" cy="13049718"/>
          </a:xfrm>
        </p:spPr>
        <p:txBody>
          <a:bodyPr/>
          <a:lstStyle/>
          <a:p>
            <a:pPr marL="342900" indent="-342900" algn="l">
              <a:buFont typeface="Arial" panose="020B0604020202020204" pitchFamily="34" charset="0"/>
              <a:buChar char="•"/>
            </a:pPr>
            <a:r>
              <a:rPr lang="en-US" sz="4400" b="0" u="none" dirty="0"/>
              <a:t>Connecting to real-life applications</a:t>
            </a:r>
          </a:p>
          <a:p>
            <a:pPr marL="342900" indent="-342900" algn="l">
              <a:buFont typeface="Arial" panose="020B0604020202020204" pitchFamily="34" charset="0"/>
              <a:buChar char="•"/>
            </a:pPr>
            <a:r>
              <a:rPr lang="en-US" sz="4400" b="0" u="none" dirty="0"/>
              <a:t>Identity and Culture</a:t>
            </a:r>
          </a:p>
          <a:p>
            <a:pPr marL="342900" indent="-342900" algn="l">
              <a:buFont typeface="Arial" panose="020B0604020202020204" pitchFamily="34" charset="0"/>
              <a:buChar char="•"/>
            </a:pPr>
            <a:r>
              <a:rPr lang="en-US" sz="4400" b="0" u="none" dirty="0"/>
              <a:t>Listening to their peers</a:t>
            </a:r>
          </a:p>
          <a:p>
            <a:pPr marL="342900" indent="-342900" algn="l">
              <a:buFont typeface="Arial" panose="020B0604020202020204" pitchFamily="34" charset="0"/>
              <a:buChar char="•"/>
            </a:pPr>
            <a:r>
              <a:rPr lang="en-US" sz="4400" b="0" u="none" dirty="0"/>
              <a:t>Teachers can assess students</a:t>
            </a:r>
          </a:p>
          <a:p>
            <a:pPr marL="1828725" lvl="1" indent="-342900">
              <a:buFont typeface="Arial" panose="020B0604020202020204" pitchFamily="34" charset="0"/>
              <a:buChar char="•"/>
            </a:pPr>
            <a:r>
              <a:rPr lang="en-US" sz="4400" dirty="0">
                <a:solidFill>
                  <a:schemeClr val="accent5">
                    <a:lumMod val="50000"/>
                  </a:schemeClr>
                </a:solidFill>
              </a:rPr>
              <a:t>Formative Assessment</a:t>
            </a:r>
          </a:p>
          <a:p>
            <a:pPr marL="342900" indent="-342900" algn="l">
              <a:buFont typeface="Arial" panose="020B0604020202020204" pitchFamily="34" charset="0"/>
              <a:buChar char="•"/>
            </a:pPr>
            <a:r>
              <a:rPr lang="en-US" sz="4400" b="0" u="none" dirty="0"/>
              <a:t>Increase student participation</a:t>
            </a:r>
          </a:p>
          <a:p>
            <a:endParaRPr lang="en-US" sz="4400" b="0" u="none" dirty="0"/>
          </a:p>
          <a:p>
            <a:endParaRPr lang="en-US" sz="4400" b="0" u="none" dirty="0"/>
          </a:p>
          <a:p>
            <a:r>
              <a:rPr lang="en-US" sz="4400" b="0" u="none" dirty="0"/>
              <a:t>“students typically believe that the whole aim of problem-solving is to find the answer, even in the context of their algebra classes” (NCTM)</a:t>
            </a:r>
          </a:p>
          <a:p>
            <a:endParaRPr lang="en-US" sz="4400" b="0" u="none" dirty="0"/>
          </a:p>
          <a:p>
            <a:r>
              <a:rPr lang="en-US" sz="4400" b="0" u="none" dirty="0"/>
              <a:t>“they will gain more confidence in their abilities to solve problems, and ultimately more competence in solving problems” (</a:t>
            </a:r>
            <a:r>
              <a:rPr lang="en-US" sz="4400" b="0" u="none" dirty="0" err="1"/>
              <a:t>Kreinberg</a:t>
            </a:r>
            <a:r>
              <a:rPr lang="en-US" sz="4400" b="0" u="none" dirty="0"/>
              <a:t>)</a:t>
            </a:r>
          </a:p>
        </p:txBody>
      </p:sp>
      <p:sp>
        <p:nvSpPr>
          <p:cNvPr id="40" name="Text Placeholder 39">
            <a:extLst>
              <a:ext uri="{FF2B5EF4-FFF2-40B4-BE49-F238E27FC236}">
                <a16:creationId xmlns:a16="http://schemas.microsoft.com/office/drawing/2014/main" id="{DB63D5B4-F56D-F34D-B0AE-A7B170C05402}"/>
              </a:ext>
            </a:extLst>
          </p:cNvPr>
          <p:cNvSpPr>
            <a:spLocks noGrp="1"/>
          </p:cNvSpPr>
          <p:nvPr>
            <p:ph type="body" sz="quarter" idx="21"/>
          </p:nvPr>
        </p:nvSpPr>
        <p:spPr>
          <a:xfrm>
            <a:off x="11439790" y="4494298"/>
            <a:ext cx="10048875" cy="2123636"/>
          </a:xfrm>
        </p:spPr>
        <p:txBody>
          <a:bodyPr/>
          <a:lstStyle/>
          <a:p>
            <a:pPr algn="ctr"/>
            <a:r>
              <a:rPr lang="en-US" sz="5400" b="1" dirty="0"/>
              <a:t>Discussion-Based Practice and Justification</a:t>
            </a:r>
          </a:p>
        </p:txBody>
      </p:sp>
      <p:sp>
        <p:nvSpPr>
          <p:cNvPr id="41" name="Text Placeholder 40">
            <a:extLst>
              <a:ext uri="{FF2B5EF4-FFF2-40B4-BE49-F238E27FC236}">
                <a16:creationId xmlns:a16="http://schemas.microsoft.com/office/drawing/2014/main" id="{59641915-31EC-8644-AC69-705C50234EE2}"/>
              </a:ext>
            </a:extLst>
          </p:cNvPr>
          <p:cNvSpPr>
            <a:spLocks noGrp="1"/>
          </p:cNvSpPr>
          <p:nvPr>
            <p:ph type="body" sz="quarter" idx="22"/>
          </p:nvPr>
        </p:nvSpPr>
        <p:spPr>
          <a:xfrm>
            <a:off x="22887045" y="7140166"/>
            <a:ext cx="10048874" cy="8716224"/>
          </a:xfrm>
        </p:spPr>
        <p:txBody>
          <a:bodyPr/>
          <a:lstStyle/>
          <a:p>
            <a:pPr marL="342900" indent="-342900" algn="l">
              <a:buFont typeface="Arial" panose="020B0604020202020204" pitchFamily="34" charset="0"/>
              <a:buChar char="•"/>
            </a:pPr>
            <a:r>
              <a:rPr lang="en-US" sz="4400" b="0" u="none" dirty="0"/>
              <a:t>Increase Engagement</a:t>
            </a:r>
          </a:p>
          <a:p>
            <a:pPr marL="342900" indent="-342900" algn="l">
              <a:buFont typeface="Arial" panose="020B0604020202020204" pitchFamily="34" charset="0"/>
              <a:buChar char="•"/>
            </a:pPr>
            <a:r>
              <a:rPr lang="en-US" sz="4400" b="0" u="none" dirty="0"/>
              <a:t>Use of Manipulatives</a:t>
            </a:r>
          </a:p>
          <a:p>
            <a:pPr marL="1828725" lvl="1" indent="-342900">
              <a:buFont typeface="Arial" panose="020B0604020202020204" pitchFamily="34" charset="0"/>
              <a:buChar char="•"/>
            </a:pPr>
            <a:r>
              <a:rPr lang="en-US" sz="4400" dirty="0">
                <a:solidFill>
                  <a:schemeClr val="accent5">
                    <a:lumMod val="50000"/>
                  </a:schemeClr>
                </a:solidFill>
              </a:rPr>
              <a:t>More equitable</a:t>
            </a:r>
          </a:p>
          <a:p>
            <a:pPr marL="342900" indent="-342900" algn="l">
              <a:buFont typeface="Arial" panose="020B0604020202020204" pitchFamily="34" charset="0"/>
              <a:buChar char="•"/>
            </a:pPr>
            <a:r>
              <a:rPr lang="en-US" sz="4400" b="0" u="none" dirty="0"/>
              <a:t>Technology</a:t>
            </a:r>
          </a:p>
          <a:p>
            <a:pPr marL="1828725" lvl="1" indent="-342900">
              <a:buFont typeface="Arial" panose="020B0604020202020204" pitchFamily="34" charset="0"/>
              <a:buChar char="•"/>
            </a:pPr>
            <a:r>
              <a:rPr lang="en-US" sz="4400" dirty="0">
                <a:solidFill>
                  <a:schemeClr val="accent5">
                    <a:lumMod val="50000"/>
                  </a:schemeClr>
                </a:solidFill>
              </a:rPr>
              <a:t>Nearpod</a:t>
            </a:r>
          </a:p>
          <a:p>
            <a:pPr marL="1828725" lvl="1" indent="-342900">
              <a:buFont typeface="Arial" panose="020B0604020202020204" pitchFamily="34" charset="0"/>
              <a:buChar char="•"/>
            </a:pPr>
            <a:r>
              <a:rPr lang="en-US" sz="4400" dirty="0">
                <a:solidFill>
                  <a:schemeClr val="accent5">
                    <a:lumMod val="50000"/>
                  </a:schemeClr>
                </a:solidFill>
              </a:rPr>
              <a:t>Student Desmos</a:t>
            </a:r>
          </a:p>
          <a:p>
            <a:pPr marL="342900" indent="-342900" algn="l">
              <a:buFont typeface="Arial" panose="020B0604020202020204" pitchFamily="34" charset="0"/>
              <a:buChar char="•"/>
            </a:pPr>
            <a:r>
              <a:rPr lang="en-US" sz="4400" b="0" u="none" dirty="0"/>
              <a:t>Stigma</a:t>
            </a:r>
          </a:p>
          <a:p>
            <a:endParaRPr lang="en-US" sz="4400" b="0" u="none" dirty="0"/>
          </a:p>
          <a:p>
            <a:r>
              <a:rPr lang="en-US" sz="4400" b="0" u="none" dirty="0"/>
              <a:t>“students differ in their educational needs and their available opportunities to learn” (</a:t>
            </a:r>
            <a:r>
              <a:rPr lang="en-US" sz="4400" b="0" u="none" dirty="0" err="1"/>
              <a:t>Reinholz</a:t>
            </a:r>
            <a:r>
              <a:rPr lang="en-US" sz="4400" b="0" u="none" dirty="0"/>
              <a:t> and Shah)</a:t>
            </a:r>
          </a:p>
        </p:txBody>
      </p:sp>
      <p:sp>
        <p:nvSpPr>
          <p:cNvPr id="42" name="Text Placeholder 41">
            <a:extLst>
              <a:ext uri="{FF2B5EF4-FFF2-40B4-BE49-F238E27FC236}">
                <a16:creationId xmlns:a16="http://schemas.microsoft.com/office/drawing/2014/main" id="{3D09A43D-0CA9-FA45-8EBC-DF88723DE982}"/>
              </a:ext>
            </a:extLst>
          </p:cNvPr>
          <p:cNvSpPr>
            <a:spLocks noGrp="1"/>
          </p:cNvSpPr>
          <p:nvPr>
            <p:ph type="body" sz="quarter" idx="23"/>
          </p:nvPr>
        </p:nvSpPr>
        <p:spPr>
          <a:xfrm>
            <a:off x="22467764" y="4737463"/>
            <a:ext cx="10058400" cy="1292639"/>
          </a:xfrm>
        </p:spPr>
        <p:txBody>
          <a:bodyPr/>
          <a:lstStyle/>
          <a:p>
            <a:pPr algn="ctr"/>
            <a:r>
              <a:rPr lang="en-US" sz="5400" b="1" dirty="0"/>
              <a:t>Creativity</a:t>
            </a:r>
          </a:p>
        </p:txBody>
      </p:sp>
      <p:sp>
        <p:nvSpPr>
          <p:cNvPr id="43" name="Text Placeholder 42">
            <a:extLst>
              <a:ext uri="{FF2B5EF4-FFF2-40B4-BE49-F238E27FC236}">
                <a16:creationId xmlns:a16="http://schemas.microsoft.com/office/drawing/2014/main" id="{696668C2-4B7D-8049-89BE-9A9E6DC945CD}"/>
              </a:ext>
            </a:extLst>
          </p:cNvPr>
          <p:cNvSpPr>
            <a:spLocks noGrp="1"/>
          </p:cNvSpPr>
          <p:nvPr>
            <p:ph type="body" sz="quarter" idx="24"/>
          </p:nvPr>
        </p:nvSpPr>
        <p:spPr>
          <a:xfrm>
            <a:off x="32526164" y="5082564"/>
            <a:ext cx="10047018" cy="1015655"/>
          </a:xfrm>
        </p:spPr>
        <p:txBody>
          <a:bodyPr/>
          <a:lstStyle/>
          <a:p>
            <a:r>
              <a:rPr lang="en-US" sz="5400" u="none" dirty="0"/>
              <a:t>Conclusion</a:t>
            </a:r>
            <a:endParaRPr lang="en-US" u="none" dirty="0"/>
          </a:p>
        </p:txBody>
      </p:sp>
      <p:sp>
        <p:nvSpPr>
          <p:cNvPr id="44" name="Text Placeholder 43">
            <a:extLst>
              <a:ext uri="{FF2B5EF4-FFF2-40B4-BE49-F238E27FC236}">
                <a16:creationId xmlns:a16="http://schemas.microsoft.com/office/drawing/2014/main" id="{F790F30D-4CD4-D74B-89A1-7C1855591193}"/>
              </a:ext>
            </a:extLst>
          </p:cNvPr>
          <p:cNvSpPr>
            <a:spLocks noGrp="1"/>
          </p:cNvSpPr>
          <p:nvPr>
            <p:ph type="body" sz="quarter" idx="25"/>
          </p:nvPr>
        </p:nvSpPr>
        <p:spPr>
          <a:xfrm>
            <a:off x="32962042" y="6733617"/>
            <a:ext cx="10047018" cy="11018393"/>
          </a:xfrm>
        </p:spPr>
        <p:txBody>
          <a:bodyPr/>
          <a:lstStyle/>
          <a:p>
            <a:pPr algn="l"/>
            <a:r>
              <a:rPr lang="en-US" sz="4400" b="0" u="none" dirty="0"/>
              <a:t>Why Change?</a:t>
            </a:r>
          </a:p>
          <a:p>
            <a:pPr marL="342900" indent="-342900" algn="l">
              <a:buFont typeface="Arial" panose="020B0604020202020204" pitchFamily="34" charset="0"/>
              <a:buChar char="•"/>
            </a:pPr>
            <a:r>
              <a:rPr lang="en-US" sz="4400" b="0" u="none" dirty="0"/>
              <a:t>More accessible where it targets multiple skills needed</a:t>
            </a:r>
          </a:p>
          <a:p>
            <a:pPr marL="342900" indent="-342900" algn="l">
              <a:buFont typeface="Arial" panose="020B0604020202020204" pitchFamily="34" charset="0"/>
              <a:buChar char="•"/>
            </a:pPr>
            <a:r>
              <a:rPr lang="en-US" sz="4400" b="0" u="none" dirty="0"/>
              <a:t>Teaching math today needs to change that is more impactful and meaningful for the students</a:t>
            </a:r>
          </a:p>
          <a:p>
            <a:pPr marL="342900" indent="-342900">
              <a:buFont typeface="Arial" panose="020B0604020202020204" pitchFamily="34" charset="0"/>
              <a:buChar char="•"/>
            </a:pPr>
            <a:endParaRPr lang="en-US" sz="4400" b="0" u="none" dirty="0"/>
          </a:p>
          <a:p>
            <a:pPr marL="342900" indent="-342900">
              <a:buFont typeface="Arial" panose="020B0604020202020204" pitchFamily="34" charset="0"/>
              <a:buChar char="•"/>
            </a:pPr>
            <a:endParaRPr lang="en-US" sz="4400" b="0" u="none" dirty="0"/>
          </a:p>
          <a:p>
            <a:r>
              <a:rPr lang="en-US" sz="4400" b="0" u="none" dirty="0"/>
              <a:t>“goes far beyond the drill and practice worksheets that typify many mathematics classrooms. It involved ways in which people learn how to think about a problem, including such strategies for patterns; drawing pictures…about the problem” (</a:t>
            </a:r>
            <a:r>
              <a:rPr lang="en-US" sz="4400" b="0" u="none" dirty="0" err="1"/>
              <a:t>Kreinberg</a:t>
            </a:r>
            <a:r>
              <a:rPr lang="en-US" sz="4400" b="0" u="none" dirty="0"/>
              <a:t>)</a:t>
            </a:r>
          </a:p>
        </p:txBody>
      </p:sp>
      <p:sp>
        <p:nvSpPr>
          <p:cNvPr id="45" name="Text Placeholder 44">
            <a:extLst>
              <a:ext uri="{FF2B5EF4-FFF2-40B4-BE49-F238E27FC236}">
                <a16:creationId xmlns:a16="http://schemas.microsoft.com/office/drawing/2014/main" id="{F4726095-0CD1-F84B-9E0B-977323FE90F8}"/>
              </a:ext>
            </a:extLst>
          </p:cNvPr>
          <p:cNvSpPr>
            <a:spLocks noGrp="1"/>
          </p:cNvSpPr>
          <p:nvPr>
            <p:ph type="body" sz="quarter" idx="26"/>
          </p:nvPr>
        </p:nvSpPr>
        <p:spPr>
          <a:xfrm>
            <a:off x="32526164" y="17752010"/>
            <a:ext cx="10047018" cy="1292639"/>
          </a:xfrm>
        </p:spPr>
        <p:txBody>
          <a:bodyPr/>
          <a:lstStyle/>
          <a:p>
            <a:pPr algn="ctr"/>
            <a:r>
              <a:rPr lang="en-US" sz="5400" b="1" dirty="0"/>
              <a:t>References</a:t>
            </a:r>
          </a:p>
        </p:txBody>
      </p:sp>
      <p:sp>
        <p:nvSpPr>
          <p:cNvPr id="46" name="Text Placeholder 45">
            <a:extLst>
              <a:ext uri="{FF2B5EF4-FFF2-40B4-BE49-F238E27FC236}">
                <a16:creationId xmlns:a16="http://schemas.microsoft.com/office/drawing/2014/main" id="{2B8AC2C4-25A0-9F4B-9635-C0E300CC7D41}"/>
              </a:ext>
            </a:extLst>
          </p:cNvPr>
          <p:cNvSpPr>
            <a:spLocks noGrp="1"/>
          </p:cNvSpPr>
          <p:nvPr>
            <p:ph type="body" sz="quarter" idx="27"/>
          </p:nvPr>
        </p:nvSpPr>
        <p:spPr>
          <a:xfrm>
            <a:off x="32079903" y="18768309"/>
            <a:ext cx="11811297" cy="12914296"/>
          </a:xfrm>
        </p:spPr>
        <p:txBody>
          <a:bodyPr/>
          <a:lstStyle/>
          <a:p>
            <a:pPr algn="l"/>
            <a:r>
              <a:rPr lang="en-US" sz="4400" b="0" u="none" dirty="0"/>
              <a:t>“Algebraic Reasoning in School Algebra.” National Council of Teachers of Mathematics. Accessed March 20, 2020. </a:t>
            </a:r>
            <a:r>
              <a:rPr lang="en-US" sz="4400" b="0" u="none" dirty="0">
                <a:hlinkClick r:id="rId5"/>
              </a:rPr>
              <a:t>http://www.nctm.org/Research-and-Advocacy/Research-Brief-and-Clips/Algebraic-Reasoning-in-School-Algebra/</a:t>
            </a:r>
            <a:r>
              <a:rPr lang="en-US" sz="4400" b="0" u="none" dirty="0"/>
              <a:t>.</a:t>
            </a:r>
          </a:p>
          <a:p>
            <a:pPr algn="l"/>
            <a:endParaRPr lang="en-US" sz="4400" dirty="0"/>
          </a:p>
          <a:p>
            <a:pPr algn="l"/>
            <a:r>
              <a:rPr lang="en-US" sz="4400" b="0" u="none" dirty="0"/>
              <a:t>“Classroom Practices That Support Equity-Based Mathematics Teaching.” National Council of Teachers of Mathematics. Accessed March 20, 2020. </a:t>
            </a:r>
            <a:r>
              <a:rPr lang="en-US" sz="4400" b="0" u="none" dirty="0">
                <a:hlinkClick r:id="rId6"/>
              </a:rPr>
              <a:t>http://www.nctm.org/Research-and-Advocacy/Research-Brief-and-Clips/Classroom-Practices-That-Support-Equity-Based-Mathematics-Teaching/</a:t>
            </a:r>
            <a:r>
              <a:rPr lang="en-US" sz="4400" b="0" u="none" dirty="0"/>
              <a:t>.</a:t>
            </a:r>
          </a:p>
          <a:p>
            <a:pPr algn="l"/>
            <a:endParaRPr lang="en-US" sz="4400" b="0" u="none" dirty="0"/>
          </a:p>
          <a:p>
            <a:pPr algn="l"/>
            <a:r>
              <a:rPr lang="en-US" sz="4400" b="0" u="none" dirty="0" err="1"/>
              <a:t>Kreinberg</a:t>
            </a:r>
            <a:r>
              <a:rPr lang="en-US" sz="4400" b="0" u="none" dirty="0"/>
              <a:t>, Nancy. "The Practice of Equity." </a:t>
            </a:r>
            <a:r>
              <a:rPr lang="en-US" sz="4400" b="0" i="1" u="none" dirty="0"/>
              <a:t>Peabody Journal of Education</a:t>
            </a:r>
            <a:r>
              <a:rPr lang="en-US" sz="4400" b="0" u="none" dirty="0"/>
              <a:t> 66, no. 2 (1989):127-46. Accessed March 22, 2020. </a:t>
            </a:r>
            <a:r>
              <a:rPr lang="en-US" sz="4400" b="0" u="none" dirty="0">
                <a:hlinkClick r:id="rId7"/>
              </a:rPr>
              <a:t>www.jstor.org/stable/1492542</a:t>
            </a:r>
            <a:r>
              <a:rPr lang="en-US" sz="4400" b="0" u="none" dirty="0"/>
              <a:t>.</a:t>
            </a:r>
          </a:p>
        </p:txBody>
      </p:sp>
      <p:sp>
        <p:nvSpPr>
          <p:cNvPr id="51" name="Text Placeholder 50">
            <a:extLst>
              <a:ext uri="{FF2B5EF4-FFF2-40B4-BE49-F238E27FC236}">
                <a16:creationId xmlns:a16="http://schemas.microsoft.com/office/drawing/2014/main" id="{BDF0B969-CD95-0944-8737-D08D34C476B3}"/>
              </a:ext>
            </a:extLst>
          </p:cNvPr>
          <p:cNvSpPr>
            <a:spLocks noGrp="1"/>
          </p:cNvSpPr>
          <p:nvPr>
            <p:ph type="body" sz="quarter" idx="28"/>
          </p:nvPr>
        </p:nvSpPr>
        <p:spPr>
          <a:xfrm>
            <a:off x="16070489" y="2943844"/>
            <a:ext cx="10052050" cy="846363"/>
          </a:xfrm>
        </p:spPr>
        <p:txBody>
          <a:bodyPr>
            <a:noAutofit/>
          </a:bodyPr>
          <a:lstStyle/>
          <a:p>
            <a:pPr algn="ctr"/>
            <a:r>
              <a:rPr lang="en-US" sz="4800" dirty="0"/>
              <a:t>By: Rachel Lieberman</a:t>
            </a:r>
          </a:p>
        </p:txBody>
      </p:sp>
      <p:sp>
        <p:nvSpPr>
          <p:cNvPr id="52" name="Text Placeholder 51">
            <a:extLst>
              <a:ext uri="{FF2B5EF4-FFF2-40B4-BE49-F238E27FC236}">
                <a16:creationId xmlns:a16="http://schemas.microsoft.com/office/drawing/2014/main" id="{C4A2D127-A4E7-9141-990F-AA95CFF9149E}"/>
              </a:ext>
            </a:extLst>
          </p:cNvPr>
          <p:cNvSpPr>
            <a:spLocks noGrp="1"/>
          </p:cNvSpPr>
          <p:nvPr>
            <p:ph type="body" sz="quarter" idx="29"/>
          </p:nvPr>
        </p:nvSpPr>
        <p:spPr>
          <a:xfrm>
            <a:off x="10955280" y="1609775"/>
            <a:ext cx="21980639" cy="1292653"/>
          </a:xfrm>
        </p:spPr>
        <p:txBody>
          <a:bodyPr/>
          <a:lstStyle/>
          <a:p>
            <a:r>
              <a:rPr lang="en-US" sz="7200" u="none" dirty="0"/>
              <a:t>Changing the Game of Teaching Math in Classrooms</a:t>
            </a:r>
          </a:p>
        </p:txBody>
      </p:sp>
      <p:pic>
        <p:nvPicPr>
          <p:cNvPr id="19" name="Picture 18">
            <a:extLst>
              <a:ext uri="{FF2B5EF4-FFF2-40B4-BE49-F238E27FC236}">
                <a16:creationId xmlns:a16="http://schemas.microsoft.com/office/drawing/2014/main" id="{ED79807D-073F-BD4F-9D6F-0B5BE6E62A66}"/>
              </a:ext>
            </a:extLst>
          </p:cNvPr>
          <p:cNvPicPr>
            <a:picLocks noChangeAspect="1"/>
          </p:cNvPicPr>
          <p:nvPr/>
        </p:nvPicPr>
        <p:blipFill>
          <a:blip r:embed="rId8"/>
          <a:stretch>
            <a:fillRect/>
          </a:stretch>
        </p:blipFill>
        <p:spPr>
          <a:xfrm>
            <a:off x="10828261" y="25792317"/>
            <a:ext cx="11240963" cy="6660270"/>
          </a:xfrm>
          <a:prstGeom prst="rect">
            <a:avLst/>
          </a:prstGeom>
          <a:noFill/>
        </p:spPr>
      </p:pic>
      <p:pic>
        <p:nvPicPr>
          <p:cNvPr id="20" name="Picture 19">
            <a:extLst>
              <a:ext uri="{FF2B5EF4-FFF2-40B4-BE49-F238E27FC236}">
                <a16:creationId xmlns:a16="http://schemas.microsoft.com/office/drawing/2014/main" id="{695BA422-6F1D-6942-8E88-9FDC69A5E6EB}"/>
              </a:ext>
            </a:extLst>
          </p:cNvPr>
          <p:cNvPicPr>
            <a:picLocks noChangeAspect="1"/>
          </p:cNvPicPr>
          <p:nvPr/>
        </p:nvPicPr>
        <p:blipFill rotWithShape="1">
          <a:blip r:embed="rId9"/>
          <a:srcRect l="14675" r="10288" b="-1"/>
          <a:stretch/>
        </p:blipFill>
        <p:spPr>
          <a:xfrm>
            <a:off x="446075" y="25275616"/>
            <a:ext cx="9703264" cy="7176971"/>
          </a:xfrm>
          <a:prstGeom prst="rect">
            <a:avLst/>
          </a:prstGeom>
          <a:noFill/>
        </p:spPr>
      </p:pic>
      <p:pic>
        <p:nvPicPr>
          <p:cNvPr id="21" name="Picture 20">
            <a:extLst>
              <a:ext uri="{FF2B5EF4-FFF2-40B4-BE49-F238E27FC236}">
                <a16:creationId xmlns:a16="http://schemas.microsoft.com/office/drawing/2014/main" id="{B9B5AAD2-2F46-8447-8FE3-0807FBC342A1}"/>
              </a:ext>
            </a:extLst>
          </p:cNvPr>
          <p:cNvPicPr>
            <a:picLocks noChangeAspect="1"/>
          </p:cNvPicPr>
          <p:nvPr/>
        </p:nvPicPr>
        <p:blipFill>
          <a:blip r:embed="rId10"/>
          <a:stretch>
            <a:fillRect/>
          </a:stretch>
        </p:blipFill>
        <p:spPr>
          <a:xfrm>
            <a:off x="23769228" y="25275616"/>
            <a:ext cx="7325016" cy="7325016"/>
          </a:xfrm>
          <a:prstGeom prst="rect">
            <a:avLst/>
          </a:prstGeom>
        </p:spPr>
      </p:pic>
      <p:pic>
        <p:nvPicPr>
          <p:cNvPr id="22" name="Audio Recording Nov 29, 2020 at 1:51:41 PM" descr="Audio Recording Nov 29, 2020 at 1:51:41 PM">
            <a:hlinkClick r:id="" action="ppaction://media"/>
            <a:extLst>
              <a:ext uri="{FF2B5EF4-FFF2-40B4-BE49-F238E27FC236}">
                <a16:creationId xmlns:a16="http://schemas.microsoft.com/office/drawing/2014/main" id="{54EEAFF6-FB7D-A94F-B561-45517FB092B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flipV="1">
            <a:off x="37131319" y="-26374"/>
            <a:ext cx="3989687" cy="3989687"/>
          </a:xfrm>
          <a:prstGeom prst="rect">
            <a:avLst/>
          </a:prstGeom>
        </p:spPr>
      </p:pic>
      <p:pic>
        <p:nvPicPr>
          <p:cNvPr id="23" name="Picture 22">
            <a:extLst>
              <a:ext uri="{FF2B5EF4-FFF2-40B4-BE49-F238E27FC236}">
                <a16:creationId xmlns:a16="http://schemas.microsoft.com/office/drawing/2014/main" id="{7612435D-C25D-F040-8214-B1D561BF6C49}"/>
              </a:ext>
            </a:extLst>
          </p:cNvPr>
          <p:cNvPicPr>
            <a:picLocks noChangeAspect="1"/>
          </p:cNvPicPr>
          <p:nvPr/>
        </p:nvPicPr>
        <p:blipFill rotWithShape="1">
          <a:blip r:embed="rId12"/>
          <a:srcRect t="35461"/>
          <a:stretch/>
        </p:blipFill>
        <p:spPr>
          <a:xfrm>
            <a:off x="944782" y="16230011"/>
            <a:ext cx="8569059" cy="7325016"/>
          </a:xfrm>
          <a:prstGeom prst="rect">
            <a:avLst/>
          </a:prstGeom>
          <a:noFill/>
        </p:spPr>
      </p:pic>
      <p:pic>
        <p:nvPicPr>
          <p:cNvPr id="1032" name="Picture 8" descr="Primary University Logos | Brand Guidelines | Monmouth University">
            <a:extLst>
              <a:ext uri="{FF2B5EF4-FFF2-40B4-BE49-F238E27FC236}">
                <a16:creationId xmlns:a16="http://schemas.microsoft.com/office/drawing/2014/main" id="{1CAE8654-D627-3C48-A96E-ED076E28614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758" y="412750"/>
            <a:ext cx="3989687" cy="323164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3image3773068928">
            <a:extLst>
              <a:ext uri="{FF2B5EF4-FFF2-40B4-BE49-F238E27FC236}">
                <a16:creationId xmlns:a16="http://schemas.microsoft.com/office/drawing/2014/main" id="{18C1950E-DDD8-A742-80C8-59832C26228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7145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3image3773069216">
            <a:extLst>
              <a:ext uri="{FF2B5EF4-FFF2-40B4-BE49-F238E27FC236}">
                <a16:creationId xmlns:a16="http://schemas.microsoft.com/office/drawing/2014/main" id="{97830B4E-13BF-BC4A-AEAB-F22D3D41BF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4224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3image3773069808">
            <a:extLst>
              <a:ext uri="{FF2B5EF4-FFF2-40B4-BE49-F238E27FC236}">
                <a16:creationId xmlns:a16="http://schemas.microsoft.com/office/drawing/2014/main" id="{AFDF93E6-1F3B-8E41-A2AE-021FFF174D5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57300" cy="850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3image3773070784">
            <a:extLst>
              <a:ext uri="{FF2B5EF4-FFF2-40B4-BE49-F238E27FC236}">
                <a16:creationId xmlns:a16="http://schemas.microsoft.com/office/drawing/2014/main" id="{59DF4E0C-2ACF-6640-AAE5-3B82255975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7145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3image3772975056">
            <a:extLst>
              <a:ext uri="{FF2B5EF4-FFF2-40B4-BE49-F238E27FC236}">
                <a16:creationId xmlns:a16="http://schemas.microsoft.com/office/drawing/2014/main" id="{05379DD2-040C-9947-AF50-72CB3AA86DE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192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3image3773071712">
            <a:extLst>
              <a:ext uri="{FF2B5EF4-FFF2-40B4-BE49-F238E27FC236}">
                <a16:creationId xmlns:a16="http://schemas.microsoft.com/office/drawing/2014/main" id="{21EC4565-BAD0-BA44-AE75-BC600D57D77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219200" cy="8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296"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36x48-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1393</TotalTime>
  <Words>334</Words>
  <Application>Microsoft Office PowerPoint</Application>
  <PresentationFormat>Custom</PresentationFormat>
  <Paragraphs>41</Paragraphs>
  <Slides>1</Slides>
  <Notes>1</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36x48-Template-V2b</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Robert Smith</cp:lastModifiedBy>
  <cp:revision>87</cp:revision>
  <dcterms:created xsi:type="dcterms:W3CDTF">2012-02-03T19:11:35Z</dcterms:created>
  <dcterms:modified xsi:type="dcterms:W3CDTF">2020-12-02T14:56:57Z</dcterms:modified>
</cp:coreProperties>
</file>