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40233600" cy="329184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2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10BC5"/>
    <a:srgbClr val="422BA5"/>
    <a:srgbClr val="F35B1B"/>
    <a:srgbClr val="E001EB"/>
    <a:srgbClr val="FF019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647" autoAdjust="0"/>
  </p:normalViewPr>
  <p:slideViewPr>
    <p:cSldViewPr>
      <p:cViewPr varScale="1">
        <p:scale>
          <a:sx n="24" d="100"/>
          <a:sy n="24" d="100"/>
        </p:scale>
        <p:origin x="1098" y="9"/>
      </p:cViewPr>
      <p:guideLst>
        <p:guide orient="horz" pos="10368"/>
        <p:guide pos="1267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CCA430F-1204-4626-B50A-69B6192F527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9638" y="4343400"/>
            <a:ext cx="5038725" cy="4119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623" tIns="44517" rIns="90623" bIns="445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FA9F4BA-1337-4064-8BF9-B9E6C2CFC53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33500" y="684213"/>
            <a:ext cx="4191000" cy="3429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4927" algn="l" defTabSz="91396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741912" algn="l" defTabSz="91396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198897" algn="l" defTabSz="91396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655881" algn="l" defTabSz="91396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7603C85-A1CB-48FF-8BF7-974A978831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4ADF8FF-3B75-4614-A571-BFB306781F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10226042"/>
            <a:ext cx="3419856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040" y="18653760"/>
            <a:ext cx="2816352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9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9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8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8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7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37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26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16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D6B39-D140-4E68-845A-6287134FD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9BD01-3FE2-4BD1-A237-D1DF5A4DBB53}" type="datetimeFigureOut">
              <a:rPr lang="en-US"/>
              <a:pPr>
                <a:defRPr/>
              </a:pPr>
              <a:t>12/2/2020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45ECDA-1238-493B-ADB2-BD989184E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412C34-15A1-4236-A8AA-9FCEB8A66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3692E-EDCC-406E-B022-0A40B9CE45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42879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E5E2E-D6EF-4622-B30B-436B292EE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FFA91-11A5-4D2C-9B06-5F9B2EF8BEEF}" type="datetimeFigureOut">
              <a:rPr lang="en-US"/>
              <a:pPr>
                <a:defRPr/>
              </a:pPr>
              <a:t>12/2/2020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3F683-E954-4718-BB71-37B2F8490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E3163-AF04-48D7-BDBD-1EE493DC1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C6227-BA76-4C60-A916-D52307E10D6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075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169360" y="1318270"/>
            <a:ext cx="905256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1680" y="1318270"/>
            <a:ext cx="2648712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F3285-FB14-4242-8B2F-850B2D409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A7E1E-6E9B-4F87-8E7F-743E37C579DB}" type="datetimeFigureOut">
              <a:rPr lang="en-US"/>
              <a:pPr>
                <a:defRPr/>
              </a:pPr>
              <a:t>12/2/2020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13CFC-FFF2-49E6-932C-E6D5183D0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DF9BA-D695-462F-8D35-9E0BC4A2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10E5A-562A-4021-B7F1-D170B2B10BB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2270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1638" y="944570"/>
            <a:ext cx="34197926" cy="32464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2" y="5486400"/>
            <a:ext cx="18897600" cy="2651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20269200" y="5486400"/>
            <a:ext cx="18897600" cy="26517600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02145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48B05-6D42-46DA-90C3-D1ECC5AD9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1DA92-449A-4C9F-A389-7F0FB8F8F2C5}" type="datetimeFigureOut">
              <a:rPr lang="en-US"/>
              <a:pPr>
                <a:defRPr/>
              </a:pPr>
              <a:t>12/2/2020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B3C31-0F0F-4E83-B3C7-D6DE97B17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8FA10-06C6-456D-94BE-19E4E53EC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A8DAC-DF34-4426-88BF-FDB7701EB2E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5281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8177" y="21153122"/>
            <a:ext cx="34198560" cy="6537960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78177" y="13952229"/>
            <a:ext cx="34198560" cy="7200898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955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9105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866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821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776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3732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2687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1642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49DD4-6A3F-4F14-99E1-CF77DAAA9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E535F-DDF8-444C-A0F0-7BA3C5AAFBB4}" type="datetimeFigureOut">
              <a:rPr lang="en-US"/>
              <a:pPr>
                <a:defRPr/>
              </a:pPr>
              <a:t>12/2/2020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E363B-9331-4ACD-B651-0BA86B752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3B290-B78E-43AA-B953-B7890739D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6182C-BDE7-4F10-8B19-8A2F4FE250F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8613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1680" y="7680967"/>
            <a:ext cx="17769840" cy="21724622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52080" y="7680967"/>
            <a:ext cx="17769840" cy="21724622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CC9CA89-F579-47FD-881F-995D8E6F6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9D240-B823-4668-9373-93EF6BD6B646}" type="datetimeFigureOut">
              <a:rPr lang="en-US"/>
              <a:pPr>
                <a:defRPr/>
              </a:pPr>
              <a:t>12/2/2020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A2914EB-96AD-4AFC-808E-C8FF02F97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0F9AC95-1AEB-45F7-98A7-E2FBEED3A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A6085-B3FC-4DF7-ADC8-37A31FF2856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696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7368542"/>
            <a:ext cx="17776827" cy="3070858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9555" indent="0">
              <a:buNone/>
              <a:defRPr sz="9100" b="1"/>
            </a:lvl2pPr>
            <a:lvl3pPr marL="4179105" indent="0">
              <a:buNone/>
              <a:defRPr sz="8200" b="1"/>
            </a:lvl3pPr>
            <a:lvl4pPr marL="6268660" indent="0">
              <a:buNone/>
              <a:defRPr sz="7300" b="1"/>
            </a:lvl4pPr>
            <a:lvl5pPr marL="8358211" indent="0">
              <a:buNone/>
              <a:defRPr sz="7300" b="1"/>
            </a:lvl5pPr>
            <a:lvl6pPr marL="10447766" indent="0">
              <a:buNone/>
              <a:defRPr sz="7300" b="1"/>
            </a:lvl6pPr>
            <a:lvl7pPr marL="12537320" indent="0">
              <a:buNone/>
              <a:defRPr sz="7300" b="1"/>
            </a:lvl7pPr>
            <a:lvl8pPr marL="14626875" indent="0">
              <a:buNone/>
              <a:defRPr sz="7300" b="1"/>
            </a:lvl8pPr>
            <a:lvl9pPr marL="16716426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1680" y="10439400"/>
            <a:ext cx="17776827" cy="1896618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438112" y="7368542"/>
            <a:ext cx="17783810" cy="3070858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9555" indent="0">
              <a:buNone/>
              <a:defRPr sz="9100" b="1"/>
            </a:lvl2pPr>
            <a:lvl3pPr marL="4179105" indent="0">
              <a:buNone/>
              <a:defRPr sz="8200" b="1"/>
            </a:lvl3pPr>
            <a:lvl4pPr marL="6268660" indent="0">
              <a:buNone/>
              <a:defRPr sz="7300" b="1"/>
            </a:lvl4pPr>
            <a:lvl5pPr marL="8358211" indent="0">
              <a:buNone/>
              <a:defRPr sz="7300" b="1"/>
            </a:lvl5pPr>
            <a:lvl6pPr marL="10447766" indent="0">
              <a:buNone/>
              <a:defRPr sz="7300" b="1"/>
            </a:lvl6pPr>
            <a:lvl7pPr marL="12537320" indent="0">
              <a:buNone/>
              <a:defRPr sz="7300" b="1"/>
            </a:lvl7pPr>
            <a:lvl8pPr marL="14626875" indent="0">
              <a:buNone/>
              <a:defRPr sz="7300" b="1"/>
            </a:lvl8pPr>
            <a:lvl9pPr marL="16716426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438112" y="10439400"/>
            <a:ext cx="17783810" cy="1896618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5E68666-249B-4083-8B73-5A5A21EB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22F31-7F0E-46A8-B71F-3FFC8004DF8C}" type="datetimeFigureOut">
              <a:rPr lang="en-US"/>
              <a:pPr>
                <a:defRPr/>
              </a:pPr>
              <a:t>12/2/2020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2ABB12C-2F45-4CE3-AC23-879D0091D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7396D95-DB9D-4945-AABA-FEC332D03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FBFC1-157D-4596-AD42-12048C72238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080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1453F2B-EB7E-4856-9F32-75507F485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7D2C8-75EF-4349-AAA4-CCAF56D03D08}" type="datetimeFigureOut">
              <a:rPr lang="en-US"/>
              <a:pPr>
                <a:defRPr/>
              </a:pPr>
              <a:t>12/2/2020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428837B-C99A-4F11-A4A0-D22A32A02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0F7BBC7-D768-4B48-8DDD-94969EAE9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70EED-E4AC-4EE8-B500-5E9ED03F5B1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3812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F1198C3-1C5E-41B5-A28A-3031E48AA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31A0B-0D70-4A28-95BB-269F79252B2C}" type="datetimeFigureOut">
              <a:rPr lang="en-US"/>
              <a:pPr>
                <a:defRPr/>
              </a:pPr>
              <a:t>12/2/2020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CB1D8A8-12AC-40F8-9F3B-95C390311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D2EFEBA-1717-4164-B1FE-78CB93F05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9EBA7-A32B-44AB-85A0-A7FEC6B9EFE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4557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7" y="1310640"/>
            <a:ext cx="13236577" cy="5577840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30220" y="1310647"/>
            <a:ext cx="22491700" cy="28094942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1687" y="6888487"/>
            <a:ext cx="13236577" cy="22517102"/>
          </a:xfrm>
        </p:spPr>
        <p:txBody>
          <a:bodyPr/>
          <a:lstStyle>
            <a:lvl1pPr marL="0" indent="0">
              <a:buNone/>
              <a:defRPr sz="6400"/>
            </a:lvl1pPr>
            <a:lvl2pPr marL="2089555" indent="0">
              <a:buNone/>
              <a:defRPr sz="5500"/>
            </a:lvl2pPr>
            <a:lvl3pPr marL="4179105" indent="0">
              <a:buNone/>
              <a:defRPr sz="4600"/>
            </a:lvl3pPr>
            <a:lvl4pPr marL="6268660" indent="0">
              <a:buNone/>
              <a:defRPr sz="4100"/>
            </a:lvl4pPr>
            <a:lvl5pPr marL="8358211" indent="0">
              <a:buNone/>
              <a:defRPr sz="4100"/>
            </a:lvl5pPr>
            <a:lvl6pPr marL="10447766" indent="0">
              <a:buNone/>
              <a:defRPr sz="4100"/>
            </a:lvl6pPr>
            <a:lvl7pPr marL="12537320" indent="0">
              <a:buNone/>
              <a:defRPr sz="4100"/>
            </a:lvl7pPr>
            <a:lvl8pPr marL="14626875" indent="0">
              <a:buNone/>
              <a:defRPr sz="4100"/>
            </a:lvl8pPr>
            <a:lvl9pPr marL="16716426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993C892-2733-4FC0-8831-4041717A5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1DF6C-C459-4628-A8C2-4B7A041A3CEB}" type="datetimeFigureOut">
              <a:rPr lang="en-US"/>
              <a:pPr>
                <a:defRPr/>
              </a:pPr>
              <a:t>12/2/2020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2DFD8F8-EB0B-4937-A2C6-FFA07E29A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BDAF89A-6CD1-4022-83F5-6DF0CAF01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448BD-D09F-4F74-A6A4-6E12C650E6C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69752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6067" y="23042880"/>
            <a:ext cx="24140160" cy="272034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86067" y="2941320"/>
            <a:ext cx="2414016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14600"/>
            </a:lvl1pPr>
            <a:lvl2pPr marL="2089555" indent="0">
              <a:buNone/>
              <a:defRPr sz="12800"/>
            </a:lvl2pPr>
            <a:lvl3pPr marL="4179105" indent="0">
              <a:buNone/>
              <a:defRPr sz="11000"/>
            </a:lvl3pPr>
            <a:lvl4pPr marL="6268660" indent="0">
              <a:buNone/>
              <a:defRPr sz="9100"/>
            </a:lvl4pPr>
            <a:lvl5pPr marL="8358211" indent="0">
              <a:buNone/>
              <a:defRPr sz="9100"/>
            </a:lvl5pPr>
            <a:lvl6pPr marL="10447766" indent="0">
              <a:buNone/>
              <a:defRPr sz="9100"/>
            </a:lvl6pPr>
            <a:lvl7pPr marL="12537320" indent="0">
              <a:buNone/>
              <a:defRPr sz="9100"/>
            </a:lvl7pPr>
            <a:lvl8pPr marL="14626875" indent="0">
              <a:buNone/>
              <a:defRPr sz="9100"/>
            </a:lvl8pPr>
            <a:lvl9pPr marL="16716426" indent="0">
              <a:buNone/>
              <a:defRPr sz="91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86067" y="25763222"/>
            <a:ext cx="24140160" cy="3863338"/>
          </a:xfrm>
        </p:spPr>
        <p:txBody>
          <a:bodyPr/>
          <a:lstStyle>
            <a:lvl1pPr marL="0" indent="0">
              <a:buNone/>
              <a:defRPr sz="6400"/>
            </a:lvl1pPr>
            <a:lvl2pPr marL="2089555" indent="0">
              <a:buNone/>
              <a:defRPr sz="5500"/>
            </a:lvl2pPr>
            <a:lvl3pPr marL="4179105" indent="0">
              <a:buNone/>
              <a:defRPr sz="4600"/>
            </a:lvl3pPr>
            <a:lvl4pPr marL="6268660" indent="0">
              <a:buNone/>
              <a:defRPr sz="4100"/>
            </a:lvl4pPr>
            <a:lvl5pPr marL="8358211" indent="0">
              <a:buNone/>
              <a:defRPr sz="4100"/>
            </a:lvl5pPr>
            <a:lvl6pPr marL="10447766" indent="0">
              <a:buNone/>
              <a:defRPr sz="4100"/>
            </a:lvl6pPr>
            <a:lvl7pPr marL="12537320" indent="0">
              <a:buNone/>
              <a:defRPr sz="4100"/>
            </a:lvl7pPr>
            <a:lvl8pPr marL="14626875" indent="0">
              <a:buNone/>
              <a:defRPr sz="4100"/>
            </a:lvl8pPr>
            <a:lvl9pPr marL="16716426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2E41B50-8701-4F7C-8164-D73113538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EF933-54F7-4696-9FFC-74418D6D107D}" type="datetimeFigureOut">
              <a:rPr lang="en-US"/>
              <a:pPr>
                <a:defRPr/>
              </a:pPr>
              <a:t>12/2/2020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2DDCCED-BEED-4E80-9776-BDD891FFD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B8E64EB-322F-4F86-93F2-12E5348BE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04AFF-C64E-406D-9F66-F9F0B75E4F0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947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D9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8CB3F76-4FB3-4D38-82DD-5B73483B561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011363" y="1317625"/>
            <a:ext cx="362108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913" tIns="208954" rIns="417913" bIns="20895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11C9778-6D59-4282-A2A0-D6C28C7757A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011363" y="7680325"/>
            <a:ext cx="36210875" cy="2172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913" tIns="208954" rIns="417913" bIns="2089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AD264-2E41-4BE1-B718-3F66D25CE6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11363" y="30510163"/>
            <a:ext cx="9388475" cy="1752600"/>
          </a:xfrm>
          <a:prstGeom prst="rect">
            <a:avLst/>
          </a:prstGeom>
        </p:spPr>
        <p:txBody>
          <a:bodyPr vert="horz" lIns="417913" tIns="208954" rIns="417913" bIns="208954" rtlCol="0" anchor="ctr"/>
          <a:lstStyle>
            <a:lvl1pPr algn="l" eaLnBrk="1" hangingPunct="1">
              <a:defRPr sz="5500">
                <a:solidFill>
                  <a:schemeClr val="tx1">
                    <a:tint val="75000"/>
                  </a:schemeClr>
                </a:solidFill>
                <a:latin typeface="Times New Roman" pitchFamily="1" charset="0"/>
              </a:defRPr>
            </a:lvl1pPr>
          </a:lstStyle>
          <a:p>
            <a:pPr>
              <a:defRPr/>
            </a:pPr>
            <a:fld id="{22D5BD34-6842-4662-82AF-3E4C67FCE0D1}" type="datetimeFigureOut">
              <a:rPr lang="en-US"/>
              <a:pPr>
                <a:defRPr/>
              </a:pPr>
              <a:t>12/2/2020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78EE97-2894-46FB-BB75-D20BA4239F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746163" y="30510163"/>
            <a:ext cx="12741275" cy="1752600"/>
          </a:xfrm>
          <a:prstGeom prst="rect">
            <a:avLst/>
          </a:prstGeom>
        </p:spPr>
        <p:txBody>
          <a:bodyPr vert="horz" lIns="417913" tIns="208954" rIns="417913" bIns="208954" rtlCol="0" anchor="ctr"/>
          <a:lstStyle>
            <a:lvl1pPr algn="ctr" eaLnBrk="1" hangingPunct="1">
              <a:defRPr sz="5500" dirty="0">
                <a:solidFill>
                  <a:schemeClr val="tx1">
                    <a:tint val="75000"/>
                  </a:schemeClr>
                </a:solidFill>
                <a:latin typeface="Times New Roman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27EFD-B3FF-46AC-95C5-2D84336E82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8833763" y="30510163"/>
            <a:ext cx="9388475" cy="1752600"/>
          </a:xfrm>
          <a:prstGeom prst="rect">
            <a:avLst/>
          </a:prstGeom>
        </p:spPr>
        <p:txBody>
          <a:bodyPr vert="horz" wrap="square" lIns="417913" tIns="208954" rIns="417913" bIns="208954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5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0012812-21C7-4FAC-99AA-D82F6A46077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defTabSz="4178300" rtl="0" eaLnBrk="0" fontAlgn="base" hangingPunct="0">
        <a:spcBef>
          <a:spcPct val="0"/>
        </a:spcBef>
        <a:spcAft>
          <a:spcPct val="0"/>
        </a:spcAft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178300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2pPr>
      <a:lvl3pPr algn="ctr" defTabSz="4178300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3pPr>
      <a:lvl4pPr algn="ctr" defTabSz="4178300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4pPr>
      <a:lvl5pPr algn="ctr" defTabSz="4178300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5pPr>
      <a:lvl6pPr marL="457200" algn="ctr" defTabSz="4178300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6pPr>
      <a:lvl7pPr marL="914400" algn="ctr" defTabSz="4178300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7pPr>
      <a:lvl8pPr marL="1371600" algn="ctr" defTabSz="4178300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8pPr>
      <a:lvl9pPr marL="1828800" algn="ctr" defTabSz="4178300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9pPr>
    </p:titleStyle>
    <p:bodyStyle>
      <a:lvl1pPr marL="1566863" indent="-1566863" algn="l" defTabSz="41783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4075" indent="-1304925" algn="l" defTabSz="41783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2875" indent="-1044575" algn="l" defTabSz="41783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12025" indent="-1044575" algn="l" defTabSz="41783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402763" indent="-1044575" algn="l" defTabSz="41783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92541" indent="-1044775" algn="l" defTabSz="4179105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82096" indent="-1044775" algn="l" defTabSz="4179105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71651" indent="-1044775" algn="l" defTabSz="4179105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61206" indent="-1044775" algn="l" defTabSz="4179105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910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9555" algn="l" defTabSz="417910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9105" algn="l" defTabSz="417910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8660" algn="l" defTabSz="417910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8211" algn="l" defTabSz="417910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7766" algn="l" defTabSz="417910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37320" algn="l" defTabSz="417910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26875" algn="l" defTabSz="417910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16426" algn="l" defTabSz="417910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file:///C:\Users\msks1\Downloads\2020_11_27_22_40_28.mp3" TargetMode="External"/><Relationship Id="rId1" Type="http://schemas.microsoft.com/office/2007/relationships/media" Target="file:///C:\Users\msks1\Downloads\2020_11_27_22_40_28.mp3" TargetMode="Externa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5DD14F0-1F91-4212-82DE-08747EAE71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27150" y="5127625"/>
            <a:ext cx="12331700" cy="2498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6" tIns="45700" rIns="91396" bIns="457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4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300">
              <a:latin typeface="Times New Roman" panose="02020603050405020304" pitchFamily="18" charset="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511E0E4-4248-4B4F-9386-B1570C632E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05200" y="2971800"/>
            <a:ext cx="34197925" cy="4038600"/>
          </a:xfrm>
        </p:spPr>
        <p:txBody>
          <a:bodyPr rtlCol="0">
            <a:normAutofit fontScale="90000"/>
          </a:bodyPr>
          <a:lstStyle/>
          <a:p>
            <a:pPr defTabSz="4179105" eaLnBrk="1" fontAlgn="auto" hangingPunct="1">
              <a:spcAft>
                <a:spcPts val="0"/>
              </a:spcAft>
              <a:defRPr/>
            </a:pPr>
            <a:r>
              <a:rPr lang="en-US" b="1" dirty="0">
                <a:latin typeface="Arial" charset="0"/>
              </a:rPr>
              <a:t/>
            </a:r>
            <a:br>
              <a:rPr lang="en-US" b="1" dirty="0">
                <a:latin typeface="Arial" charset="0"/>
              </a:rPr>
            </a:br>
            <a:r>
              <a:rPr lang="en-US" sz="1200" b="1" dirty="0">
                <a:latin typeface="Arial" charset="0"/>
              </a:rPr>
              <a:t/>
            </a:r>
            <a:br>
              <a:rPr lang="en-US" sz="1200" b="1" dirty="0">
                <a:latin typeface="Arial" charset="0"/>
              </a:rPr>
            </a:br>
            <a:r>
              <a:rPr lang="en-US" sz="1200" b="1" dirty="0">
                <a:latin typeface="Arial" charset="0"/>
              </a:rPr>
              <a:t/>
            </a:r>
            <a:br>
              <a:rPr lang="en-US" sz="1200" b="1" dirty="0">
                <a:latin typeface="Arial" charset="0"/>
              </a:rPr>
            </a:br>
            <a:r>
              <a:rPr lang="en-US" sz="1200" b="1" dirty="0">
                <a:latin typeface="Arial" charset="0"/>
              </a:rPr>
              <a:t/>
            </a:r>
            <a:br>
              <a:rPr lang="en-US" sz="1200" b="1" dirty="0">
                <a:latin typeface="Arial" charset="0"/>
              </a:rPr>
            </a:br>
            <a:r>
              <a:rPr lang="en-US" sz="1200" b="1" dirty="0">
                <a:latin typeface="Arial" charset="0"/>
              </a:rPr>
              <a:t/>
            </a:r>
            <a:br>
              <a:rPr lang="en-US" sz="1200" b="1" dirty="0">
                <a:latin typeface="Arial" charset="0"/>
              </a:rPr>
            </a:br>
            <a:r>
              <a:rPr lang="en-US" sz="1200" b="1" dirty="0">
                <a:latin typeface="Arial" charset="0"/>
              </a:rPr>
              <a:t/>
            </a:r>
            <a:br>
              <a:rPr lang="en-US" sz="1200" b="1" dirty="0">
                <a:latin typeface="Arial" charset="0"/>
              </a:rPr>
            </a:br>
            <a:r>
              <a:rPr lang="en-US" sz="5600" b="1" i="1" dirty="0">
                <a:latin typeface="Arial" charset="0"/>
              </a:rPr>
              <a:t>Maureen Spitz </a:t>
            </a:r>
            <a:r>
              <a:rPr lang="en-US" sz="4400" i="1" dirty="0">
                <a:latin typeface="Arial" charset="0"/>
              </a:rPr>
              <a:t/>
            </a:r>
            <a:br>
              <a:rPr lang="en-US" sz="4400" i="1" dirty="0">
                <a:latin typeface="Arial" charset="0"/>
              </a:rPr>
            </a:br>
            <a:r>
              <a:rPr lang="en-US" sz="4400" b="1" dirty="0">
                <a:latin typeface="Arial" charset="0"/>
              </a:rPr>
              <a:t>Monmouth University</a:t>
            </a:r>
            <a:r>
              <a:rPr lang="en-US" b="1" dirty="0">
                <a:latin typeface="Arial" charset="0"/>
              </a:rPr>
              <a:t/>
            </a:r>
            <a:br>
              <a:rPr lang="en-US" b="1" dirty="0">
                <a:latin typeface="Arial" charset="0"/>
              </a:rPr>
            </a:br>
            <a:r>
              <a:rPr lang="en-US" b="1" dirty="0">
                <a:latin typeface="Arial" charset="0"/>
              </a:rPr>
              <a:t> </a:t>
            </a:r>
            <a:br>
              <a:rPr lang="en-US" b="1" dirty="0">
                <a:latin typeface="Arial" charset="0"/>
              </a:rPr>
            </a:br>
            <a:endParaRPr lang="en-US" b="1" dirty="0">
              <a:latin typeface="Arial" charset="0"/>
            </a:endParaRP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1C8ED91-9154-4A2B-BC32-900F4AF7DAC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5257800"/>
            <a:ext cx="14944725" cy="27660600"/>
          </a:xfrm>
        </p:spPr>
        <p:txBody>
          <a:bodyPr rtlCol="0">
            <a:noAutofit/>
          </a:bodyPr>
          <a:lstStyle/>
          <a:p>
            <a:pPr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5400" b="1" i="1" u="sng" dirty="0">
              <a:solidFill>
                <a:srgbClr val="7030A0"/>
              </a:solidFill>
            </a:endParaRPr>
          </a:p>
          <a:p>
            <a:pPr marL="0" indent="0" algn="ctr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5400" b="1" i="1" u="sng" dirty="0">
                <a:solidFill>
                  <a:srgbClr val="7030A0"/>
                </a:solidFill>
              </a:rPr>
              <a:t>Background</a:t>
            </a:r>
          </a:p>
          <a:p>
            <a:pPr marL="0"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5400" dirty="0"/>
              <a:t>The 2019 NAEP determined that students with learning disabilities are not making enough progress in reading comprehension.  </a:t>
            </a:r>
          </a:p>
          <a:p>
            <a:pPr marL="0"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5400" dirty="0"/>
              <a:t>Teachers must spend time teaching how and when to apply strategies when reading comprehension breaks down. </a:t>
            </a:r>
          </a:p>
          <a:p>
            <a:pPr marL="0"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5400" dirty="0"/>
              <a:t>More time needs to be spent explicitly teaching comprehension strategies. </a:t>
            </a:r>
          </a:p>
          <a:p>
            <a:pPr marL="0"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5400" b="1" dirty="0"/>
          </a:p>
          <a:p>
            <a:pPr marL="0" indent="0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5400" b="1" dirty="0"/>
          </a:p>
          <a:p>
            <a:pPr marL="456985" indent="-456985" algn="ctr" defTabSz="4179105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5400" b="1" i="1" u="sng" dirty="0">
                <a:solidFill>
                  <a:srgbClr val="7030A0"/>
                </a:solidFill>
              </a:rPr>
              <a:t>Purpose</a:t>
            </a:r>
            <a:endParaRPr lang="en-US" sz="5400" b="1" dirty="0">
              <a:solidFill>
                <a:srgbClr val="7030A0"/>
              </a:solidFill>
              <a:cs typeface="Arial" pitchFamily="34" charset="0"/>
            </a:endParaRPr>
          </a:p>
          <a:p>
            <a:pPr marL="0" indent="-456985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5400" dirty="0"/>
              <a:t>How can teachers ensure that students with learning disabilities make meaningful gains in reading comprehension? </a:t>
            </a:r>
          </a:p>
          <a:p>
            <a:pPr marL="0" indent="-456985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5400" dirty="0"/>
          </a:p>
          <a:p>
            <a:pPr marL="0" indent="-456985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5400" dirty="0"/>
          </a:p>
          <a:p>
            <a:pPr marL="0" indent="-456985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5400" dirty="0"/>
          </a:p>
          <a:p>
            <a:pPr marL="0" indent="0" algn="ctr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5400" b="1" i="1" u="sng" dirty="0">
                <a:solidFill>
                  <a:schemeClr val="tx2"/>
                </a:solidFill>
              </a:rPr>
              <a:t> </a:t>
            </a:r>
            <a:r>
              <a:rPr lang="en-US" sz="5400" b="1" i="1" u="sng" dirty="0">
                <a:solidFill>
                  <a:srgbClr val="7030A0"/>
                </a:solidFill>
              </a:rPr>
              <a:t>Methods</a:t>
            </a:r>
            <a:endParaRPr lang="en-US" sz="5400" dirty="0"/>
          </a:p>
          <a:p>
            <a:pPr indent="-457200" eaLnBrk="1" hangingPunct="1">
              <a:defRPr/>
            </a:pPr>
            <a:r>
              <a:rPr lang="en-US" sz="5400" dirty="0"/>
              <a:t>I read a variety of peer reviewed articles and books to gather information on evidence based reading comprehension strategies. </a:t>
            </a:r>
          </a:p>
          <a:p>
            <a:pPr indent="-457200" eaLnBrk="1" hangingPunct="1">
              <a:defRPr/>
            </a:pPr>
            <a:r>
              <a:rPr lang="en-US" sz="5400" dirty="0"/>
              <a:t>I chose three strategies to investigate: Concept Based Reading Instruction(CORI), Reciprocal Teaching, and Multiple Comprehension Strategies Instruction.</a:t>
            </a:r>
          </a:p>
          <a:p>
            <a:pPr indent="-457200" eaLnBrk="1" hangingPunct="1">
              <a:defRPr/>
            </a:pPr>
            <a:r>
              <a:rPr lang="en-US" sz="5400" dirty="0"/>
              <a:t>Which instructional strategies will promote growth in reading comprehension for students with learning disabilities? </a:t>
            </a:r>
          </a:p>
          <a:p>
            <a:pPr marL="0" indent="-456985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5400" dirty="0"/>
          </a:p>
          <a:p>
            <a:pPr marL="0" indent="-456985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5400" dirty="0"/>
          </a:p>
          <a:p>
            <a:pPr marL="0" indent="-456985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5400" dirty="0"/>
          </a:p>
          <a:p>
            <a:pPr marL="0" indent="-456985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5400" dirty="0"/>
          </a:p>
          <a:p>
            <a:pPr marL="0" indent="-456985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5400" dirty="0"/>
          </a:p>
          <a:p>
            <a:pPr marL="0" indent="-456985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5400" dirty="0"/>
          </a:p>
          <a:p>
            <a:pPr marL="0" indent="-456985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5400" dirty="0"/>
          </a:p>
          <a:p>
            <a:pPr marL="0" indent="-456985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5400" dirty="0"/>
          </a:p>
          <a:p>
            <a:pPr marL="0" indent="-456985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5400" dirty="0"/>
          </a:p>
          <a:p>
            <a:pPr marL="0" indent="-456985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5400" dirty="0"/>
          </a:p>
          <a:p>
            <a:pPr marL="0" indent="-456985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5400" dirty="0"/>
          </a:p>
          <a:p>
            <a:pPr marL="0" indent="-456985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5400" dirty="0"/>
          </a:p>
          <a:p>
            <a:pPr marL="0" indent="-456985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5400" dirty="0"/>
          </a:p>
          <a:p>
            <a:pPr marL="0" indent="-456985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5400" dirty="0"/>
          </a:p>
          <a:p>
            <a:pPr marL="0" indent="-456985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5400" dirty="0"/>
          </a:p>
          <a:p>
            <a:pPr marL="0" indent="-456985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5400" dirty="0"/>
          </a:p>
          <a:p>
            <a:pPr marL="0" indent="-456985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5400" dirty="0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ED5739AE-76D2-4B8E-80C0-6168225DE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84400" y="6172200"/>
            <a:ext cx="11963400" cy="26136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404619" tIns="203107" rIns="404619" bIns="203107"/>
          <a:lstStyle/>
          <a:p>
            <a:pPr marL="456985" lvl="1" indent="0" eaLnBrk="1" hangingPunct="1">
              <a:defRPr/>
            </a:pPr>
            <a:endParaRPr lang="en-US" sz="4600" b="1" i="1" u="sng" dirty="0">
              <a:solidFill>
                <a:schemeClr val="tx2"/>
              </a:solidFill>
              <a:latin typeface="Arial" charset="0"/>
            </a:endParaRPr>
          </a:p>
          <a:p>
            <a:pPr marL="1091687" lvl="1" indent="-583928">
              <a:lnSpc>
                <a:spcPct val="90000"/>
              </a:lnSpc>
              <a:spcBef>
                <a:spcPct val="20000"/>
              </a:spcBef>
              <a:buSzPct val="100000"/>
              <a:buFontTx/>
              <a:buChar char="•"/>
              <a:defRPr/>
            </a:pPr>
            <a:endParaRPr lang="en-US" sz="3700" dirty="0">
              <a:latin typeface="Arial" charset="0"/>
            </a:endParaRPr>
          </a:p>
          <a:p>
            <a:pPr marL="1091687" lvl="1" indent="-583928">
              <a:lnSpc>
                <a:spcPct val="90000"/>
              </a:lnSpc>
              <a:spcBef>
                <a:spcPct val="20000"/>
              </a:spcBef>
              <a:buSzPct val="100000"/>
              <a:buFontTx/>
              <a:buChar char="•"/>
              <a:defRPr/>
            </a:pPr>
            <a:endParaRPr lang="en-US" sz="3200" dirty="0">
              <a:latin typeface="Arial" charset="0"/>
            </a:endParaRPr>
          </a:p>
          <a:p>
            <a:pPr marL="1091687" lvl="1" indent="-583928" eaLnBrk="1" hangingPunct="1">
              <a:spcBef>
                <a:spcPct val="20000"/>
              </a:spcBef>
              <a:defRPr/>
            </a:pPr>
            <a:endParaRPr lang="en-US" sz="3200" dirty="0"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r>
              <a:rPr lang="en-US" sz="3200" dirty="0">
                <a:latin typeface="Arial" charset="0"/>
              </a:rPr>
              <a:t>	</a:t>
            </a: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>
              <a:spcBef>
                <a:spcPct val="20000"/>
              </a:spcBef>
              <a:defRPr/>
            </a:pPr>
            <a:endParaRPr lang="en-US" sz="2700" dirty="0">
              <a:latin typeface="Arial" charset="0"/>
            </a:endParaRPr>
          </a:p>
        </p:txBody>
      </p:sp>
      <p:sp>
        <p:nvSpPr>
          <p:cNvPr id="2054" name="Text Box 151">
            <a:extLst>
              <a:ext uri="{FF2B5EF4-FFF2-40B4-BE49-F238E27FC236}">
                <a16:creationId xmlns:a16="http://schemas.microsoft.com/office/drawing/2014/main" id="{31307737-7A9A-4106-A580-4FCD717F8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7600" y="5181600"/>
            <a:ext cx="10123488" cy="29048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396" tIns="45700" rIns="91396" bIns="45700">
            <a:spAutoFit/>
          </a:bodyPr>
          <a:lstStyle/>
          <a:p>
            <a:pPr algn="ctr" eaLnBrk="1" hangingPunct="1">
              <a:defRPr/>
            </a:pPr>
            <a:endParaRPr lang="en-US" sz="5400" b="1" i="1" u="sng" dirty="0">
              <a:solidFill>
                <a:srgbClr val="7030A0"/>
              </a:solidFill>
              <a:latin typeface="+mn-lt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US" sz="5400" b="1" i="1" u="sng" dirty="0">
                <a:solidFill>
                  <a:srgbClr val="7030A0"/>
                </a:solidFill>
                <a:latin typeface="+mn-lt"/>
              </a:rPr>
              <a:t>Findings: Themes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5400" b="1" i="1" dirty="0">
                <a:solidFill>
                  <a:srgbClr val="210BC5"/>
                </a:solidFill>
                <a:latin typeface="+mn-lt"/>
                <a:cs typeface="Arial" charset="0"/>
              </a:rPr>
              <a:t>Concept Based Reading Instruction</a:t>
            </a:r>
          </a:p>
          <a:p>
            <a:pPr indent="-457200" eaLnBrk="1" hangingPunct="1">
              <a:buFont typeface="Arial" pitchFamily="34" charset="0"/>
              <a:buChar char="•"/>
              <a:defRPr/>
            </a:pPr>
            <a:r>
              <a:rPr lang="en-US" sz="5400" dirty="0">
                <a:latin typeface="+mn-lt"/>
              </a:rPr>
              <a:t>This strategy develops reading comprehension, content knowledge, and student engagement.</a:t>
            </a:r>
          </a:p>
          <a:p>
            <a:pPr marL="0" lvl="2" indent="0" eaLnBrk="1" hangingPunct="1">
              <a:lnSpc>
                <a:spcPct val="150000"/>
              </a:lnSpc>
              <a:defRPr/>
            </a:pPr>
            <a:r>
              <a:rPr lang="en-US" sz="5400" b="1" i="1" dirty="0">
                <a:solidFill>
                  <a:srgbClr val="210BC5"/>
                </a:solidFill>
                <a:latin typeface="+mn-lt"/>
                <a:cs typeface="Arial" charset="0"/>
              </a:rPr>
              <a:t>Reciprocal Teaching</a:t>
            </a:r>
          </a:p>
          <a:p>
            <a:pPr marL="685800" lvl="2" indent="-6858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5400" dirty="0">
                <a:latin typeface="+mn-lt"/>
                <a:cs typeface="Arial" charset="0"/>
              </a:rPr>
              <a:t>It focuses on predicting, questioning, clarifying, and summarizing.</a:t>
            </a:r>
          </a:p>
          <a:p>
            <a:pPr marL="0" lvl="2" indent="0" eaLnBrk="1" hangingPunct="1">
              <a:lnSpc>
                <a:spcPct val="150000"/>
              </a:lnSpc>
              <a:defRPr/>
            </a:pPr>
            <a:r>
              <a:rPr lang="en-US" sz="5400" i="1" dirty="0">
                <a:solidFill>
                  <a:srgbClr val="210BC5"/>
                </a:solidFill>
                <a:latin typeface="+mn-lt"/>
                <a:cs typeface="Arial" charset="0"/>
              </a:rPr>
              <a:t>Multiple Strategies Instruction </a:t>
            </a:r>
          </a:p>
          <a:p>
            <a:pPr marL="0" lvl="2" indent="0" eaLnBrk="1" hangingPunct="1">
              <a:lnSpc>
                <a:spcPct val="150000"/>
              </a:lnSpc>
              <a:defRPr/>
            </a:pPr>
            <a:r>
              <a:rPr lang="en-US" sz="5400" dirty="0">
                <a:latin typeface="+mn-lt"/>
                <a:cs typeface="Arial" charset="0"/>
              </a:rPr>
              <a:t>Strategies should be clearly defined. Teachers should explicitly define where and how to use the strategies.</a:t>
            </a:r>
          </a:p>
          <a:p>
            <a:pPr algn="ctr" eaLnBrk="1" hangingPunct="1">
              <a:defRPr/>
            </a:pPr>
            <a:r>
              <a:rPr lang="en-US" sz="5400" b="1" i="1" u="sng" dirty="0">
                <a:solidFill>
                  <a:srgbClr val="7030A0"/>
                </a:solidFill>
                <a:latin typeface="+mj-lt"/>
              </a:rPr>
              <a:t>Limitations</a:t>
            </a:r>
            <a:r>
              <a:rPr lang="en-US" sz="5400" dirty="0">
                <a:latin typeface="+mj-lt"/>
              </a:rPr>
              <a:t>.  </a:t>
            </a:r>
          </a:p>
          <a:p>
            <a:pPr indent="-457200" eaLnBrk="1" hangingPunct="1">
              <a:buFont typeface="Arial" pitchFamily="34" charset="0"/>
              <a:buChar char="•"/>
              <a:defRPr/>
            </a:pPr>
            <a:r>
              <a:rPr lang="en-US" sz="5400" dirty="0">
                <a:latin typeface="+mj-lt"/>
              </a:rPr>
              <a:t>Research based reading interventions are not reaching resource room students.  Test scores in reading for students with learning disabilities have not shown improvement. </a:t>
            </a:r>
          </a:p>
          <a:p>
            <a:pPr indent="-457200" eaLnBrk="1" hangingPunct="1">
              <a:buFont typeface="Arial" pitchFamily="34" charset="0"/>
              <a:buChar char="•"/>
              <a:defRPr/>
            </a:pPr>
            <a:r>
              <a:rPr lang="en-US" sz="5400" dirty="0">
                <a:latin typeface="+mj-lt"/>
              </a:rPr>
              <a:t>Are school districts allowing for research based reading comprehension interventions?  Are there time restraints or curricular restraints?</a:t>
            </a:r>
            <a:endParaRPr lang="en-US" sz="5400" b="1" i="1" u="sng" dirty="0">
              <a:solidFill>
                <a:srgbClr val="7030A0"/>
              </a:solidFill>
              <a:latin typeface="+mj-lt"/>
              <a:cs typeface="Arial" charset="0"/>
            </a:endParaRPr>
          </a:p>
          <a:p>
            <a:pPr marL="0" lvl="2" indent="0" eaLnBrk="1" hangingPunct="1">
              <a:lnSpc>
                <a:spcPct val="150000"/>
              </a:lnSpc>
              <a:defRPr/>
            </a:pPr>
            <a:endParaRPr lang="en-US" sz="5400" dirty="0">
              <a:latin typeface="+mn-lt"/>
            </a:endParaRPr>
          </a:p>
        </p:txBody>
      </p:sp>
      <p:sp>
        <p:nvSpPr>
          <p:cNvPr id="4103" name="Rectangle 73">
            <a:extLst>
              <a:ext uri="{FF2B5EF4-FFF2-40B4-BE49-F238E27FC236}">
                <a16:creationId xmlns:a16="http://schemas.microsoft.com/office/drawing/2014/main" id="{80AB5D9A-4531-4C36-A1FB-F1FCAC907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377950"/>
            <a:ext cx="336804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6" tIns="45700" rIns="91396" bIns="457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4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0" b="1" i="1">
                <a:solidFill>
                  <a:srgbClr val="210BC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Reading Comprehension Three Strategies</a:t>
            </a:r>
            <a:endParaRPr lang="en-US" altLang="en-US" sz="7300" b="1">
              <a:solidFill>
                <a:srgbClr val="210BC5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081" name="Text Box 151">
            <a:extLst>
              <a:ext uri="{FF2B5EF4-FFF2-40B4-BE49-F238E27FC236}">
                <a16:creationId xmlns:a16="http://schemas.microsoft.com/office/drawing/2014/main" id="{E4947267-672D-49A8-854D-B8DC06C35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9000" y="4953000"/>
            <a:ext cx="13868400" cy="2529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396" tIns="45700" rIns="91396" bIns="45700">
            <a:spAutoFit/>
          </a:bodyPr>
          <a:lstStyle/>
          <a:p>
            <a:pPr marL="0" lvl="2" eaLnBrk="1" hangingPunct="1">
              <a:defRPr/>
            </a:pPr>
            <a:endParaRPr lang="en-US" sz="3600" dirty="0">
              <a:latin typeface="+mn-lt"/>
            </a:endParaRPr>
          </a:p>
          <a:p>
            <a:pPr marL="0" lvl="2" eaLnBrk="1" hangingPunct="1">
              <a:defRPr/>
            </a:pPr>
            <a:endParaRPr lang="en-US" sz="3600" dirty="0">
              <a:latin typeface="+mn-lt"/>
            </a:endParaRPr>
          </a:p>
          <a:p>
            <a:pPr indent="-457200" algn="ctr" eaLnBrk="1" hangingPunct="1">
              <a:lnSpc>
                <a:spcPct val="150000"/>
              </a:lnSpc>
              <a:defRPr/>
            </a:pPr>
            <a:endParaRPr lang="en-US" sz="5400" b="1" i="1" u="sng" dirty="0">
              <a:solidFill>
                <a:srgbClr val="7030A0"/>
              </a:solidFill>
              <a:latin typeface="+mj-lt"/>
              <a:cs typeface="Arial" charset="0"/>
            </a:endParaRPr>
          </a:p>
          <a:p>
            <a:pPr indent="-457200" algn="ctr" eaLnBrk="1" hangingPunct="1">
              <a:lnSpc>
                <a:spcPct val="150000"/>
              </a:lnSpc>
              <a:defRPr/>
            </a:pPr>
            <a:r>
              <a:rPr lang="en-US" sz="5400" b="1" i="1" u="sng" dirty="0">
                <a:solidFill>
                  <a:srgbClr val="7030A0"/>
                </a:solidFill>
                <a:latin typeface="+mj-lt"/>
                <a:cs typeface="Arial" charset="0"/>
              </a:rPr>
              <a:t>Discussion</a:t>
            </a:r>
            <a:endParaRPr lang="en-US" sz="5400" b="1" dirty="0">
              <a:latin typeface="+mj-lt"/>
              <a:cs typeface="Arial" charset="0"/>
            </a:endParaRPr>
          </a:p>
          <a:p>
            <a:pPr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5400" dirty="0">
                <a:latin typeface="+mj-lt"/>
                <a:cs typeface="Arial" charset="0"/>
              </a:rPr>
              <a:t>There evidence that the use of CORI, Reciprocal Teaching, and reading comprehension strategies instruction have a positive effect on student performance in comprehension.</a:t>
            </a:r>
          </a:p>
          <a:p>
            <a:pPr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5400" dirty="0">
                <a:latin typeface="+mj-lt"/>
                <a:cs typeface="Arial" charset="0"/>
              </a:rPr>
              <a:t>If  reading comprehension interventions are implemented in resource rooms students with learning disabilities will show more growth on measures of reading comprehension.</a:t>
            </a:r>
          </a:p>
          <a:p>
            <a:pPr indent="-457200" eaLnBrk="1" hangingPunct="1">
              <a:buFont typeface="Arial" panose="020B0604020202020204" pitchFamily="34" charset="0"/>
              <a:buChar char="•"/>
              <a:defRPr/>
            </a:pPr>
            <a:endParaRPr lang="en-US" sz="5400" dirty="0">
              <a:latin typeface="+mj-lt"/>
              <a:cs typeface="Arial" charset="0"/>
            </a:endParaRPr>
          </a:p>
          <a:p>
            <a:pPr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5400" dirty="0">
                <a:latin typeface="+mj-lt"/>
                <a:cs typeface="Arial" charset="0"/>
              </a:rPr>
              <a:t>Do special education teachers need more coaching  with implementing reading comprehension interventions?</a:t>
            </a:r>
          </a:p>
          <a:p>
            <a:pPr indent="-457200" eaLnBrk="1" hangingPunct="1">
              <a:buFont typeface="Arial" panose="020B0604020202020204" pitchFamily="34" charset="0"/>
              <a:buChar char="•"/>
              <a:defRPr/>
            </a:pPr>
            <a:endParaRPr lang="en-US" sz="5400" dirty="0">
              <a:latin typeface="+mj-lt"/>
              <a:cs typeface="Arial" charset="0"/>
            </a:endParaRPr>
          </a:p>
          <a:p>
            <a:pPr eaLnBrk="1" hangingPunct="1">
              <a:defRPr/>
            </a:pPr>
            <a:endParaRPr lang="en-US" sz="5400" dirty="0">
              <a:latin typeface="+mj-lt"/>
              <a:cs typeface="Arial" charset="0"/>
            </a:endParaRPr>
          </a:p>
          <a:p>
            <a:pPr indent="-457200" algn="ctr" eaLnBrk="1" hangingPunct="1">
              <a:defRPr/>
            </a:pPr>
            <a:r>
              <a:rPr lang="en-US" sz="5400" b="1" i="1" u="sng" dirty="0">
                <a:solidFill>
                  <a:srgbClr val="7030A0"/>
                </a:solidFill>
                <a:latin typeface="+mj-lt"/>
                <a:cs typeface="Arial" charset="0"/>
              </a:rPr>
              <a:t>Implications</a:t>
            </a:r>
          </a:p>
          <a:p>
            <a:pPr indent="-457200" eaLnBrk="1" hangingPunct="1">
              <a:buFont typeface="Arial" pitchFamily="34" charset="0"/>
              <a:buChar char="•"/>
              <a:defRPr/>
            </a:pPr>
            <a:r>
              <a:rPr lang="en-US" sz="5400" dirty="0">
                <a:solidFill>
                  <a:prstClr val="black"/>
                </a:solidFill>
                <a:latin typeface="+mj-lt"/>
              </a:rPr>
              <a:t>The use of CORI, Reciprocal Teaching, and reading comprehension strategies instruction helps students develop metacognition which leads to gains in reading comprehension.</a:t>
            </a:r>
          </a:p>
          <a:p>
            <a:pPr indent="-457200" eaLnBrk="1" hangingPunct="1">
              <a:buFont typeface="Arial" pitchFamily="34" charset="0"/>
              <a:buChar char="•"/>
              <a:defRPr/>
            </a:pPr>
            <a:r>
              <a:rPr lang="en-US" sz="5400" dirty="0">
                <a:solidFill>
                  <a:prstClr val="black"/>
                </a:solidFill>
                <a:latin typeface="+mj-lt"/>
              </a:rPr>
              <a:t>There are many evidence based  strategies that can build reading comprehension skills but they are not reaching many students with learning disabilities.  </a:t>
            </a:r>
          </a:p>
          <a:p>
            <a:pPr indent="-457200" eaLnBrk="1" hangingPunct="1">
              <a:buFont typeface="Arial" pitchFamily="34" charset="0"/>
              <a:buChar char="•"/>
              <a:defRPr/>
            </a:pPr>
            <a:r>
              <a:rPr lang="en-US" sz="5400" dirty="0">
                <a:solidFill>
                  <a:prstClr val="black"/>
                </a:solidFill>
                <a:latin typeface="+mj-lt"/>
              </a:rPr>
              <a:t>More research needs to be completed to address why there is a gap between the reading research and current practice in resource rooms. </a:t>
            </a:r>
          </a:p>
        </p:txBody>
      </p:sp>
      <p:pic>
        <p:nvPicPr>
          <p:cNvPr id="4105" name="Picture 2">
            <a:extLst>
              <a:ext uri="{FF2B5EF4-FFF2-40B4-BE49-F238E27FC236}">
                <a16:creationId xmlns:a16="http://schemas.microsoft.com/office/drawing/2014/main" id="{1E8EFD79-F556-43DE-BF60-0E2D8517B5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5113"/>
            <a:ext cx="8389937" cy="528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2020_11_27_22_40_28.mp3">
            <a:hlinkClick r:id="" action="ppaction://media"/>
            <a:extLst>
              <a:ext uri="{FF2B5EF4-FFF2-40B4-BE49-F238E27FC236}">
                <a16:creationId xmlns:a16="http://schemas.microsoft.com/office/drawing/2014/main" id="{7E1F5632-B71A-4058-8A6D-5A394AF6755E}"/>
              </a:ext>
            </a:extLst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6356" y="9348334"/>
            <a:ext cx="5399088" cy="539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2020_11_27_22_40_28">
            <a:hlinkClick r:id="" action="ppaction://media"/>
            <a:extLst>
              <a:ext uri="{FF2B5EF4-FFF2-40B4-BE49-F238E27FC236}">
                <a16:creationId xmlns:a16="http://schemas.microsoft.com/office/drawing/2014/main" id="{62587198-6F91-48C5-9062-BDEAFA7A152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9812000" y="16154400"/>
            <a:ext cx="609600" cy="609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2980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C489A961-C259-4FD9-924D-6CA64A03C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638" y="944563"/>
            <a:ext cx="34197925" cy="3246437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2238</TotalTime>
  <Pages>1</Pages>
  <Words>378</Words>
  <Application>Microsoft Office PowerPoint</Application>
  <PresentationFormat>Custom</PresentationFormat>
  <Paragraphs>69</Paragraphs>
  <Slides>2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      Maureen Spitz  Monmouth University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Independent Play Behaviors Using Opportunities to Engage in Stereotypic Behavior as Reinforcement  Gregory P. Hanley, Brian A. Iwata, Rachel H. Thompson, &amp; Jana S. Lindberg University Of Florida</dc:title>
  <dc:creator>Kathryn Lubniewski</dc:creator>
  <cp:lastModifiedBy>Robert Smith</cp:lastModifiedBy>
  <cp:revision>164</cp:revision>
  <cp:lastPrinted>2002-03-27T20:40:30Z</cp:lastPrinted>
  <dcterms:created xsi:type="dcterms:W3CDTF">1999-04-12T09:26:27Z</dcterms:created>
  <dcterms:modified xsi:type="dcterms:W3CDTF">2020-12-02T14:57:47Z</dcterms:modified>
</cp:coreProperties>
</file>