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Bad Script" panose="020B0604020202020204"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grEX3VgnyMwCmgQ/SHKMotxhq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0"/>
    <p:restoredTop sz="94712"/>
  </p:normalViewPr>
  <p:slideViewPr>
    <p:cSldViewPr snapToGrid="0">
      <p:cViewPr varScale="1">
        <p:scale>
          <a:sx n="89" d="100"/>
          <a:sy n="89" d="100"/>
        </p:scale>
        <p:origin x="63" y="5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2.jp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15824" y="85344"/>
            <a:ext cx="11960352" cy="3847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900" b="1" i="0" u="none" strike="noStrike" cap="none">
              <a:solidFill>
                <a:schemeClr val="dk1"/>
              </a:solidFill>
              <a:latin typeface="Arial"/>
              <a:ea typeface="Arial"/>
              <a:cs typeface="Arial"/>
              <a:sym typeface="Arial"/>
            </a:endParaRPr>
          </a:p>
        </p:txBody>
      </p:sp>
      <p:sp>
        <p:nvSpPr>
          <p:cNvPr id="90" name="Google Shape;90;p1"/>
          <p:cNvSpPr txBox="1"/>
          <p:nvPr/>
        </p:nvSpPr>
        <p:spPr>
          <a:xfrm>
            <a:off x="127325" y="1923079"/>
            <a:ext cx="11950200" cy="1446509"/>
          </a:xfrm>
          <a:prstGeom prst="rect">
            <a:avLst/>
          </a:prstGeom>
          <a:solidFill>
            <a:srgbClr val="DBDB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INTRODUCTION</a:t>
            </a:r>
            <a:endParaRPr sz="2000" dirty="0"/>
          </a:p>
          <a:p>
            <a:pPr marL="0" marR="0" lvl="0" indent="0" algn="ctr" rtl="0">
              <a:spcBef>
                <a:spcPts val="0"/>
              </a:spcBef>
              <a:spcAft>
                <a:spcPts val="0"/>
              </a:spcAft>
              <a:buNone/>
            </a:pPr>
            <a:r>
              <a:rPr lang="en-US" sz="1700" b="0" i="0" u="none" strike="noStrike" cap="none" dirty="0">
                <a:solidFill>
                  <a:schemeClr val="dk1"/>
                </a:solidFill>
                <a:latin typeface="Calibri"/>
                <a:ea typeface="Calibri"/>
                <a:cs typeface="Calibri"/>
                <a:sym typeface="Calibri"/>
              </a:rPr>
              <a:t>A child with a disability impacts the entire family system. Siblings of special needs children can often feel overlooked due to the challenges and demands placed on their family. Research suggests that there are higher rates of depression, anxiety, and chronic stress on the siblings of special needs individuals (Sch</a:t>
            </a:r>
            <a:r>
              <a:rPr lang="en-US" sz="1700" dirty="0">
                <a:solidFill>
                  <a:schemeClr val="dk1"/>
                </a:solidFill>
                <a:latin typeface="Calibri"/>
                <a:ea typeface="Calibri"/>
                <a:cs typeface="Calibri"/>
                <a:sym typeface="Calibri"/>
              </a:rPr>
              <a:t>n</a:t>
            </a:r>
            <a:r>
              <a:rPr lang="en-US" sz="1700" b="0" i="0" u="none" strike="noStrike" cap="none" dirty="0">
                <a:solidFill>
                  <a:schemeClr val="dk1"/>
                </a:solidFill>
                <a:latin typeface="Calibri"/>
                <a:ea typeface="Calibri"/>
                <a:cs typeface="Calibri"/>
                <a:sym typeface="Calibri"/>
              </a:rPr>
              <a:t>eider, </a:t>
            </a:r>
            <a:r>
              <a:rPr lang="en-US" sz="1700" dirty="0">
                <a:solidFill>
                  <a:schemeClr val="dk1"/>
                </a:solidFill>
                <a:latin typeface="Calibri"/>
                <a:ea typeface="Calibri"/>
                <a:cs typeface="Calibri"/>
                <a:sym typeface="Calibri"/>
              </a:rPr>
              <a:t>2013)</a:t>
            </a:r>
            <a:r>
              <a:rPr lang="en-US" sz="1700" b="0" i="0" u="none" strike="noStrike" cap="none" dirty="0">
                <a:solidFill>
                  <a:schemeClr val="dk1"/>
                </a:solidFill>
                <a:latin typeface="Calibri"/>
                <a:ea typeface="Calibri"/>
                <a:cs typeface="Calibri"/>
                <a:sym typeface="Calibri"/>
              </a:rPr>
              <a:t>. We hope to further understand the emotional needs of this population while taking into consideration the intersectionality of both race and socioeconomic status. </a:t>
            </a:r>
            <a:endParaRPr sz="1700" dirty="0"/>
          </a:p>
        </p:txBody>
      </p:sp>
      <p:sp>
        <p:nvSpPr>
          <p:cNvPr id="91" name="Google Shape;91;p1"/>
          <p:cNvSpPr txBox="1"/>
          <p:nvPr/>
        </p:nvSpPr>
        <p:spPr>
          <a:xfrm>
            <a:off x="115825" y="3454105"/>
            <a:ext cx="4025400" cy="2954615"/>
          </a:xfrm>
          <a:prstGeom prst="rect">
            <a:avLst/>
          </a:prstGeom>
          <a:solidFill>
            <a:srgbClr val="DBDB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PLAN FOR GROUP</a:t>
            </a:r>
            <a:endParaRPr sz="1800"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This would be a closed group that meets throughout the school year, once a week, after school. Sessions would start with a group conversation where members share their experiences and express their worries or concerns. Participants of the group would work together to plan coping strategies they can use in their daily lives. Strategies would be practiced through role play. Other activities would include crafts and self-esteem building exercises. </a:t>
            </a:r>
          </a:p>
          <a:p>
            <a:pPr marL="0" marR="0" lvl="0" indent="0" algn="l" rtl="0">
              <a:spcBef>
                <a:spcPts val="0"/>
              </a:spcBef>
              <a:spcAft>
                <a:spcPts val="0"/>
              </a:spcAft>
              <a:buNone/>
            </a:pPr>
            <a:endParaRPr lang="en-US" dirty="0">
              <a:solidFill>
                <a:schemeClr val="dk1"/>
              </a:solidFill>
              <a:latin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92" name="Google Shape;92;p1"/>
          <p:cNvSpPr txBox="1"/>
          <p:nvPr/>
        </p:nvSpPr>
        <p:spPr>
          <a:xfrm>
            <a:off x="4257050" y="3454105"/>
            <a:ext cx="3923700" cy="2739171"/>
          </a:xfrm>
          <a:prstGeom prst="rect">
            <a:avLst/>
          </a:prstGeom>
          <a:solidFill>
            <a:srgbClr val="DBDB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PURPOSE OF GROUP</a:t>
            </a:r>
            <a:endParaRPr sz="1800"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The purpose of this group is to provide young people with the opportunity to meet others who deal with the unique circumstances that come with having a sibling with a disability. The goal is to assure siblings that they’re not alone in their feelings, experiences, and concerns. Potential benefits of the group may include students receiving encouragement, strategies to cope with daily struggles, and insight that promotes understanding and acceptance.</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93" name="Google Shape;93;p1"/>
          <p:cNvSpPr txBox="1"/>
          <p:nvPr/>
        </p:nvSpPr>
        <p:spPr>
          <a:xfrm>
            <a:off x="8266175" y="3454106"/>
            <a:ext cx="3812100" cy="2739171"/>
          </a:xfrm>
          <a:prstGeom prst="rect">
            <a:avLst/>
          </a:prstGeom>
          <a:solidFill>
            <a:srgbClr val="DBDB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EVALUATION</a:t>
            </a:r>
            <a:endParaRPr sz="1800"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The research study would evaluate the effects of a support group for middle school siblings of children with disabilities and its ability to reduce isolation, increase validation of their experiences, and reduce stress. This evaluation would be done in the form of a quantitative pre/post survey. Using a scale of 1-10, participants will evaluate their feelings at the start and at the end of the process. </a:t>
            </a:r>
            <a:endParaRPr lang="en-US" dirty="0">
              <a:solidFill>
                <a:schemeClr val="dk1"/>
              </a:solidFill>
              <a:latin typeface="Calibri"/>
              <a:cs typeface="Calibri"/>
              <a:sym typeface="Calibri"/>
            </a:endParaRPr>
          </a:p>
          <a:p>
            <a:pPr marL="0" marR="0" lvl="0" indent="0" algn="l" rtl="0">
              <a:spcBef>
                <a:spcPts val="0"/>
              </a:spcBef>
              <a:spcAft>
                <a:spcPts val="0"/>
              </a:spcAft>
              <a:buNone/>
            </a:pPr>
            <a:endParaRPr lang="en-US" dirty="0">
              <a:solidFill>
                <a:schemeClr val="dk1"/>
              </a:solidFill>
              <a:latin typeface="Calibri"/>
              <a:cs typeface="Calibri"/>
              <a:sym typeface="Calibri"/>
            </a:endParaRPr>
          </a:p>
          <a:p>
            <a:pPr marL="0" marR="0" lvl="0" indent="0" algn="l" rtl="0">
              <a:spcBef>
                <a:spcPts val="0"/>
              </a:spcBef>
              <a:spcAft>
                <a:spcPts val="0"/>
              </a:spcAft>
              <a:buNone/>
            </a:pPr>
            <a:endParaRPr dirty="0"/>
          </a:p>
        </p:txBody>
      </p:sp>
      <p:sp>
        <p:nvSpPr>
          <p:cNvPr id="94" name="Google Shape;94;p1"/>
          <p:cNvSpPr txBox="1"/>
          <p:nvPr/>
        </p:nvSpPr>
        <p:spPr>
          <a:xfrm>
            <a:off x="131525" y="6136038"/>
            <a:ext cx="11941800" cy="550880"/>
          </a:xfrm>
          <a:prstGeom prst="rect">
            <a:avLst/>
          </a:prstGeom>
          <a:solidFill>
            <a:srgbClr val="EAF7B7"/>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REFERENCES</a:t>
            </a:r>
            <a:endParaRPr sz="16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200" dirty="0">
                <a:highlight>
                  <a:srgbClr val="EAF7B7"/>
                </a:highlight>
                <a:latin typeface="Calibri"/>
                <a:ea typeface="Calibri"/>
                <a:cs typeface="Calibri"/>
                <a:sym typeface="Calibri"/>
              </a:rPr>
              <a:t>Schneider, A.(2013, May 10) </a:t>
            </a:r>
            <a:r>
              <a:rPr lang="en-US" sz="1200" i="1" dirty="0">
                <a:highlight>
                  <a:srgbClr val="EAF7B7"/>
                </a:highlight>
                <a:latin typeface="Calibri"/>
                <a:ea typeface="Calibri"/>
                <a:cs typeface="Calibri"/>
                <a:sym typeface="Calibri"/>
              </a:rPr>
              <a:t>Support for Siblings of Special Needs Children. </a:t>
            </a:r>
            <a:r>
              <a:rPr lang="en-US" sz="1200" dirty="0">
                <a:highlight>
                  <a:srgbClr val="EAF7B7"/>
                </a:highlight>
                <a:latin typeface="Calibri"/>
                <a:ea typeface="Calibri"/>
                <a:cs typeface="Calibri"/>
                <a:sym typeface="Calibri"/>
              </a:rPr>
              <a:t>Retrieved from https://</a:t>
            </a:r>
            <a:r>
              <a:rPr lang="en-US" sz="1200" dirty="0" err="1">
                <a:highlight>
                  <a:srgbClr val="EAF7B7"/>
                </a:highlight>
                <a:latin typeface="Calibri"/>
                <a:ea typeface="Calibri"/>
                <a:cs typeface="Calibri"/>
                <a:sym typeface="Calibri"/>
              </a:rPr>
              <a:t>www.goodtherapy.org</a:t>
            </a:r>
            <a:r>
              <a:rPr lang="en-US" sz="1200" dirty="0">
                <a:highlight>
                  <a:srgbClr val="EAF7B7"/>
                </a:highlight>
                <a:latin typeface="Calibri"/>
                <a:ea typeface="Calibri"/>
                <a:cs typeface="Calibri"/>
                <a:sym typeface="Calibri"/>
              </a:rPr>
              <a:t>/blog/support-siblings-special-needs-children-0510134</a:t>
            </a:r>
            <a:endParaRPr sz="1600" b="1" dirty="0">
              <a:highlight>
                <a:srgbClr val="EAF7B7"/>
              </a:highlight>
              <a:latin typeface="Calibri"/>
              <a:ea typeface="Calibri"/>
              <a:cs typeface="Calibri"/>
              <a:sym typeface="Calibri"/>
            </a:endParaRPr>
          </a:p>
        </p:txBody>
      </p:sp>
      <p:sp>
        <p:nvSpPr>
          <p:cNvPr id="96" name="Google Shape;96;p1"/>
          <p:cNvSpPr txBox="1"/>
          <p:nvPr/>
        </p:nvSpPr>
        <p:spPr>
          <a:xfrm>
            <a:off x="4237175" y="105257"/>
            <a:ext cx="7690800" cy="158500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9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dirty="0">
                <a:solidFill>
                  <a:schemeClr val="dk1"/>
                </a:solidFill>
                <a:latin typeface="Bad Script"/>
                <a:ea typeface="Bad Script"/>
                <a:cs typeface="Bad Script"/>
                <a:sym typeface="Bad Script"/>
              </a:rPr>
              <a:t>Emotional Needs Support Group</a:t>
            </a:r>
            <a:endParaRPr sz="2400" dirty="0">
              <a:solidFill>
                <a:schemeClr val="dk1"/>
              </a:solidFill>
              <a:latin typeface="Bad Script"/>
              <a:ea typeface="Bad Script"/>
              <a:cs typeface="Bad Script"/>
              <a:sym typeface="Bad Script"/>
            </a:endParaRPr>
          </a:p>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for</a:t>
            </a:r>
            <a:endParaRPr sz="1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600" b="1" dirty="0">
                <a:solidFill>
                  <a:schemeClr val="dk1"/>
                </a:solidFill>
                <a:latin typeface="Bad Script"/>
                <a:ea typeface="Bad Script"/>
                <a:cs typeface="Bad Script"/>
                <a:sym typeface="Bad Script"/>
              </a:rPr>
              <a:t>Middle School Siblings of Children with Disabilities</a:t>
            </a:r>
            <a:endParaRPr sz="2600" dirty="0">
              <a:solidFill>
                <a:schemeClr val="dk1"/>
              </a:solidFill>
              <a:latin typeface="Calibri"/>
              <a:ea typeface="Calibri"/>
              <a:cs typeface="Calibri"/>
              <a:sym typeface="Calibri"/>
            </a:endParaRPr>
          </a:p>
          <a:p>
            <a:pPr marL="0" marR="0" lvl="0" indent="0" algn="ctr" rtl="0">
              <a:spcBef>
                <a:spcPts val="0"/>
              </a:spcBef>
              <a:spcAft>
                <a:spcPts val="0"/>
              </a:spcAft>
              <a:buNone/>
            </a:pPr>
            <a:endParaRPr dirty="0"/>
          </a:p>
        </p:txBody>
      </p:sp>
      <p:sp>
        <p:nvSpPr>
          <p:cNvPr id="98" name="Google Shape;98;p1"/>
          <p:cNvSpPr txBox="1"/>
          <p:nvPr/>
        </p:nvSpPr>
        <p:spPr>
          <a:xfrm>
            <a:off x="10645293" y="663297"/>
            <a:ext cx="9492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i="1" dirty="0">
                <a:solidFill>
                  <a:schemeClr val="dk1"/>
                </a:solidFill>
                <a:latin typeface="Calibri"/>
                <a:ea typeface="Calibri"/>
                <a:cs typeface="Calibri"/>
                <a:sym typeface="Calibri"/>
              </a:rPr>
              <a:t>Click for Audio</a:t>
            </a:r>
            <a:endParaRPr dirty="0"/>
          </a:p>
        </p:txBody>
      </p:sp>
      <p:sp>
        <p:nvSpPr>
          <p:cNvPr id="99" name="Google Shape;99;p1"/>
          <p:cNvSpPr txBox="1"/>
          <p:nvPr/>
        </p:nvSpPr>
        <p:spPr>
          <a:xfrm>
            <a:off x="4213958" y="1499774"/>
            <a:ext cx="7844776" cy="33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1500" u="sng" dirty="0">
                <a:latin typeface="Calibri"/>
                <a:ea typeface="Calibri"/>
                <a:cs typeface="Calibri"/>
                <a:sym typeface="Calibri"/>
              </a:rPr>
              <a:t>STUDENTS</a:t>
            </a:r>
            <a:r>
              <a:rPr lang="en-US" sz="1500" dirty="0">
                <a:latin typeface="Calibri"/>
                <a:ea typeface="Calibri"/>
                <a:cs typeface="Calibri"/>
                <a:sym typeface="Calibri"/>
              </a:rPr>
              <a:t>: Dana Delfino, Gabriela Cannon, Lydia Erakare</a:t>
            </a:r>
            <a:r>
              <a:rPr lang="en-US" dirty="0">
                <a:latin typeface="Calibri"/>
                <a:ea typeface="Calibri"/>
                <a:cs typeface="Calibri"/>
                <a:sym typeface="Calibri"/>
              </a:rPr>
              <a:t>   </a:t>
            </a:r>
            <a:r>
              <a:rPr lang="en-US" sz="1500" u="sng" dirty="0">
                <a:latin typeface="Calibri"/>
                <a:ea typeface="Calibri"/>
                <a:cs typeface="Calibri"/>
                <a:sym typeface="Calibri"/>
              </a:rPr>
              <a:t>FACULTY ADVISOR</a:t>
            </a:r>
            <a:r>
              <a:rPr lang="en-US" sz="1500" dirty="0">
                <a:latin typeface="Calibri"/>
                <a:ea typeface="Calibri"/>
                <a:cs typeface="Calibri"/>
                <a:sym typeface="Calibri"/>
              </a:rPr>
              <a:t>: Dr. Pompeo-</a:t>
            </a:r>
            <a:r>
              <a:rPr lang="en-US" sz="1500" dirty="0" err="1">
                <a:latin typeface="Calibri"/>
                <a:ea typeface="Calibri"/>
                <a:cs typeface="Calibri"/>
                <a:sym typeface="Calibri"/>
              </a:rPr>
              <a:t>Fargnoli</a:t>
            </a:r>
            <a:endParaRPr sz="1500" dirty="0"/>
          </a:p>
          <a:p>
            <a:pPr marL="0" lvl="0" indent="0" algn="l" rtl="0">
              <a:spcBef>
                <a:spcPts val="0"/>
              </a:spcBef>
              <a:spcAft>
                <a:spcPts val="0"/>
              </a:spcAft>
              <a:buNone/>
            </a:pPr>
            <a:endParaRPr dirty="0">
              <a:latin typeface="Calibri"/>
              <a:ea typeface="Calibri"/>
              <a:cs typeface="Calibri"/>
              <a:sym typeface="Calibri"/>
            </a:endParaRPr>
          </a:p>
        </p:txBody>
      </p:sp>
      <p:pic>
        <p:nvPicPr>
          <p:cNvPr id="5" name="Picture 4" descr="A picture containing text&#10;&#10;Description automatically generated">
            <a:extLst>
              <a:ext uri="{FF2B5EF4-FFF2-40B4-BE49-F238E27FC236}">
                <a16:creationId xmlns:a16="http://schemas.microsoft.com/office/drawing/2014/main" id="{6213A6AF-F0B8-4817-AD47-1C78D84C394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32816" y="148238"/>
            <a:ext cx="4351794" cy="919393"/>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A0A7A4-FE0C-4ED4-A3B9-F8AD5862EB5A}"/>
              </a:ext>
            </a:extLst>
          </p:cNvPr>
          <p:cNvPicPr>
            <a:picLocks noChangeAspect="1"/>
          </p:cNvPicPr>
          <p:nvPr/>
        </p:nvPicPr>
        <p:blipFill>
          <a:blip r:embed="rId7"/>
          <a:stretch>
            <a:fillRect/>
          </a:stretch>
        </p:blipFill>
        <p:spPr>
          <a:xfrm>
            <a:off x="127325" y="688271"/>
            <a:ext cx="1793491" cy="960295"/>
          </a:xfrm>
          <a:prstGeom prst="rect">
            <a:avLst/>
          </a:prstGeom>
        </p:spPr>
      </p:pic>
      <p:pic>
        <p:nvPicPr>
          <p:cNvPr id="13" name="Picture 12" descr="A close up of a logo&#10;&#10;Description automatically generated">
            <a:extLst>
              <a:ext uri="{FF2B5EF4-FFF2-40B4-BE49-F238E27FC236}">
                <a16:creationId xmlns:a16="http://schemas.microsoft.com/office/drawing/2014/main" id="{077D7748-7FA6-4E02-B582-09CC911DC184}"/>
              </a:ext>
            </a:extLst>
          </p:cNvPr>
          <p:cNvPicPr>
            <a:picLocks noChangeAspect="1"/>
          </p:cNvPicPr>
          <p:nvPr/>
        </p:nvPicPr>
        <p:blipFill>
          <a:blip r:embed="rId8"/>
          <a:stretch>
            <a:fillRect/>
          </a:stretch>
        </p:blipFill>
        <p:spPr>
          <a:xfrm>
            <a:off x="2425318" y="688271"/>
            <a:ext cx="1898101" cy="919393"/>
          </a:xfrm>
          <a:prstGeom prst="rect">
            <a:avLst/>
          </a:prstGeom>
        </p:spPr>
      </p:pic>
      <p:pic>
        <p:nvPicPr>
          <p:cNvPr id="2" name="Audio Recording Nov 24, 2020 at 12:54:24 PM" descr="Audio Recording Nov 24, 2020 at 12:54:24 PM">
            <a:hlinkClick r:id="" action="ppaction://media"/>
            <a:extLst>
              <a:ext uri="{FF2B5EF4-FFF2-40B4-BE49-F238E27FC236}">
                <a16:creationId xmlns:a16="http://schemas.microsoft.com/office/drawing/2014/main" id="{3E4FF5B6-2025-2840-A93A-8F19E820C13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83673" y="39941"/>
            <a:ext cx="628320" cy="628320"/>
          </a:xfrm>
          <a:prstGeom prst="rect">
            <a:avLst/>
          </a:prstGeom>
          <a:solidFill>
            <a:schemeClr val="accent6">
              <a:lumMod val="20000"/>
              <a:lumOff val="80000"/>
            </a:schemeClr>
          </a:solidFill>
          <a:ln>
            <a:solidFill>
              <a:schemeClr val="accent6">
                <a:lumMod val="40000"/>
                <a:lumOff val="6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373</Words>
  <Application>Microsoft Office PowerPoint</Application>
  <PresentationFormat>Widescreen</PresentationFormat>
  <Paragraphs>18</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Bad Script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Erakare</dc:creator>
  <cp:lastModifiedBy>Robert Smith</cp:lastModifiedBy>
  <cp:revision>6</cp:revision>
  <dcterms:created xsi:type="dcterms:W3CDTF">2020-11-19T17:55:29Z</dcterms:created>
  <dcterms:modified xsi:type="dcterms:W3CDTF">2020-12-02T14:42:04Z</dcterms:modified>
</cp:coreProperties>
</file>