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8AEF-37A4-4B2B-B9E5-28E2EF78AA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8B9F8-93CE-44BB-BDD2-CF200236F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C3A4ED1-1759-4B4E-BF24-571FE7BAC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57D6A23-B5B0-4DD6-A2EC-5CC48041B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8B04-5172-4BF4-BECA-DF8B11521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27D3C-3BC4-4476-8A51-9F7B01AF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2EA8-6744-46AC-A4E1-E44118A2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920F-83FB-441E-B9B4-FA3C81E3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A0BA-E8A8-48C5-937F-E90397AB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498A-E6EE-4EA0-85F3-CC5DA70C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37E8A-B224-4760-8325-1453E997F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C9013-85D2-4FEE-8A3A-AAFDF4AB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E6D3D-5FAD-44D7-8BCB-838C0C5B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F5AE6-8139-43CB-B4DA-4E19227D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10B9D-8988-47C9-8EAA-89AFDF7BE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88B9-61ED-4B02-A25D-0F496A64F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30307-DCDB-4F0F-BA70-431460E4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685BB-3695-41EA-A58A-C1CBA706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CE558-F8F0-4C7B-AF77-6F7A2E73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405" y="196786"/>
            <a:ext cx="10363008" cy="6763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9455" y="1143000"/>
            <a:ext cx="5726545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42182" y="1143000"/>
            <a:ext cx="5726545" cy="5524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47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DAA9-AAFD-40EA-894B-F86A8C7F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1D1F-D9F2-46F3-9008-56E649AC5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E4A0-E944-4F3D-86C5-8E440F9E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3CF3-E101-4C12-8B76-CEB908E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91A5-6568-4CB3-86B4-836775AB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6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AC4C-ECAC-4E93-9541-99106BB4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8592B-B604-4259-9108-61E0D405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06C0-17D3-49ED-A77B-27707C4E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073B-4894-4D2D-BC04-9BEDDB04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66AB-7026-4A38-843A-E47B0CCD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152D-81C2-4052-BF3B-C430D149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CE03-6E24-4A68-8709-E921C8D19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B3AD5-A643-4D6B-8997-256AD4A67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F5A74-BEAD-4B51-9115-152071AD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EFF3C-5BB3-4FA5-BC32-9C045D93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C5417-710F-485C-9EA8-35697EF3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C2D1-8B7C-483D-9F47-86295482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EE6A-0987-4368-9D2A-1D6DB059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EB41D-F2CC-449C-8676-04A7E4F7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B5692-0CEC-471D-852D-D624810B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6933F-2A34-496E-AC6F-DEFDC770B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558FA-0BB5-498C-A3D0-AE1579CC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17B0D-A2B5-4FDF-94F0-EC340370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6A704-E05E-4137-A988-553FDB44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0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EB90-777F-4115-8160-67006B8E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0485F-3BE9-4127-9F1C-BA77CEA9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9E6B4-C60B-4794-8D06-4EB3E36D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E2113-8513-44B3-9F14-4E28CD8B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95D57-D2E1-46DF-B32A-E010FCCB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13087-4A6B-4A4B-8E76-7EADB668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A9AE9-EE90-4C1F-B4B1-4B04C24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4EEE-2E84-4BB6-A804-20DF0EC1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D113-63B0-46B1-A25A-FB848CB2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55C7C-A714-40F1-8DBE-AF6F504D4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175FD-E97E-44B6-A18C-2DD28428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E179E-1836-411F-A58C-B71B5C56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BC3A5-2185-4FB6-9006-C4024BE4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53B2-4F83-4F3C-B6F3-7756B596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9C113-EA6A-4360-979B-8232333FF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97C0E-55C4-48FE-A357-0E0E07CDD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863DA-7379-484F-AFA2-BDF44C28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9331F-53DD-44F3-8257-F590712B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5D71F-4F8C-4110-9AF4-C1815260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A7599-392D-4986-AB1D-134A6BDD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77320-3D12-462D-8BFA-A35CF871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0BEB-AA1E-4EEE-BE4B-2998F624D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D3F7-F2B0-4C62-A385-9662946B78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CDDAF-F1DA-4240-8F94-BE5664FA4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E771-781F-4C89-8A86-D3BB2B705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2921-69DE-4A0A-88FF-9C3B8D27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A577705-7DC0-413C-88E8-315583360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323" y="1068255"/>
            <a:ext cx="2569104" cy="52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1" tIns="9521" rIns="19041" bIns="952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79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D9277A4-C1D5-4F4C-BD5B-F9DC90E17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8258" y="695647"/>
            <a:ext cx="1935362" cy="841375"/>
          </a:xfrm>
        </p:spPr>
        <p:txBody>
          <a:bodyPr rtlCol="0">
            <a:noAutofit/>
          </a:bodyPr>
          <a:lstStyle/>
          <a:p>
            <a:pPr defTabSz="870508">
              <a:defRPr/>
            </a:pPr>
            <a:r>
              <a:rPr lang="en-US" sz="77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79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Juliana Illiano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Monmouth University</a:t>
            </a:r>
            <a:r>
              <a:rPr lang="en-US" sz="77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79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7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779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79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817A9D-E46C-4D92-B2B9-7D3739D21C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5449" y="966285"/>
            <a:ext cx="3668485" cy="6076772"/>
          </a:xfrm>
        </p:spPr>
        <p:txBody>
          <a:bodyPr rtlCol="0">
            <a:noAutofit/>
          </a:bodyPr>
          <a:lstStyle/>
          <a:p>
            <a:pPr marL="0" indent="0" defTabSz="870508">
              <a:spcBef>
                <a:spcPts val="0"/>
              </a:spcBef>
              <a:buNone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endParaRPr lang="en-US" sz="1300" b="1" i="1" u="sng" dirty="0">
              <a:solidFill>
                <a:srgbClr val="7030A0"/>
              </a:solidFill>
            </a:endParaRPr>
          </a:p>
          <a:p>
            <a:pPr marL="0" indent="0" algn="ctr" defTabSz="870508">
              <a:spcBef>
                <a:spcPts val="0"/>
              </a:spcBef>
              <a:buNone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b="1" i="1" u="sng" dirty="0">
                <a:solidFill>
                  <a:schemeClr val="accent4">
                    <a:lumMod val="75000"/>
                  </a:schemeClr>
                </a:solidFill>
              </a:rPr>
              <a:t>Background</a:t>
            </a:r>
          </a:p>
          <a:p>
            <a:pPr marL="0" indent="-95235" defTabSz="870508">
              <a:spcBef>
                <a:spcPts val="0"/>
              </a:spcBef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Autism Spectrum Disorder (ASD) is one of the 14 major disability categories by the Individual with Disabilities Education Act (</a:t>
            </a:r>
            <a:r>
              <a:rPr lang="en-US" sz="1300" dirty="0" err="1"/>
              <a:t>Frith</a:t>
            </a:r>
            <a:r>
              <a:rPr lang="en-US" sz="1300" dirty="0"/>
              <a:t>, 2012).</a:t>
            </a:r>
          </a:p>
          <a:p>
            <a:pPr marL="0" indent="-95235" defTabSz="870508">
              <a:spcBef>
                <a:spcPts val="0"/>
              </a:spcBef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ASD can impact one’s routine, socialization and academics (American Psychiatric Association, 2013). </a:t>
            </a:r>
          </a:p>
          <a:p>
            <a:pPr marL="0" indent="-95235" defTabSz="870508">
              <a:spcBef>
                <a:spcPts val="0"/>
              </a:spcBef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Reading comprehension as a layered process </a:t>
            </a:r>
          </a:p>
          <a:p>
            <a:pPr marL="0" indent="-95235" defTabSz="870508">
              <a:spcBef>
                <a:spcPts val="0"/>
              </a:spcBef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Story mapping, or character event maps, can be an effective strategy to support reading comprehension.</a:t>
            </a:r>
          </a:p>
          <a:p>
            <a:pPr marL="95190" indent="-95190" algn="ctr" defTabSz="870508">
              <a:lnSpc>
                <a:spcPct val="170000"/>
              </a:lnSpc>
              <a:spcBef>
                <a:spcPts val="0"/>
              </a:spcBef>
              <a:buNone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b="1" i="1" u="sng" dirty="0">
                <a:solidFill>
                  <a:srgbClr val="7030A0"/>
                </a:solidFill>
              </a:rPr>
              <a:t>Purpose</a:t>
            </a:r>
            <a:endParaRPr lang="en-US" sz="1300" b="1" dirty="0">
              <a:solidFill>
                <a:srgbClr val="7030A0"/>
              </a:solidFill>
              <a:cs typeface="Arial" pitchFamily="34" charset="0"/>
            </a:endParaRPr>
          </a:p>
          <a:p>
            <a:pPr marL="0" indent="-95190" defTabSz="870508">
              <a:spcBef>
                <a:spcPts val="0"/>
              </a:spcBef>
              <a:buFont typeface="Arial" charset="0"/>
              <a:buChar char="•"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How does story impact reading comprehension scores and understanding among students with ASD aged 10 to 17?</a:t>
            </a:r>
          </a:p>
          <a:p>
            <a:pPr marL="0" indent="0" defTabSz="870508">
              <a:spcBef>
                <a:spcPts val="0"/>
              </a:spcBef>
              <a:buNone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endParaRPr lang="en-US" sz="1300" dirty="0"/>
          </a:p>
          <a:p>
            <a:pPr marL="0" indent="-95190" defTabSz="870508">
              <a:spcBef>
                <a:spcPts val="0"/>
              </a:spcBef>
              <a:buFont typeface="Arial" charset="0"/>
              <a:buChar char="•"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How can story maps be implemented across grade levels, content, and genres to support reading comprehension?</a:t>
            </a:r>
          </a:p>
          <a:p>
            <a:pPr marL="0" indent="0" defTabSz="870508">
              <a:spcBef>
                <a:spcPts val="0"/>
              </a:spcBef>
              <a:buNone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endParaRPr lang="en-US" sz="1300" dirty="0"/>
          </a:p>
          <a:p>
            <a:pPr marL="0" indent="-95190" defTabSz="870508">
              <a:spcBef>
                <a:spcPts val="0"/>
              </a:spcBef>
              <a:buFont typeface="Arial" charset="0"/>
              <a:buChar char="•"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Comprehending a text requires working memory skills, inclusive of executive function (Carnahan et al., 2011). </a:t>
            </a:r>
          </a:p>
          <a:p>
            <a:pPr marL="0" indent="0" defTabSz="870508">
              <a:spcBef>
                <a:spcPts val="0"/>
              </a:spcBef>
              <a:buNone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endParaRPr lang="en-US" sz="1300" dirty="0"/>
          </a:p>
          <a:p>
            <a:pPr marL="0" indent="-95190" defTabSz="870508">
              <a:spcBef>
                <a:spcPts val="0"/>
              </a:spcBef>
              <a:buFont typeface="Arial" charset="0"/>
              <a:buChar char="•"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Evidence related to working memory and students with ASD is mixed (Davidson et al., 2018). </a:t>
            </a:r>
          </a:p>
          <a:p>
            <a:pPr marL="0" indent="0" defTabSz="870508">
              <a:spcBef>
                <a:spcPts val="0"/>
              </a:spcBef>
              <a:buNone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endParaRPr lang="en-US" sz="1300" dirty="0"/>
          </a:p>
          <a:p>
            <a:pPr marL="0" indent="-95190" defTabSz="870508">
              <a:spcBef>
                <a:spcPts val="0"/>
              </a:spcBef>
              <a:buFont typeface="Arial" charset="0"/>
              <a:buChar char="•"/>
              <a:tabLst>
                <a:tab pos="191702" algn="l"/>
                <a:tab pos="274993" algn="l"/>
                <a:tab pos="380761" algn="l"/>
                <a:tab pos="486527" algn="l"/>
                <a:tab pos="571140" algn="l"/>
                <a:tab pos="666330" algn="l"/>
                <a:tab pos="761520" algn="l"/>
                <a:tab pos="856711" algn="l"/>
                <a:tab pos="951900" algn="l"/>
                <a:tab pos="1057667" algn="l"/>
                <a:tab pos="1142281" algn="l"/>
                <a:tab pos="1237471" algn="l"/>
                <a:tab pos="1332660" algn="l"/>
                <a:tab pos="1427851" algn="l"/>
                <a:tab pos="1523040" algn="l"/>
                <a:tab pos="1618231" algn="l"/>
                <a:tab pos="1713421" algn="l"/>
                <a:tab pos="1808611" algn="l"/>
                <a:tab pos="1914378" algn="l"/>
              </a:tabLst>
              <a:defRPr/>
            </a:pPr>
            <a:r>
              <a:rPr lang="en-US" sz="1300" dirty="0"/>
              <a:t>Therefore, a call to examine how reading comprehension skills may vary for students with ASD is needed.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5B3398F-FAB9-4780-94AC-458DBDB16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0" y="1285875"/>
            <a:ext cx="2492375" cy="544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4296" tIns="42314" rIns="84296" bIns="42314"/>
          <a:lstStyle/>
          <a:p>
            <a:pPr marL="95190" lvl="1">
              <a:defRPr/>
            </a:pPr>
            <a:endParaRPr lang="en-US" sz="958" b="1" i="1" u="sng" dirty="0">
              <a:solidFill>
                <a:schemeClr val="tx2"/>
              </a:solidFill>
              <a:latin typeface="Arial" charset="0"/>
            </a:endParaRPr>
          </a:p>
          <a:p>
            <a:pPr marL="227398" lvl="1" indent="-121632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771" dirty="0">
              <a:latin typeface="Arial" charset="0"/>
            </a:endParaRPr>
          </a:p>
          <a:p>
            <a:pPr marL="227398" lvl="1" indent="-121632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667" dirty="0">
              <a:latin typeface="Arial" charset="0"/>
            </a:endParaRPr>
          </a:p>
          <a:p>
            <a:pPr marL="227398" lvl="1" indent="-121632">
              <a:spcBef>
                <a:spcPct val="20000"/>
              </a:spcBef>
              <a:defRPr/>
            </a:pPr>
            <a:endParaRPr lang="en-US" sz="667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667" dirty="0">
                <a:latin typeface="Arial" charset="0"/>
              </a:rPr>
              <a:t>	</a:t>
            </a: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562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562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B1C4FBBB-B726-42EC-ADC0-6B675BF52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186" y="861426"/>
            <a:ext cx="4204671" cy="61898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9041" tIns="9521" rIns="19041" bIns="9521">
            <a:spAutoFit/>
          </a:bodyPr>
          <a:lstStyle/>
          <a:p>
            <a:pPr marL="95190" indent="-95190" algn="ctr">
              <a:lnSpc>
                <a:spcPct val="150000"/>
              </a:lnSpc>
              <a:defRPr/>
            </a:pPr>
            <a:r>
              <a:rPr lang="en-US" sz="1300" b="1" i="1" u="sng" dirty="0">
                <a:solidFill>
                  <a:schemeClr val="tx2"/>
                </a:solidFill>
              </a:rPr>
              <a:t> </a:t>
            </a:r>
            <a:r>
              <a:rPr lang="en-US" sz="1300" b="1" i="1" u="sng" dirty="0">
                <a:solidFill>
                  <a:srgbClr val="7030A0"/>
                </a:solidFill>
              </a:rPr>
              <a:t>Methods</a:t>
            </a:r>
            <a:endParaRPr lang="en-US" sz="1300" dirty="0"/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/>
              <a:t>Peer-Reviewed articles utilized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/>
              <a:t>10-year limit 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/>
              <a:t>Qualitative and quantitative studies 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i="1" dirty="0"/>
              <a:t>Keywords</a:t>
            </a:r>
            <a:r>
              <a:rPr lang="en-US" sz="1300" dirty="0"/>
              <a:t>: autism spectrum disorder (ASD), story map, character event maps,  reading comprehension, literacy, graphic organizer</a:t>
            </a:r>
            <a:endParaRPr lang="en-US" sz="1300" b="1" i="1" u="sng" dirty="0">
              <a:solidFill>
                <a:srgbClr val="7030A0"/>
              </a:solidFill>
            </a:endParaRPr>
          </a:p>
          <a:p>
            <a:pPr algn="ctr" eaLnBrk="1" hangingPunct="1">
              <a:defRPr/>
            </a:pPr>
            <a:r>
              <a:rPr lang="en-US" sz="1300" b="1" i="1" u="sng" dirty="0">
                <a:solidFill>
                  <a:srgbClr val="7030A0"/>
                </a:solidFill>
              </a:rPr>
              <a:t>Findings: Themes</a:t>
            </a:r>
          </a:p>
          <a:p>
            <a:pPr eaLnBrk="1" hangingPunct="1">
              <a:defRPr/>
            </a:pPr>
            <a:r>
              <a:rPr lang="en-US" sz="1300" b="1" i="1" dirty="0">
                <a:solidFill>
                  <a:srgbClr val="210BC5"/>
                </a:solidFill>
                <a:cs typeface="Arial" charset="0"/>
              </a:rPr>
              <a:t>ASD and Reading Comprehension</a:t>
            </a:r>
          </a:p>
          <a:p>
            <a:pPr marL="142852" lvl="1" indent="-142852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Deficits in reading a text for meaning due to abstract reasoning skills deficits (Randi et al., 2010). </a:t>
            </a:r>
          </a:p>
          <a:p>
            <a:pPr marL="142852" lvl="1" indent="-142852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Scores struggled when linguistic and text comprehension skills are required (</a:t>
            </a:r>
            <a:r>
              <a:rPr lang="en-US" sz="1300" dirty="0" err="1"/>
              <a:t>Solari</a:t>
            </a:r>
            <a:r>
              <a:rPr lang="en-US" sz="1300" dirty="0"/>
              <a:t> et al., 2017). </a:t>
            </a:r>
          </a:p>
          <a:p>
            <a:pPr marL="142852" lvl="1" indent="-142852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Challenges due to difficulties in expressive and receptive language (</a:t>
            </a:r>
            <a:r>
              <a:rPr lang="en-US" sz="1300" dirty="0" err="1"/>
              <a:t>Whalon</a:t>
            </a:r>
            <a:r>
              <a:rPr lang="en-US" sz="1300" dirty="0"/>
              <a:t> &amp; Hart, 2010). </a:t>
            </a:r>
          </a:p>
          <a:p>
            <a:pPr marL="0" lvl="1">
              <a:defRPr/>
            </a:pPr>
            <a:endParaRPr lang="en-US" sz="1300" dirty="0"/>
          </a:p>
          <a:p>
            <a:pPr marL="0" lvl="2">
              <a:defRPr/>
            </a:pPr>
            <a:r>
              <a:rPr lang="en-US" sz="1300" b="1" i="1" dirty="0">
                <a:solidFill>
                  <a:srgbClr val="210BC5"/>
                </a:solidFill>
                <a:cs typeface="Arial" charset="0"/>
              </a:rPr>
              <a:t>Story Mapping in the Elementary, Middle, and High School Classroom</a:t>
            </a:r>
          </a:p>
          <a:p>
            <a:pPr marL="142852" lvl="2" indent="-142852">
              <a:buFont typeface="Arial" panose="020B0604020202020204" pitchFamily="34" charset="0"/>
              <a:buChar char="•"/>
              <a:defRPr/>
            </a:pPr>
            <a:r>
              <a:rPr lang="en-US" sz="1300" u="sng" dirty="0">
                <a:cs typeface="Arial" charset="0"/>
              </a:rPr>
              <a:t>Elementary</a:t>
            </a:r>
            <a:r>
              <a:rPr lang="en-US" sz="1300" dirty="0">
                <a:cs typeface="Arial" charset="0"/>
              </a:rPr>
              <a:t>: Mean score of 93% accuracy in a quiz format (</a:t>
            </a:r>
            <a:r>
              <a:rPr lang="en-US" sz="1300" dirty="0" err="1">
                <a:cs typeface="Arial" charset="0"/>
              </a:rPr>
              <a:t>Stringfield</a:t>
            </a:r>
            <a:r>
              <a:rPr lang="en-US" sz="1300" dirty="0">
                <a:cs typeface="Arial" charset="0"/>
              </a:rPr>
              <a:t> et al., 2011). </a:t>
            </a:r>
          </a:p>
          <a:p>
            <a:pPr marL="142852" lvl="2" indent="-14285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Arial" charset="0"/>
              </a:rPr>
              <a:t>Improved comprehension performance of story components through a story map intervention 2x/week (Hong et al., 2015). </a:t>
            </a:r>
          </a:p>
          <a:p>
            <a:pPr marL="142852" lvl="2" indent="-142852">
              <a:buFont typeface="Arial" panose="020B0604020202020204" pitchFamily="34" charset="0"/>
              <a:buChar char="•"/>
              <a:defRPr/>
            </a:pPr>
            <a:r>
              <a:rPr lang="en-US" sz="1300" u="sng" dirty="0">
                <a:cs typeface="Arial" charset="0"/>
              </a:rPr>
              <a:t>Middle School: </a:t>
            </a:r>
            <a:r>
              <a:rPr lang="en-US" sz="1300" dirty="0">
                <a:cs typeface="Arial" charset="0"/>
              </a:rPr>
              <a:t>Story maps allowed for generalization of skills and increase number of correct comprehension answers (</a:t>
            </a:r>
            <a:r>
              <a:rPr lang="en-US" sz="1300" dirty="0" err="1">
                <a:cs typeface="Arial" charset="0"/>
              </a:rPr>
              <a:t>Zakas</a:t>
            </a:r>
            <a:r>
              <a:rPr lang="en-US" sz="1300" dirty="0">
                <a:cs typeface="Arial" charset="0"/>
              </a:rPr>
              <a:t>, 2011). </a:t>
            </a:r>
          </a:p>
          <a:p>
            <a:pPr marL="142852" lvl="2" indent="-142852">
              <a:buFont typeface="Arial" panose="020B0604020202020204" pitchFamily="34" charset="0"/>
              <a:buChar char="•"/>
              <a:defRPr/>
            </a:pPr>
            <a:r>
              <a:rPr lang="en-US" sz="1300" u="sng" dirty="0">
                <a:cs typeface="Arial" charset="0"/>
              </a:rPr>
              <a:t>High School: </a:t>
            </a:r>
            <a:r>
              <a:rPr lang="en-US" sz="1300" dirty="0">
                <a:cs typeface="Arial" charset="0"/>
              </a:rPr>
              <a:t>Using story maps to “chunk” text information, students communicated key text understandings (Brum, 2015). </a:t>
            </a:r>
            <a:endParaRPr lang="en-US" sz="1300" u="sng" dirty="0">
              <a:cs typeface="Arial" charset="0"/>
            </a:endParaRPr>
          </a:p>
          <a:p>
            <a:pPr marL="0" lvl="2">
              <a:lnSpc>
                <a:spcPct val="150000"/>
              </a:lnSpc>
              <a:defRPr/>
            </a:pPr>
            <a:endParaRPr lang="en-US" sz="1300" dirty="0">
              <a:cs typeface="Arial" charset="0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7E710773-D398-42B2-8B04-4629220A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998" y="88913"/>
            <a:ext cx="7071373" cy="45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1" tIns="9521" rIns="19041" bIns="9521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The Effects of Story Maps to Support Reading Comprehension for Students with Autism Spectrum Disorder</a:t>
            </a:r>
            <a:endParaRPr lang="en-US" alt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CC30F923-C970-4735-AB3D-D68DF210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109" y="267607"/>
            <a:ext cx="3944005" cy="6621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9041" tIns="9521" rIns="19041" bIns="9521">
            <a:spAutoFit/>
          </a:bodyPr>
          <a:lstStyle/>
          <a:p>
            <a:pPr marL="0" lvl="2">
              <a:defRPr/>
            </a:pPr>
            <a:endParaRPr lang="en-US" sz="1300" dirty="0"/>
          </a:p>
          <a:p>
            <a:pPr marL="142852" lvl="2" indent="-14285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300" dirty="0">
              <a:cs typeface="Arial" charset="0"/>
            </a:endParaRPr>
          </a:p>
          <a:p>
            <a:pPr marL="0" lvl="2">
              <a:defRPr/>
            </a:pPr>
            <a:r>
              <a:rPr lang="en-US" sz="1300" b="1" i="1" dirty="0">
                <a:solidFill>
                  <a:srgbClr val="210BC5"/>
                </a:solidFill>
                <a:cs typeface="Arial" charset="0"/>
              </a:rPr>
              <a:t>The Impact of Story Mapping on Reading Comprehension Assessments  </a:t>
            </a:r>
          </a:p>
          <a:p>
            <a:pPr marL="0" lvl="2">
              <a:defRPr/>
            </a:pPr>
            <a:r>
              <a:rPr lang="en-US" sz="1300" b="1" i="1" dirty="0">
                <a:solidFill>
                  <a:srgbClr val="C00000"/>
                </a:solidFill>
                <a:cs typeface="Arial" charset="0"/>
              </a:rPr>
              <a:t>In the following study (Browder et al., 2015):</a:t>
            </a:r>
          </a:p>
          <a:p>
            <a:pPr marL="142852" lvl="2" indent="-14285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Arial" charset="0"/>
              </a:rPr>
              <a:t>Student 1 exhibited an increase of 8.8 correct responses</a:t>
            </a:r>
          </a:p>
          <a:p>
            <a:pPr marL="142852" lvl="2" indent="-14285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Arial" charset="0"/>
              </a:rPr>
              <a:t>Student 2 exhibited an increase of 7.1 correct responses </a:t>
            </a:r>
          </a:p>
          <a:p>
            <a:pPr marL="142852" lvl="2" indent="-14285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Arial" charset="0"/>
              </a:rPr>
              <a:t>Student 3 had an increase of 9 correct responses </a:t>
            </a:r>
            <a:endParaRPr lang="en-US" sz="1300" dirty="0"/>
          </a:p>
          <a:p>
            <a:pPr algn="ctr" eaLnBrk="1" hangingPunct="1">
              <a:defRPr/>
            </a:pPr>
            <a:r>
              <a:rPr lang="en-US" sz="1300" b="1" i="1" u="sng" dirty="0">
                <a:solidFill>
                  <a:srgbClr val="7030A0"/>
                </a:solidFill>
              </a:rPr>
              <a:t>Limitations</a:t>
            </a:r>
            <a:endParaRPr lang="en-US" sz="1300" dirty="0"/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/>
              <a:t>Grade levels and content areas could not be controlled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/>
              <a:t>Literature did not explore co-morbid ASD cases and early childhood studies 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/>
              <a:t>Could not control how intervention was implemented </a:t>
            </a:r>
            <a:endParaRPr lang="en-US" sz="1300" b="1" i="1" u="sng" dirty="0">
              <a:solidFill>
                <a:srgbClr val="7030A0"/>
              </a:solidFill>
              <a:cs typeface="Arial" charset="0"/>
            </a:endParaRPr>
          </a:p>
          <a:p>
            <a:pPr indent="-95235" algn="ctr">
              <a:lnSpc>
                <a:spcPct val="150000"/>
              </a:lnSpc>
              <a:defRPr/>
            </a:pPr>
            <a:r>
              <a:rPr lang="en-US" sz="1300" b="1" i="1" u="sng" dirty="0">
                <a:solidFill>
                  <a:srgbClr val="7030A0"/>
                </a:solidFill>
                <a:cs typeface="Arial" charset="0"/>
              </a:rPr>
              <a:t>Discussion</a:t>
            </a:r>
          </a:p>
          <a:p>
            <a:pPr marL="47617" indent="-14285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Arial" charset="0"/>
              </a:rPr>
              <a:t>Story maps supported correct comprehension answers and supported communication of text findings (Wei et al., 2015). </a:t>
            </a:r>
          </a:p>
          <a:p>
            <a:pPr indent="-95235">
              <a:buFont typeface="Arial" panose="020B0604020202020204" pitchFamily="34" charset="0"/>
              <a:buChar char="•"/>
              <a:defRPr/>
            </a:pPr>
            <a:r>
              <a:rPr lang="en-US" sz="1300" u="sng" dirty="0">
                <a:cs typeface="Arial" charset="0"/>
              </a:rPr>
              <a:t>Strengths: </a:t>
            </a:r>
            <a:r>
              <a:rPr lang="en-US" sz="1300" dirty="0">
                <a:cs typeface="Arial" charset="0"/>
              </a:rPr>
              <a:t>Studies are across content, grades, and genres. </a:t>
            </a:r>
            <a:endParaRPr lang="en-US" sz="1300" u="sng" dirty="0">
              <a:cs typeface="Arial" charset="0"/>
            </a:endParaRPr>
          </a:p>
          <a:p>
            <a:pPr indent="-95235">
              <a:buFont typeface="Arial" panose="020B0604020202020204" pitchFamily="34" charset="0"/>
              <a:buChar char="•"/>
              <a:defRPr/>
            </a:pPr>
            <a:r>
              <a:rPr lang="en-US" sz="1300" u="sng" dirty="0">
                <a:cs typeface="Arial" charset="0"/>
              </a:rPr>
              <a:t>Weakness</a:t>
            </a:r>
            <a:r>
              <a:rPr lang="en-US" sz="1300" dirty="0">
                <a:cs typeface="Arial" charset="0"/>
              </a:rPr>
              <a:t>: Story elements were defined and taught inconsistently</a:t>
            </a:r>
          </a:p>
          <a:p>
            <a:pPr indent="-95235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Arial" charset="0"/>
              </a:rPr>
              <a:t>How can story maps include visuals?</a:t>
            </a:r>
          </a:p>
          <a:p>
            <a:pPr indent="-95235" algn="ctr">
              <a:defRPr/>
            </a:pPr>
            <a:r>
              <a:rPr lang="en-US" sz="1300" b="1" i="1" u="sng" dirty="0">
                <a:solidFill>
                  <a:srgbClr val="7030A0"/>
                </a:solidFill>
                <a:cs typeface="Arial" charset="0"/>
              </a:rPr>
              <a:t>Implications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The literature shines a light on how ASD impacts reading comprehension skills and how strategies can address difficulties 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Next steps to consider: Story mapping among co-morbid ASD cases and in the early childhood classroom.</a:t>
            </a:r>
          </a:p>
          <a:p>
            <a:pPr indent="-95235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How can story maps be used to support the comprehension and solving of math word problems? </a:t>
            </a:r>
          </a:p>
        </p:txBody>
      </p:sp>
      <p:pic>
        <p:nvPicPr>
          <p:cNvPr id="4105" name="Picture 2">
            <a:extLst>
              <a:ext uri="{FF2B5EF4-FFF2-40B4-BE49-F238E27FC236}">
                <a16:creationId xmlns:a16="http://schemas.microsoft.com/office/drawing/2014/main" id="{DE954AB0-FDE5-4AA7-8194-3FB10E87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" y="83819"/>
            <a:ext cx="1733884" cy="10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45D59A-0770-4FA5-BE3E-C00BB2352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18315" y="523864"/>
            <a:ext cx="868826" cy="868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0E99EDCC4234885C4BBFE209A343A" ma:contentTypeVersion="7" ma:contentTypeDescription="Create a new document." ma:contentTypeScope="" ma:versionID="313a609a20d0f3c401ffaef9b7a41067">
  <xsd:schema xmlns:xsd="http://www.w3.org/2001/XMLSchema" xmlns:xs="http://www.w3.org/2001/XMLSchema" xmlns:p="http://schemas.microsoft.com/office/2006/metadata/properties" xmlns:ns3="757bf4ec-8f31-400a-bf77-d5f3667e8bce" xmlns:ns4="2ff98bd0-9976-45e2-a7d6-d0bea51ef7c1" targetNamespace="http://schemas.microsoft.com/office/2006/metadata/properties" ma:root="true" ma:fieldsID="8f5f6a66c39b67ee9238a0caf78b6f05" ns3:_="" ns4:_="">
    <xsd:import namespace="757bf4ec-8f31-400a-bf77-d5f3667e8bce"/>
    <xsd:import namespace="2ff98bd0-9976-45e2-a7d6-d0bea51ef7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bf4ec-8f31-400a-bf77-d5f3667e8b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8bd0-9976-45e2-a7d6-d0bea51ef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7A281C-1555-4D06-8B71-338199A7D5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82F3AB-2C01-4F57-91F4-248CEB03E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bf4ec-8f31-400a-bf77-d5f3667e8bce"/>
    <ds:schemaRef ds:uri="2ff98bd0-9976-45e2-a7d6-d0bea51ef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E1A530-2B77-4CA9-B21B-30D09107457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ff98bd0-9976-45e2-a7d6-d0bea51ef7c1"/>
    <ds:schemaRef ds:uri="757bf4ec-8f31-400a-bf77-d5f3667e8bc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556</Words>
  <Application>Microsoft Office PowerPoint</Application>
  <PresentationFormat>Widescreen</PresentationFormat>
  <Paragraphs>65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      Juliana Illiano 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Illiano</dc:creator>
  <cp:lastModifiedBy>Robert Smith</cp:lastModifiedBy>
  <cp:revision>1</cp:revision>
  <dcterms:created xsi:type="dcterms:W3CDTF">2020-11-27T23:18:35Z</dcterms:created>
  <dcterms:modified xsi:type="dcterms:W3CDTF">2020-12-02T14:47:32Z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0x01010019B0E99EDCC4234885C4BBFE209A343A</vt:lpwstr>
  </property>
</Properties>
</file>