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omfortaa" panose="020B0604020202020204" charset="0"/>
      <p:regular r:id="rId8"/>
      <p:bold r:id="rId9"/>
    </p:embeddedFont>
    <p:embeddedFont>
      <p:font typeface="Avenir Next LT Pro Light" panose="020B0604020202020204" charset="0"/>
      <p:regular r:id="rId10"/>
      <p:italic r:id="rId11"/>
    </p:embeddedFont>
    <p:embeddedFont>
      <p:font typeface="Verdana" panose="020B0604030504040204" pitchFamily="34" charset="0"/>
      <p:regular r:id="rId12"/>
      <p:bold r:id="rId13"/>
      <p:italic r:id="rId14"/>
      <p:boldItalic r:id="rId15"/>
    </p:embeddedFont>
    <p:embeddedFont>
      <p:font typeface="Verdana Pro" panose="020B0604020202020204" charset="0"/>
      <p:regular r:id="rId16"/>
      <p:bold r:id="rId17"/>
      <p:boldItalic r:id="rId18"/>
    </p:embeddedFont>
    <p:embeddedFont>
      <p:font typeface="Roboto Mono" panose="020B0604020202020204" charset="0"/>
      <p:regular r:id="rId19"/>
      <p:bold r:id="rId20"/>
      <p:italic r:id="rId21"/>
      <p:boldItalic r:id="rId22"/>
    </p:embeddedFont>
    <p:embeddedFont>
      <p:font typeface="Montserrat" panose="020B0604020202020204" charset="0"/>
      <p:regular r:id="rId23"/>
      <p:bold r:id="rId24"/>
      <p:italic r:id="rId25"/>
      <p:boldItalic r:id="rId26"/>
    </p:embeddedFont>
    <p:embeddedFont>
      <p:font typeface="EB Garamond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63" y="37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font" Target="fonts/font23.fntdata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34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font" Target="fonts/font2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font" Target="fonts/font21.fntdata"/><Relationship Id="rId32" Type="http://schemas.openxmlformats.org/officeDocument/2006/relationships/viewProps" Target="viewProp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schemas.openxmlformats.org/officeDocument/2006/relationships/font" Target="fonts/font25.fntdata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31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font" Target="fonts/font24.fntdata"/><Relationship Id="rId30" Type="http://schemas.openxmlformats.org/officeDocument/2006/relationships/font" Target="fonts/font2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adb4bd820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4213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" name="Google Shape;56;gadb4bd820d_0_25:notes"/>
          <p:cNvSpPr txBox="1">
            <a:spLocks noGrp="1"/>
          </p:cNvSpPr>
          <p:nvPr>
            <p:ph type="body" idx="1"/>
          </p:nvPr>
        </p:nvSpPr>
        <p:spPr>
          <a:xfrm>
            <a:off x="909637" y="4343400"/>
            <a:ext cx="5038800" cy="41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600" tIns="44500" rIns="90600" bIns="44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hart" type="txAndChart">
  <p:cSld name="TEXT_AND_CHAR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68554" y="147589"/>
            <a:ext cx="77721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75" tIns="42550" rIns="85075" bIns="42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77091" y="857250"/>
            <a:ext cx="4294800" cy="4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75" tIns="42550" rIns="85075" bIns="42550" anchor="t" anchorCtr="0">
            <a:noAutofit/>
          </a:bodyPr>
          <a:lstStyle>
            <a:lvl1pPr marL="457200" lvl="0" indent="-2540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●"/>
              <a:defRPr/>
            </a:lvl1pPr>
            <a:lvl2pPr marL="914400" lvl="1" indent="-2540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○"/>
              <a:defRPr/>
            </a:lvl2pPr>
            <a:lvl3pPr marL="1371600" lvl="2" indent="-2540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■"/>
              <a:defRPr/>
            </a:lvl3pPr>
            <a:lvl4pPr marL="1828800" lvl="3" indent="-2540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●"/>
              <a:defRPr/>
            </a:lvl4pPr>
            <a:lvl5pPr marL="2286000" lvl="4" indent="-2540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○"/>
              <a:defRPr/>
            </a:lvl5pPr>
            <a:lvl6pPr marL="2743200" lvl="5" indent="-2540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400"/>
              <a:buChar char="■"/>
              <a:defRPr/>
            </a:lvl6pPr>
            <a:lvl7pPr marL="3200400" lvl="6" indent="-254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00"/>
              <a:buChar char="●"/>
              <a:defRPr/>
            </a:lvl7pPr>
            <a:lvl8pPr marL="3657600" lvl="7" indent="-254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00"/>
              <a:buChar char="○"/>
              <a:defRPr/>
            </a:lvl8pPr>
            <a:lvl9pPr marL="4114800" lvl="8" indent="-2540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>
            <a:spLocks noGrp="1"/>
          </p:cNvSpPr>
          <p:nvPr>
            <p:ph type="chart" idx="2"/>
          </p:nvPr>
        </p:nvSpPr>
        <p:spPr>
          <a:xfrm>
            <a:off x="4606636" y="857250"/>
            <a:ext cx="4294800" cy="4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75" tIns="42550" rIns="85075" bIns="42550" anchor="t" anchorCtr="0">
            <a:no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3187989" y="801191"/>
            <a:ext cx="2802600" cy="39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600" tIns="9300" rIns="18600" bIns="93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0" y="591800"/>
            <a:ext cx="3429000" cy="44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75" tIns="42550" rIns="85075" bIns="42550" anchor="t" anchorCtr="0">
            <a:noAutofit/>
          </a:bodyPr>
          <a:lstStyle/>
          <a:p>
            <a:pPr marL="317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7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7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100"/>
              <a:buNone/>
            </a:pPr>
            <a:endParaRPr sz="700" b="1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100"/>
              <a:buNone/>
            </a:pPr>
            <a:endParaRPr sz="700" b="1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100"/>
              <a:buNone/>
            </a:pPr>
            <a:endParaRPr lang="en" sz="700" b="1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100"/>
              <a:buNone/>
            </a:pPr>
            <a:endParaRPr lang="en" sz="700" b="1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100"/>
              <a:buNone/>
            </a:pPr>
            <a:r>
              <a:rPr lang="en" sz="500" b="1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Image:https://www.dreamstime.com/illustration/autism-tree.html</a:t>
            </a:r>
            <a:endParaRPr sz="500" b="1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75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100"/>
              <a:buNone/>
            </a:pPr>
            <a:r>
              <a:rPr lang="en" sz="1000" b="1" i="1" u="sng" dirty="0">
                <a:solidFill>
                  <a:srgbClr val="FF0000"/>
                </a:solidFill>
                <a:latin typeface="Avenir Next LT Pro Light" panose="020B0304020202020204" pitchFamily="34" charset="0"/>
                <a:ea typeface="Calibri"/>
                <a:cs typeface="Calibri"/>
                <a:sym typeface="Calibri"/>
              </a:rPr>
              <a:t>Background</a:t>
            </a:r>
            <a:endParaRPr sz="1000" b="1" i="1" u="sng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  <a:p>
            <a:pPr marL="317500" lvl="0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Arial"/>
              <a:buChar char="•"/>
            </a:pPr>
            <a:r>
              <a:rPr lang="en" sz="65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What is Autism? (Xin et al., 2017)</a:t>
            </a:r>
            <a:endParaRPr sz="650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685800" lvl="1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Times New Roman"/>
              <a:buChar char="○"/>
            </a:pPr>
            <a:r>
              <a:rPr lang="en" sz="65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1 in 68 youths are diagnosed with Autism (“The Center for Disease Control and Prevention”, 2012, as cited in Xin et al., 2017)</a:t>
            </a:r>
            <a:endParaRPr sz="650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317500" lvl="0" indent="-333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Times New Roman"/>
              <a:buChar char="•"/>
            </a:pPr>
            <a:r>
              <a:rPr lang="en" sz="65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Barriers for individuals with Autism (Singh et al., 2011)</a:t>
            </a:r>
            <a:endParaRPr sz="650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685800" lvl="1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Times New Roman"/>
              <a:buChar char="○"/>
            </a:pPr>
            <a:r>
              <a:rPr lang="en" sz="65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Barriers of Autism may include, but are not limited to: stereotyped, repetitive, and/or aggressive behavioral characteristics (Singh et al., 2011) .</a:t>
            </a:r>
            <a:endParaRPr sz="650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685800" lvl="1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Times New Roman"/>
              <a:buChar char="○"/>
            </a:pPr>
            <a:r>
              <a:rPr lang="en" sz="65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Deficits in self-management skills and attending skills (Holifield et al., 2010; Wilkinson, 2008, as cited in Xin et al., 2017)</a:t>
            </a:r>
            <a:endParaRPr sz="650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317500" lvl="0" indent="-333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Times New Roman"/>
              <a:buChar char="•"/>
            </a:pPr>
            <a:r>
              <a:rPr lang="en" sz="65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What is self-management training? (Turnball &amp; Turn-ball, 2001, as cited in Xin et al., 2017)</a:t>
            </a:r>
            <a:endParaRPr sz="650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685800" lvl="1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Times New Roman"/>
              <a:buChar char="○"/>
            </a:pPr>
            <a:r>
              <a:rPr lang="en" sz="65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Key Components of Self-Management Training</a:t>
            </a:r>
            <a:endParaRPr sz="650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1066800" lvl="2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Times New Roman"/>
              <a:buChar char="■"/>
            </a:pPr>
            <a:r>
              <a:rPr lang="en" sz="65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1. instruct the individual to discern the occurrence of the targeted behavior ( Blood et. al, 2011, as cited in Xin et al., 2017)</a:t>
            </a:r>
            <a:endParaRPr sz="650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1066800" lvl="2" indent="-2317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Times New Roman"/>
              <a:buChar char="■"/>
            </a:pPr>
            <a:r>
              <a:rPr lang="en" sz="65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2. Educate the individual to record his or her self  concerning the occurring behavior ( Blood et. al, 2011, as cited in Xin et al., 2017).</a:t>
            </a:r>
            <a:endParaRPr sz="650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317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rgbClr val="FF9900"/>
                </a:solidFill>
                <a:latin typeface="Verdana Pro" panose="020B0604030504040204" pitchFamily="34" charset="0"/>
                <a:ea typeface="Verdana" panose="020B0604030504040204" pitchFamily="34" charset="0"/>
                <a:cs typeface="EB Garamond"/>
                <a:sym typeface="EB Garamond"/>
              </a:rPr>
              <a:t>                        </a:t>
            </a:r>
            <a:r>
              <a:rPr lang="en" sz="1000" b="1" i="1" u="sng" dirty="0">
                <a:solidFill>
                  <a:srgbClr val="FF9900"/>
                </a:solidFill>
                <a:latin typeface="Verdana Pro" panose="020B0604030504040204" pitchFamily="34" charset="0"/>
                <a:ea typeface="Verdana" panose="020B0604030504040204" pitchFamily="34" charset="0"/>
                <a:cs typeface="EB Garamond"/>
                <a:sym typeface="EB Garamond"/>
              </a:rPr>
              <a:t>Purpose</a:t>
            </a:r>
            <a:endParaRPr sz="1000" b="1" i="1" u="none" dirty="0">
              <a:solidFill>
                <a:srgbClr val="FF9900"/>
              </a:solidFill>
              <a:latin typeface="Verdana Pro" panose="020B0604030504040204" pitchFamily="34" charset="0"/>
              <a:ea typeface="Verdana" panose="020B0604030504040204" pitchFamily="34" charset="0"/>
              <a:cs typeface="EB Garamond"/>
              <a:sym typeface="EB Garamond"/>
            </a:endParaRPr>
          </a:p>
          <a:p>
            <a:pPr marL="317500" lvl="0" indent="-295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Times New Roman"/>
              <a:buChar char="•"/>
            </a:pPr>
            <a:r>
              <a:rPr lang="en" sz="65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The purpose of this presentation is to discuss the the effects of self-management training on individuals with Autism Spectrum Disorder (ASD)</a:t>
            </a:r>
          </a:p>
          <a:p>
            <a:pPr marL="2222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None/>
            </a:pPr>
            <a:r>
              <a:rPr lang="en" sz="650" b="1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Times New Roman"/>
              </a:rPr>
              <a:t>                                                                </a:t>
            </a:r>
            <a:r>
              <a:rPr lang="en" sz="1000" b="1" i="1" dirty="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000" b="1" i="1" u="sng" dirty="0">
                <a:solidFill>
                  <a:srgbClr val="F1C232"/>
                </a:solidFill>
                <a:latin typeface="Comfortaa"/>
                <a:ea typeface="Comfortaa"/>
                <a:cs typeface="Comfortaa"/>
                <a:sym typeface="Comfortaa"/>
              </a:rPr>
              <a:t>Methods</a:t>
            </a:r>
            <a:endParaRPr sz="1000" b="1" i="1" dirty="0">
              <a:solidFill>
                <a:srgbClr val="F1C23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88900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Char char="•"/>
            </a:pPr>
            <a:r>
              <a:rPr lang="en" sz="65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21 peer-reviewed journal articles were analyzed</a:t>
            </a:r>
            <a:endParaRPr sz="65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190500" lvl="1" indent="-92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Calibri"/>
              <a:buChar char="○"/>
            </a:pPr>
            <a:r>
              <a:rPr lang="en" sz="65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Articles dated 2010 or later</a:t>
            </a:r>
            <a:endParaRPr sz="65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88900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Char char="•"/>
            </a:pPr>
            <a:r>
              <a:rPr lang="en" sz="65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5 databases were searched</a:t>
            </a:r>
            <a:endParaRPr sz="65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88900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Calibri"/>
              <a:buChar char="•"/>
            </a:pPr>
            <a:r>
              <a:rPr lang="en" sz="65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criteria for inclusion in my research were that all participants in the study had to have a diagnosis of ASD and exhibit some form of deficits. </a:t>
            </a:r>
            <a:endParaRPr sz="65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88900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Calibri"/>
              <a:buChar char="•"/>
            </a:pPr>
            <a:r>
              <a:rPr lang="en" sz="65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Diverse ages and ethnicities.</a:t>
            </a:r>
            <a:endParaRPr sz="65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190500" lvl="1" indent="-92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Calibri"/>
              <a:buChar char="○"/>
            </a:pPr>
            <a:r>
              <a:rPr lang="en" sz="65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Ex.: Hispanic, White, and Asian.</a:t>
            </a:r>
            <a:endParaRPr sz="65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79400" lvl="2" indent="-92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Calibri"/>
              <a:buChar char="•"/>
            </a:pPr>
            <a:r>
              <a:rPr lang="en" sz="65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Reflects the diversity of exceptional learners with Autism.</a:t>
            </a:r>
            <a:endParaRPr sz="65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88900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"/>
              <a:buChar char="•"/>
            </a:pPr>
            <a:r>
              <a:rPr lang="en" sz="65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Key Words: self-management training, Autism, task acquisition, children, adults, adolescents, increases appropriate social behaviors, decreases inappropriate behaviors, self-monitoring, self-regulation, self-acceptance, autonomy</a:t>
            </a:r>
            <a:endParaRPr sz="65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88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6269182" y="964406"/>
            <a:ext cx="2718900" cy="40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75" tIns="41350" rIns="82375" bIns="41350" anchor="t" anchorCtr="0">
            <a:noAutofit/>
          </a:bodyPr>
          <a:lstStyle/>
          <a:p>
            <a:pPr marL="88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</a:pPr>
            <a:endParaRPr sz="900" b="1" i="1" u="sng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marR="0" lvl="1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None/>
            </a:pP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8900" marR="0" lvl="1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Times New Roman"/>
              <a:buNone/>
            </a:pPr>
            <a:endParaRPr sz="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" sz="7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500" b="1" i="1" u="sng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None/>
            </a:pPr>
            <a:endParaRPr sz="500" b="1" i="1" u="sng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None/>
            </a:pPr>
            <a:endParaRPr sz="500" b="1" i="1" u="sng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None/>
            </a:pPr>
            <a:endParaRPr sz="500" b="1" i="1" u="sng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None/>
            </a:pPr>
            <a:endParaRPr sz="500" b="1" i="1" u="sng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None/>
            </a:pPr>
            <a:endParaRPr sz="500" b="1" i="1" u="sng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None/>
            </a:pPr>
            <a:endParaRPr sz="500" b="1" i="1" u="sng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Times New Roman"/>
              <a:buNone/>
            </a:pPr>
            <a:endParaRPr sz="500" b="1" i="1" u="sng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b="1" i="1" u="sng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3364650" y="585600"/>
            <a:ext cx="2561550" cy="45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600" tIns="9300" rIns="18600" bIns="93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 i="1" u="sng" dirty="0">
                <a:solidFill>
                  <a:srgbClr val="6AA84F"/>
                </a:solidFill>
                <a:latin typeface="+mj-lt"/>
                <a:ea typeface="Calibri"/>
                <a:cs typeface="Calibri"/>
                <a:sym typeface="Calibri"/>
              </a:rPr>
              <a:t>Findings: Themes</a:t>
            </a:r>
            <a:endParaRPr sz="1000" b="1" i="1" u="sng" dirty="0">
              <a:solidFill>
                <a:srgbClr val="6AA84F"/>
              </a:solidFill>
              <a:latin typeface="+mj-lt"/>
            </a:endParaRPr>
          </a:p>
          <a:p>
            <a:pPr marL="8890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50" b="1" i="1" dirty="0">
                <a:solidFill>
                  <a:srgbClr val="210BC5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1. </a:t>
            </a:r>
            <a:r>
              <a:rPr lang="en" sz="650" b="1" i="1" dirty="0">
                <a:solidFill>
                  <a:srgbClr val="210BC5"/>
                </a:solidFill>
                <a:latin typeface="Calibri"/>
                <a:ea typeface="Calibri"/>
                <a:cs typeface="Calibri"/>
                <a:sym typeface="Calibri"/>
              </a:rPr>
              <a:t>Self-management training increases appropriate behaviors.</a:t>
            </a:r>
            <a:endParaRPr sz="650" b="1" i="1" dirty="0">
              <a:solidFill>
                <a:srgbClr val="210BC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8900" lvl="0" indent="-666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Char char="•"/>
            </a:pPr>
            <a:r>
              <a:rPr lang="en" sz="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elaborate responses and question-asking (Koegel et al., 2013)</a:t>
            </a:r>
            <a:endParaRPr sz="6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8900" lvl="0" indent="-666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Calibri"/>
              <a:buChar char="•"/>
            </a:pPr>
            <a:r>
              <a:rPr lang="en" sz="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appropriate social behaviors and on-task behaviors (Liu et al., 2015)</a:t>
            </a:r>
            <a:endParaRPr sz="6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8900" lvl="0" indent="-666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Calibri"/>
              <a:buChar char="•"/>
            </a:pPr>
            <a:r>
              <a:rPr lang="en" sz="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on-task behavior and math fluency (Legge et al., 2010)</a:t>
            </a:r>
            <a:endParaRPr sz="6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8900" lvl="0" indent="-666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"/>
              <a:buFont typeface="Calibri"/>
              <a:buChar char="•"/>
            </a:pPr>
            <a:r>
              <a:rPr lang="en" sz="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in classroom participation (Shorgren et al., 2011)</a:t>
            </a:r>
            <a:endParaRPr sz="650" b="1" i="1" dirty="0">
              <a:solidFill>
                <a:srgbClr val="210BC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2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0BC5"/>
              </a:buClr>
              <a:buSzPts val="1100"/>
              <a:buFont typeface="Calibri"/>
              <a:buNone/>
            </a:pPr>
            <a:r>
              <a:rPr lang="en" sz="650" b="1" i="1" dirty="0">
                <a:solidFill>
                  <a:srgbClr val="210BC5"/>
                </a:solidFill>
                <a:latin typeface="Calibri"/>
                <a:ea typeface="Calibri"/>
                <a:cs typeface="Calibri"/>
                <a:sym typeface="Calibri"/>
              </a:rPr>
              <a:t>2. Self-management training fosters independence for individuals with Autism</a:t>
            </a:r>
            <a:endParaRPr sz="650" b="1" i="1" dirty="0">
              <a:solidFill>
                <a:srgbClr val="210BC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2" indent="-38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</a:pPr>
            <a:r>
              <a:rPr lang="en" sz="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650" dirty="0">
                <a:latin typeface="Calibri"/>
                <a:ea typeface="Calibri"/>
                <a:cs typeface="Calibri"/>
                <a:sym typeface="Calibri"/>
              </a:rPr>
              <a:t>Participant progressively became autonomous during the study (Kontogianni &amp; Nanou, 2020)</a:t>
            </a:r>
            <a:endParaRPr sz="65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2" indent="-38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0"/>
              <a:buFont typeface="Calibri"/>
              <a:buChar char="•"/>
            </a:pPr>
            <a:r>
              <a:rPr lang="en" sz="650" dirty="0">
                <a:latin typeface="Calibri"/>
                <a:ea typeface="Calibri"/>
                <a:cs typeface="Calibri"/>
                <a:sym typeface="Calibri"/>
              </a:rPr>
              <a:t> Increased the probability of the participants’ engagement to independently make social initiations with others (Deitchman et al., 2010).</a:t>
            </a:r>
            <a:endParaRPr sz="65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2" indent="-38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0"/>
              <a:buFont typeface="Calibri"/>
              <a:buChar char="•"/>
            </a:pPr>
            <a:r>
              <a:rPr lang="en" sz="650" dirty="0">
                <a:latin typeface="Calibri"/>
                <a:ea typeface="Calibri"/>
                <a:cs typeface="Calibri"/>
                <a:sym typeface="Calibri"/>
              </a:rPr>
              <a:t> Demonstration of proactivity and independence with regards to completing homework tasks (Hampshire et al., 2015)</a:t>
            </a:r>
            <a:endParaRPr sz="65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2" indent="-38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0"/>
              <a:buFont typeface="Calibri"/>
              <a:buChar char="•"/>
            </a:pPr>
            <a:r>
              <a:rPr lang="en" sz="650" dirty="0">
                <a:latin typeface="Calibri"/>
                <a:ea typeface="Calibri"/>
                <a:cs typeface="Calibri"/>
                <a:sym typeface="Calibri"/>
              </a:rPr>
              <a:t> Increased independence in completing food preparation tasks (Bouck et al., 2014) </a:t>
            </a:r>
            <a:endParaRPr sz="65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2" indent="-38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0"/>
              <a:buFont typeface="Calibri"/>
              <a:buChar char="•"/>
            </a:pPr>
            <a:r>
              <a:rPr lang="en" sz="650" dirty="0">
                <a:latin typeface="Calibri"/>
                <a:ea typeface="Calibri"/>
                <a:cs typeface="Calibri"/>
                <a:sym typeface="Calibri"/>
              </a:rPr>
              <a:t> Increased independence to complete self-care (May &amp; Heflin, 2013)</a:t>
            </a:r>
            <a:endParaRPr sz="65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 b="1" i="1" dirty="0">
                <a:solidFill>
                  <a:srgbClr val="210BC5"/>
                </a:solidFill>
                <a:latin typeface="Calibri"/>
                <a:ea typeface="Calibri"/>
                <a:cs typeface="Calibri"/>
                <a:sym typeface="Calibri"/>
              </a:rPr>
              <a:t>3. Self-management training decreases inappropriate behaviors</a:t>
            </a:r>
            <a:endParaRPr sz="6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2" indent="-38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Char char="•"/>
            </a:pPr>
            <a:r>
              <a:rPr lang="en" sz="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650" dirty="0">
                <a:latin typeface="Calibri"/>
                <a:ea typeface="Calibri"/>
                <a:cs typeface="Calibri"/>
                <a:sym typeface="Calibri"/>
              </a:rPr>
              <a:t>Decreased aggressive behaviors (Singh et al., 2011).</a:t>
            </a:r>
            <a:endParaRPr sz="650" dirty="0">
              <a:latin typeface="Calibri"/>
              <a:ea typeface="Calibri"/>
              <a:cs typeface="Calibri"/>
              <a:sym typeface="Calibri"/>
            </a:endParaRPr>
          </a:p>
          <a:p>
            <a:pPr marL="0" lvl="2" indent="-38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0"/>
              <a:buFont typeface="Calibri"/>
              <a:buChar char="•"/>
            </a:pPr>
            <a:r>
              <a:rPr lang="en" sz="650" dirty="0">
                <a:latin typeface="Calibri"/>
                <a:ea typeface="Calibri"/>
                <a:cs typeface="Calibri"/>
                <a:sym typeface="Calibri"/>
              </a:rPr>
              <a:t> Decreased scripting behavior (Silla-Zaleski &amp; Vesloski, 2010)</a:t>
            </a:r>
            <a:endParaRPr sz="650" dirty="0">
              <a:latin typeface="Calibri"/>
              <a:ea typeface="Calibri"/>
              <a:cs typeface="Calibri"/>
              <a:sym typeface="Calibri"/>
            </a:endParaRPr>
          </a:p>
          <a:p>
            <a:pPr marL="0" lvl="2" indent="-38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0"/>
              <a:buFont typeface="Calibri"/>
              <a:buChar char="•"/>
            </a:pPr>
            <a:r>
              <a:rPr lang="en" sz="650" dirty="0">
                <a:latin typeface="Calibri"/>
                <a:ea typeface="Calibri"/>
                <a:cs typeface="Calibri"/>
                <a:sym typeface="Calibri"/>
              </a:rPr>
              <a:t> Decreased inappropriate eye gazes (Grynszpan et al., 2011)</a:t>
            </a:r>
            <a:endParaRPr sz="650" dirty="0">
              <a:latin typeface="Calibri"/>
              <a:ea typeface="Calibri"/>
              <a:cs typeface="Calibri"/>
              <a:sym typeface="Calibri"/>
            </a:endParaRPr>
          </a:p>
          <a:p>
            <a:pPr marL="0" lvl="2" indent="-38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0"/>
              <a:buFont typeface="Calibri"/>
              <a:buChar char="•"/>
            </a:pPr>
            <a:r>
              <a:rPr lang="en" sz="650" dirty="0">
                <a:latin typeface="Calibri"/>
                <a:ea typeface="Calibri"/>
                <a:cs typeface="Calibri"/>
                <a:sym typeface="Calibri"/>
              </a:rPr>
              <a:t> Decreased inappropriate social behaviors (Gural et al., 2013)</a:t>
            </a:r>
            <a:endParaRPr sz="650" dirty="0">
              <a:latin typeface="Calibri"/>
              <a:ea typeface="Calibri"/>
              <a:cs typeface="Calibri"/>
              <a:sym typeface="Calibri"/>
            </a:endParaRPr>
          </a:p>
          <a:p>
            <a:pPr marL="0" lvl="2" indent="-38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0"/>
              <a:buFont typeface="Calibri"/>
              <a:buChar char="•"/>
            </a:pPr>
            <a:r>
              <a:rPr lang="en" sz="650" dirty="0">
                <a:latin typeface="Calibri"/>
                <a:ea typeface="Calibri"/>
                <a:cs typeface="Calibri"/>
                <a:sym typeface="Calibri"/>
              </a:rPr>
              <a:t> Decrease regressive behaviors (Henderson et al., 2015)</a:t>
            </a:r>
            <a:endParaRPr sz="65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50" b="1" i="1" dirty="0">
                <a:solidFill>
                  <a:srgbClr val="210BC5"/>
                </a:solidFill>
                <a:latin typeface="Calibri"/>
                <a:ea typeface="Calibri"/>
                <a:cs typeface="Calibri"/>
                <a:sym typeface="Calibri"/>
              </a:rPr>
              <a:t>4. Self-management training increases task acquisition and skills</a:t>
            </a:r>
            <a:endParaRPr sz="6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2" indent="-38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Char char="•"/>
            </a:pPr>
            <a:r>
              <a:rPr lang="en" sz="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650" dirty="0">
                <a:latin typeface="Calibri"/>
                <a:ea typeface="Calibri"/>
                <a:cs typeface="Calibri"/>
                <a:sym typeface="Calibri"/>
              </a:rPr>
              <a:t>Increased the writing ability of children with ASD (Asaro-Saddler &amp; Saddler, 2010) </a:t>
            </a:r>
            <a:endParaRPr sz="650" dirty="0">
              <a:latin typeface="Calibri"/>
              <a:ea typeface="Calibri"/>
              <a:cs typeface="Calibri"/>
              <a:sym typeface="Calibri"/>
            </a:endParaRPr>
          </a:p>
          <a:p>
            <a:pPr marL="0" lvl="2" indent="-38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0"/>
              <a:buFont typeface="Calibri"/>
              <a:buChar char="•"/>
            </a:pPr>
            <a:r>
              <a:rPr lang="en" sz="650" dirty="0">
                <a:latin typeface="Calibri"/>
                <a:ea typeface="Calibri"/>
                <a:cs typeface="Calibri"/>
                <a:sym typeface="Calibri"/>
              </a:rPr>
              <a:t> Increased academic accuracy in the subjects of language arts and mathematics (Holifield et al., 2010)</a:t>
            </a:r>
            <a:endParaRPr sz="650" dirty="0">
              <a:latin typeface="Calibri"/>
              <a:ea typeface="Calibri"/>
              <a:cs typeface="Calibri"/>
              <a:sym typeface="Calibri"/>
            </a:endParaRPr>
          </a:p>
          <a:p>
            <a:pPr marL="0" lvl="2" indent="-38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0"/>
              <a:buFont typeface="Calibri"/>
              <a:buChar char="•"/>
            </a:pPr>
            <a:r>
              <a:rPr lang="en" sz="650" dirty="0">
                <a:latin typeface="Calibri"/>
                <a:ea typeface="Calibri"/>
                <a:cs typeface="Calibri"/>
                <a:sym typeface="Calibri"/>
              </a:rPr>
              <a:t> Positive impact on students and increased the participants’ academic engagement (Roberts et al., 2019).</a:t>
            </a:r>
            <a:endParaRPr sz="650" b="1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372700" y="-1"/>
            <a:ext cx="6771150" cy="383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600" tIns="9300" rIns="18600" bIns="9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0BC5"/>
              </a:buClr>
              <a:buSzPts val="1600"/>
              <a:buFont typeface="Times New Roman"/>
              <a:buNone/>
            </a:pPr>
            <a:r>
              <a:rPr lang="en" sz="1700" b="1" i="1" dirty="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T</a:t>
            </a:r>
            <a:r>
              <a:rPr lang="en" sz="1700" b="1" i="1" dirty="0">
                <a:solidFill>
                  <a:srgbClr val="FF9900"/>
                </a:solidFill>
                <a:latin typeface="EB Garamond"/>
                <a:ea typeface="EB Garamond"/>
                <a:cs typeface="EB Garamond"/>
                <a:sym typeface="EB Garamond"/>
              </a:rPr>
              <a:t>h</a:t>
            </a:r>
            <a:r>
              <a:rPr lang="en" sz="1700" b="1" i="1" dirty="0">
                <a:solidFill>
                  <a:srgbClr val="F1C232"/>
                </a:solidFill>
                <a:latin typeface="EB Garamond"/>
                <a:ea typeface="EB Garamond"/>
                <a:cs typeface="EB Garamond"/>
                <a:sym typeface="EB Garamond"/>
              </a:rPr>
              <a:t>e</a:t>
            </a:r>
            <a:r>
              <a:rPr lang="en" sz="1700" b="1" i="1" dirty="0">
                <a:solidFill>
                  <a:srgbClr val="BF9000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" sz="1700" b="1" i="1" dirty="0">
                <a:solidFill>
                  <a:srgbClr val="00FF00"/>
                </a:solidFill>
                <a:latin typeface="EB Garamond"/>
                <a:ea typeface="EB Garamond"/>
                <a:cs typeface="EB Garamond"/>
                <a:sym typeface="EB Garamond"/>
              </a:rPr>
              <a:t>E</a:t>
            </a:r>
            <a:r>
              <a:rPr lang="en" sz="1700" b="1" i="1" dirty="0">
                <a:solidFill>
                  <a:srgbClr val="0B5394"/>
                </a:solidFill>
                <a:latin typeface="EB Garamond"/>
                <a:ea typeface="EB Garamond"/>
                <a:cs typeface="EB Garamond"/>
                <a:sym typeface="EB Garamond"/>
              </a:rPr>
              <a:t>f</a:t>
            </a:r>
            <a:r>
              <a:rPr lang="en" sz="1700" b="1" i="1" dirty="0">
                <a:solidFill>
                  <a:srgbClr val="A64D79"/>
                </a:solidFill>
                <a:latin typeface="EB Garamond"/>
                <a:ea typeface="EB Garamond"/>
                <a:cs typeface="EB Garamond"/>
                <a:sym typeface="EB Garamond"/>
              </a:rPr>
              <a:t>f</a:t>
            </a:r>
            <a:r>
              <a:rPr lang="en" sz="1700" b="1" i="1" dirty="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e</a:t>
            </a:r>
            <a:r>
              <a:rPr lang="en" sz="1700" b="1" i="1" dirty="0">
                <a:solidFill>
                  <a:srgbClr val="E69138"/>
                </a:solidFill>
                <a:latin typeface="EB Garamond"/>
                <a:ea typeface="EB Garamond"/>
                <a:cs typeface="EB Garamond"/>
                <a:sym typeface="EB Garamond"/>
              </a:rPr>
              <a:t>c</a:t>
            </a:r>
            <a:r>
              <a:rPr lang="en" sz="1700" b="1" i="1" dirty="0">
                <a:solidFill>
                  <a:srgbClr val="F1C232"/>
                </a:solidFill>
                <a:latin typeface="EB Garamond"/>
                <a:ea typeface="EB Garamond"/>
                <a:cs typeface="EB Garamond"/>
                <a:sym typeface="EB Garamond"/>
              </a:rPr>
              <a:t>t</a:t>
            </a:r>
            <a:r>
              <a:rPr lang="en" sz="1700" b="1" i="1" dirty="0">
                <a:solidFill>
                  <a:srgbClr val="00FF00"/>
                </a:solidFill>
                <a:latin typeface="EB Garamond"/>
                <a:ea typeface="EB Garamond"/>
                <a:cs typeface="EB Garamond"/>
                <a:sym typeface="EB Garamond"/>
              </a:rPr>
              <a:t>s</a:t>
            </a:r>
            <a:r>
              <a:rPr lang="en" sz="1700" b="1" i="1" dirty="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" sz="1700" b="1" i="1" dirty="0">
                <a:solidFill>
                  <a:srgbClr val="3C78D8"/>
                </a:solidFill>
                <a:latin typeface="EB Garamond"/>
                <a:ea typeface="EB Garamond"/>
                <a:cs typeface="EB Garamond"/>
                <a:sym typeface="EB Garamond"/>
              </a:rPr>
              <a:t>o</a:t>
            </a:r>
            <a:r>
              <a:rPr lang="en" sz="1700" b="1" i="1" dirty="0">
                <a:solidFill>
                  <a:srgbClr val="A64D79"/>
                </a:solidFill>
                <a:latin typeface="EB Garamond"/>
                <a:ea typeface="EB Garamond"/>
                <a:cs typeface="EB Garamond"/>
                <a:sym typeface="EB Garamond"/>
              </a:rPr>
              <a:t>f</a:t>
            </a:r>
            <a:r>
              <a:rPr lang="en" sz="1700" b="1" i="1" dirty="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 S</a:t>
            </a:r>
            <a:r>
              <a:rPr lang="en" sz="1700" b="1" i="1" dirty="0">
                <a:solidFill>
                  <a:srgbClr val="FF9900"/>
                </a:solidFill>
                <a:latin typeface="EB Garamond"/>
                <a:ea typeface="EB Garamond"/>
                <a:cs typeface="EB Garamond"/>
                <a:sym typeface="EB Garamond"/>
              </a:rPr>
              <a:t>e</a:t>
            </a:r>
            <a:r>
              <a:rPr lang="en" sz="1700" b="1" i="1" dirty="0">
                <a:solidFill>
                  <a:srgbClr val="F1C232"/>
                </a:solidFill>
                <a:latin typeface="EB Garamond"/>
                <a:ea typeface="EB Garamond"/>
                <a:cs typeface="EB Garamond"/>
                <a:sym typeface="EB Garamond"/>
              </a:rPr>
              <a:t>l</a:t>
            </a:r>
            <a:r>
              <a:rPr lang="en" sz="1700" b="1" i="1" dirty="0">
                <a:solidFill>
                  <a:srgbClr val="00FF00"/>
                </a:solidFill>
                <a:latin typeface="EB Garamond"/>
                <a:ea typeface="EB Garamond"/>
                <a:cs typeface="EB Garamond"/>
                <a:sym typeface="EB Garamond"/>
              </a:rPr>
              <a:t>f</a:t>
            </a:r>
            <a:r>
              <a:rPr lang="en" sz="1700" b="1" i="1" dirty="0">
                <a:solidFill>
                  <a:srgbClr val="3C78D8"/>
                </a:solidFill>
                <a:latin typeface="EB Garamond"/>
                <a:ea typeface="EB Garamond"/>
                <a:cs typeface="EB Garamond"/>
                <a:sym typeface="EB Garamond"/>
              </a:rPr>
              <a:t>-</a:t>
            </a:r>
            <a:r>
              <a:rPr lang="en" sz="1700" b="1" i="1" dirty="0">
                <a:solidFill>
                  <a:srgbClr val="A64D79"/>
                </a:solidFill>
                <a:latin typeface="EB Garamond"/>
                <a:ea typeface="EB Garamond"/>
                <a:cs typeface="EB Garamond"/>
                <a:sym typeface="EB Garamond"/>
              </a:rPr>
              <a:t>M</a:t>
            </a:r>
            <a:r>
              <a:rPr lang="en" sz="1700" b="1" i="1" dirty="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a</a:t>
            </a:r>
            <a:r>
              <a:rPr lang="en" sz="1700" b="1" i="1" dirty="0">
                <a:solidFill>
                  <a:srgbClr val="E69138"/>
                </a:solidFill>
                <a:latin typeface="EB Garamond"/>
                <a:ea typeface="EB Garamond"/>
                <a:cs typeface="EB Garamond"/>
                <a:sym typeface="EB Garamond"/>
              </a:rPr>
              <a:t>n</a:t>
            </a:r>
            <a:r>
              <a:rPr lang="en" sz="1700" b="1" i="1" dirty="0">
                <a:solidFill>
                  <a:srgbClr val="F1C232"/>
                </a:solidFill>
                <a:latin typeface="EB Garamond"/>
                <a:ea typeface="EB Garamond"/>
                <a:cs typeface="EB Garamond"/>
                <a:sym typeface="EB Garamond"/>
              </a:rPr>
              <a:t>a</a:t>
            </a:r>
            <a:r>
              <a:rPr lang="en" sz="1700" b="1" i="1" dirty="0">
                <a:solidFill>
                  <a:srgbClr val="00FF00"/>
                </a:solidFill>
                <a:latin typeface="EB Garamond"/>
                <a:ea typeface="EB Garamond"/>
                <a:cs typeface="EB Garamond"/>
                <a:sym typeface="EB Garamond"/>
              </a:rPr>
              <a:t>g</a:t>
            </a:r>
            <a:r>
              <a:rPr lang="en" sz="1700" b="1" i="1" dirty="0">
                <a:solidFill>
                  <a:srgbClr val="3C78D8"/>
                </a:solidFill>
                <a:latin typeface="EB Garamond"/>
                <a:ea typeface="EB Garamond"/>
                <a:cs typeface="EB Garamond"/>
                <a:sym typeface="EB Garamond"/>
              </a:rPr>
              <a:t>e</a:t>
            </a:r>
            <a:r>
              <a:rPr lang="en" sz="1700" b="1" i="1" dirty="0">
                <a:solidFill>
                  <a:srgbClr val="A64D79"/>
                </a:solidFill>
                <a:latin typeface="EB Garamond"/>
                <a:ea typeface="EB Garamond"/>
                <a:cs typeface="EB Garamond"/>
                <a:sym typeface="EB Garamond"/>
              </a:rPr>
              <a:t>m</a:t>
            </a:r>
            <a:r>
              <a:rPr lang="en" sz="1700" b="1" i="1" dirty="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e</a:t>
            </a:r>
            <a:r>
              <a:rPr lang="en" sz="1700" b="1" i="1" dirty="0">
                <a:solidFill>
                  <a:srgbClr val="FF9900"/>
                </a:solidFill>
                <a:latin typeface="EB Garamond"/>
                <a:ea typeface="EB Garamond"/>
                <a:cs typeface="EB Garamond"/>
                <a:sym typeface="EB Garamond"/>
              </a:rPr>
              <a:t>n</a:t>
            </a:r>
            <a:r>
              <a:rPr lang="en" sz="1700" b="1" i="1" dirty="0">
                <a:solidFill>
                  <a:srgbClr val="F1C232"/>
                </a:solidFill>
                <a:latin typeface="EB Garamond"/>
                <a:ea typeface="EB Garamond"/>
                <a:cs typeface="EB Garamond"/>
                <a:sym typeface="EB Garamond"/>
              </a:rPr>
              <a:t>t</a:t>
            </a:r>
            <a:r>
              <a:rPr lang="en" sz="1700" b="1" i="1" dirty="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" sz="1700" b="1" i="1" dirty="0">
                <a:solidFill>
                  <a:srgbClr val="00FF00"/>
                </a:solidFill>
                <a:latin typeface="EB Garamond"/>
                <a:ea typeface="EB Garamond"/>
                <a:cs typeface="EB Garamond"/>
                <a:sym typeface="EB Garamond"/>
              </a:rPr>
              <a:t>T</a:t>
            </a:r>
            <a:r>
              <a:rPr lang="en" sz="1700" b="1" i="1" dirty="0">
                <a:solidFill>
                  <a:srgbClr val="1155CC"/>
                </a:solidFill>
                <a:latin typeface="EB Garamond"/>
                <a:ea typeface="EB Garamond"/>
                <a:cs typeface="EB Garamond"/>
                <a:sym typeface="EB Garamond"/>
              </a:rPr>
              <a:t>r</a:t>
            </a:r>
            <a:r>
              <a:rPr lang="en" sz="1700" b="1" i="1" dirty="0">
                <a:solidFill>
                  <a:srgbClr val="A64D79"/>
                </a:solidFill>
                <a:latin typeface="EB Garamond"/>
                <a:ea typeface="EB Garamond"/>
                <a:cs typeface="EB Garamond"/>
                <a:sym typeface="EB Garamond"/>
              </a:rPr>
              <a:t>a</a:t>
            </a:r>
            <a:r>
              <a:rPr lang="en" sz="1700" b="1" i="1" dirty="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i</a:t>
            </a:r>
            <a:r>
              <a:rPr lang="en" sz="1700" b="1" i="1" dirty="0">
                <a:solidFill>
                  <a:srgbClr val="FF9900"/>
                </a:solidFill>
                <a:latin typeface="EB Garamond"/>
                <a:ea typeface="EB Garamond"/>
                <a:cs typeface="EB Garamond"/>
                <a:sym typeface="EB Garamond"/>
              </a:rPr>
              <a:t>n</a:t>
            </a:r>
            <a:r>
              <a:rPr lang="en" sz="1700" b="1" i="1" dirty="0">
                <a:solidFill>
                  <a:srgbClr val="F1C232"/>
                </a:solidFill>
                <a:latin typeface="EB Garamond"/>
                <a:ea typeface="EB Garamond"/>
                <a:cs typeface="EB Garamond"/>
                <a:sym typeface="EB Garamond"/>
              </a:rPr>
              <a:t>i</a:t>
            </a:r>
            <a:r>
              <a:rPr lang="en" sz="1700" b="1" i="1" dirty="0">
                <a:solidFill>
                  <a:srgbClr val="00FF00"/>
                </a:solidFill>
                <a:latin typeface="EB Garamond"/>
                <a:ea typeface="EB Garamond"/>
                <a:cs typeface="EB Garamond"/>
                <a:sym typeface="EB Garamond"/>
              </a:rPr>
              <a:t>n</a:t>
            </a:r>
            <a:r>
              <a:rPr lang="en" sz="1700" b="1" i="1" dirty="0">
                <a:solidFill>
                  <a:srgbClr val="1155CC"/>
                </a:solidFill>
                <a:latin typeface="EB Garamond"/>
                <a:ea typeface="EB Garamond"/>
                <a:cs typeface="EB Garamond"/>
                <a:sym typeface="EB Garamond"/>
              </a:rPr>
              <a:t>g</a:t>
            </a:r>
            <a:r>
              <a:rPr lang="en" sz="1700" b="1" i="1" dirty="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" sz="1700" b="1" i="1" dirty="0">
                <a:solidFill>
                  <a:srgbClr val="674EA7"/>
                </a:solidFill>
                <a:latin typeface="EB Garamond"/>
                <a:ea typeface="EB Garamond"/>
                <a:cs typeface="EB Garamond"/>
                <a:sym typeface="EB Garamond"/>
              </a:rPr>
              <a:t>o</a:t>
            </a:r>
            <a:r>
              <a:rPr lang="en" sz="1700" b="1" i="1" dirty="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n </a:t>
            </a:r>
            <a:r>
              <a:rPr lang="en" sz="1700" b="1" i="1" dirty="0">
                <a:solidFill>
                  <a:srgbClr val="FF9900"/>
                </a:solidFill>
                <a:latin typeface="EB Garamond"/>
                <a:ea typeface="EB Garamond"/>
                <a:cs typeface="EB Garamond"/>
                <a:sym typeface="EB Garamond"/>
              </a:rPr>
              <a:t>I</a:t>
            </a:r>
            <a:r>
              <a:rPr lang="en" sz="1700" b="1" i="1" dirty="0">
                <a:solidFill>
                  <a:srgbClr val="F1C232"/>
                </a:solidFill>
                <a:latin typeface="EB Garamond"/>
                <a:ea typeface="EB Garamond"/>
                <a:cs typeface="EB Garamond"/>
                <a:sym typeface="EB Garamond"/>
              </a:rPr>
              <a:t>n</a:t>
            </a:r>
            <a:r>
              <a:rPr lang="en" sz="1700" b="1" i="1" dirty="0">
                <a:solidFill>
                  <a:srgbClr val="00FF00"/>
                </a:solidFill>
                <a:latin typeface="EB Garamond"/>
                <a:ea typeface="EB Garamond"/>
                <a:cs typeface="EB Garamond"/>
                <a:sym typeface="EB Garamond"/>
              </a:rPr>
              <a:t>d</a:t>
            </a:r>
            <a:r>
              <a:rPr lang="en" sz="1700" b="1" i="1" dirty="0">
                <a:solidFill>
                  <a:srgbClr val="3C78D8"/>
                </a:solidFill>
                <a:latin typeface="EB Garamond"/>
                <a:ea typeface="EB Garamond"/>
                <a:cs typeface="EB Garamond"/>
                <a:sym typeface="EB Garamond"/>
              </a:rPr>
              <a:t>i</a:t>
            </a:r>
            <a:r>
              <a:rPr lang="en" sz="1700" b="1" i="1" dirty="0">
                <a:solidFill>
                  <a:srgbClr val="9900FF"/>
                </a:solidFill>
                <a:latin typeface="EB Garamond"/>
                <a:ea typeface="EB Garamond"/>
                <a:cs typeface="EB Garamond"/>
                <a:sym typeface="EB Garamond"/>
              </a:rPr>
              <a:t>v</a:t>
            </a:r>
            <a:r>
              <a:rPr lang="en" sz="1700" b="1" i="1" dirty="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i</a:t>
            </a:r>
            <a:r>
              <a:rPr lang="en" sz="1700" b="1" i="1" dirty="0">
                <a:solidFill>
                  <a:srgbClr val="FF9900"/>
                </a:solidFill>
                <a:latin typeface="EB Garamond"/>
                <a:ea typeface="EB Garamond"/>
                <a:cs typeface="EB Garamond"/>
                <a:sym typeface="EB Garamond"/>
              </a:rPr>
              <a:t>d</a:t>
            </a:r>
            <a:r>
              <a:rPr lang="en" sz="1700" b="1" i="1" dirty="0">
                <a:solidFill>
                  <a:srgbClr val="F1C232"/>
                </a:solidFill>
                <a:latin typeface="EB Garamond"/>
                <a:ea typeface="EB Garamond"/>
                <a:cs typeface="EB Garamond"/>
                <a:sym typeface="EB Garamond"/>
              </a:rPr>
              <a:t>u</a:t>
            </a:r>
            <a:r>
              <a:rPr lang="en" sz="1700" b="1" i="1" dirty="0">
                <a:solidFill>
                  <a:srgbClr val="00FF00"/>
                </a:solidFill>
                <a:latin typeface="EB Garamond"/>
                <a:ea typeface="EB Garamond"/>
                <a:cs typeface="EB Garamond"/>
                <a:sym typeface="EB Garamond"/>
              </a:rPr>
              <a:t>a</a:t>
            </a:r>
            <a:r>
              <a:rPr lang="en" sz="1700" b="1" i="1" dirty="0">
                <a:solidFill>
                  <a:srgbClr val="3C78D8"/>
                </a:solidFill>
                <a:latin typeface="EB Garamond"/>
                <a:ea typeface="EB Garamond"/>
                <a:cs typeface="EB Garamond"/>
                <a:sym typeface="EB Garamond"/>
              </a:rPr>
              <a:t>l</a:t>
            </a:r>
            <a:r>
              <a:rPr lang="en" sz="1700" b="1" i="1" dirty="0">
                <a:solidFill>
                  <a:srgbClr val="A64D79"/>
                </a:solidFill>
                <a:latin typeface="EB Garamond"/>
                <a:ea typeface="EB Garamond"/>
                <a:cs typeface="EB Garamond"/>
                <a:sym typeface="EB Garamond"/>
              </a:rPr>
              <a:t>s</a:t>
            </a:r>
            <a:r>
              <a:rPr lang="en" sz="1700" b="1" i="1" dirty="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 w</a:t>
            </a:r>
            <a:r>
              <a:rPr lang="en" sz="1700" b="1" i="1" dirty="0">
                <a:solidFill>
                  <a:srgbClr val="FF9900"/>
                </a:solidFill>
                <a:latin typeface="EB Garamond"/>
                <a:ea typeface="EB Garamond"/>
                <a:cs typeface="EB Garamond"/>
                <a:sym typeface="EB Garamond"/>
              </a:rPr>
              <a:t>i</a:t>
            </a:r>
            <a:r>
              <a:rPr lang="en" sz="1700" b="1" i="1" dirty="0">
                <a:solidFill>
                  <a:srgbClr val="F1C232"/>
                </a:solidFill>
                <a:latin typeface="EB Garamond"/>
                <a:ea typeface="EB Garamond"/>
                <a:cs typeface="EB Garamond"/>
                <a:sym typeface="EB Garamond"/>
              </a:rPr>
              <a:t>t</a:t>
            </a:r>
            <a:r>
              <a:rPr lang="en" sz="1700" b="1" i="1" dirty="0">
                <a:solidFill>
                  <a:srgbClr val="00FF00"/>
                </a:solidFill>
                <a:latin typeface="EB Garamond"/>
                <a:ea typeface="EB Garamond"/>
                <a:cs typeface="EB Garamond"/>
                <a:sym typeface="EB Garamond"/>
              </a:rPr>
              <a:t>h</a:t>
            </a:r>
            <a:r>
              <a:rPr lang="en" sz="1700" b="1" i="1" dirty="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" sz="1700" b="1" i="1" dirty="0">
                <a:solidFill>
                  <a:srgbClr val="3C78D8"/>
                </a:solidFill>
                <a:latin typeface="EB Garamond"/>
                <a:ea typeface="EB Garamond"/>
                <a:cs typeface="EB Garamond"/>
                <a:sym typeface="EB Garamond"/>
              </a:rPr>
              <a:t>A</a:t>
            </a:r>
            <a:r>
              <a:rPr lang="en" sz="1700" b="1" i="1" dirty="0">
                <a:solidFill>
                  <a:srgbClr val="A64D79"/>
                </a:solidFill>
                <a:latin typeface="EB Garamond"/>
                <a:ea typeface="EB Garamond"/>
                <a:cs typeface="EB Garamond"/>
                <a:sym typeface="EB Garamond"/>
              </a:rPr>
              <a:t>u</a:t>
            </a:r>
            <a:r>
              <a:rPr lang="en" sz="1700" b="1" i="1" dirty="0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t</a:t>
            </a:r>
            <a:r>
              <a:rPr lang="en" sz="1700" b="1" i="1" dirty="0">
                <a:solidFill>
                  <a:srgbClr val="FF9900"/>
                </a:solidFill>
                <a:latin typeface="EB Garamond"/>
                <a:ea typeface="EB Garamond"/>
                <a:cs typeface="EB Garamond"/>
                <a:sym typeface="EB Garamond"/>
              </a:rPr>
              <a:t>i</a:t>
            </a:r>
            <a:r>
              <a:rPr lang="en" sz="1700" b="1" i="1" dirty="0">
                <a:solidFill>
                  <a:srgbClr val="F1C232"/>
                </a:solidFill>
                <a:latin typeface="EB Garamond"/>
                <a:ea typeface="EB Garamond"/>
                <a:cs typeface="EB Garamond"/>
                <a:sym typeface="EB Garamond"/>
              </a:rPr>
              <a:t>s</a:t>
            </a:r>
            <a:r>
              <a:rPr lang="en" sz="1700" b="1" i="1" dirty="0">
                <a:solidFill>
                  <a:srgbClr val="00FF00"/>
                </a:solidFill>
                <a:latin typeface="EB Garamond"/>
                <a:ea typeface="EB Garamond"/>
                <a:cs typeface="EB Garamond"/>
                <a:sym typeface="EB Garamond"/>
              </a:rPr>
              <a:t>m</a:t>
            </a:r>
            <a:endParaRPr sz="1700" dirty="0">
              <a:solidFill>
                <a:srgbClr val="00FF00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6205032" y="670874"/>
            <a:ext cx="2921100" cy="3357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600" tIns="9300" rIns="18600" bIns="93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100"/>
              <a:buFont typeface="Calibri"/>
              <a:buNone/>
            </a:pPr>
            <a:r>
              <a:rPr lang="en" sz="1000" b="1" i="1" u="sng" dirty="0">
                <a:solidFill>
                  <a:srgbClr val="7030A0"/>
                </a:solidFill>
                <a:latin typeface="Verdana"/>
                <a:ea typeface="Verdana"/>
                <a:cs typeface="Verdana"/>
                <a:sym typeface="Verdana"/>
              </a:rPr>
              <a:t>Limitations</a:t>
            </a:r>
            <a:endParaRPr sz="1000" i="0" u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lang="en" sz="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Limited journal articles analyzing the effects of self-management training on adults with Autism </a:t>
            </a:r>
            <a:r>
              <a:rPr lang="en" sz="65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650" dirty="0"/>
          </a:p>
          <a:p>
            <a:pPr marL="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lang="en" sz="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Limited data regarding generalization of self-management training</a:t>
            </a:r>
            <a:endParaRPr sz="650" b="1" i="1" u="sng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100"/>
              <a:buFont typeface="Calibri"/>
              <a:buNone/>
            </a:pPr>
            <a:r>
              <a:rPr lang="en" sz="1000" b="1" i="1" u="sng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Discussion</a:t>
            </a:r>
            <a:endParaRPr sz="1000" b="1" i="0" u="none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lang="en" sz="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findings are better correlated with children and adolescent age ranges than with Adults </a:t>
            </a:r>
            <a:endParaRPr sz="6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0500" marR="0" lvl="1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○"/>
            </a:pPr>
            <a:r>
              <a:rPr lang="en" sz="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Extensive research supports that self-management training is an effective form of intervention for children and adolescents with Autism</a:t>
            </a:r>
            <a:endParaRPr sz="650" dirty="0"/>
          </a:p>
          <a:p>
            <a:pPr marL="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lang="en" sz="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Strength: Diversity of participants</a:t>
            </a:r>
            <a:endParaRPr sz="650" dirty="0"/>
          </a:p>
          <a:p>
            <a:pPr marL="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</a:pPr>
            <a:r>
              <a:rPr lang="en" sz="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Weakness: limited data regarding adult participants and generalization</a:t>
            </a:r>
            <a:r>
              <a:rPr lang="en" sz="65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65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100"/>
              <a:buFont typeface="Calibri"/>
              <a:buNone/>
            </a:pPr>
            <a:r>
              <a:rPr lang="en" sz="1000" b="1" i="1" u="sng" dirty="0">
                <a:solidFill>
                  <a:srgbClr val="FF9900"/>
                </a:solidFill>
                <a:latin typeface="Roboto Mono"/>
                <a:ea typeface="Roboto Mono"/>
                <a:cs typeface="Roboto Mono"/>
                <a:sym typeface="Roboto Mono"/>
              </a:rPr>
              <a:t>Implications</a:t>
            </a:r>
            <a:endParaRPr sz="1000" i="1" dirty="0">
              <a:solidFill>
                <a:srgbClr val="FF99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lang="en" sz="650" dirty="0">
                <a:latin typeface="Calibri"/>
                <a:ea typeface="Calibri"/>
                <a:cs typeface="Calibri"/>
                <a:sym typeface="Calibri"/>
              </a:rPr>
              <a:t>This literature review is relevant to home and academic settings</a:t>
            </a:r>
            <a:endParaRPr sz="650" dirty="0">
              <a:latin typeface="Calibri"/>
              <a:ea typeface="Calibri"/>
              <a:cs typeface="Calibri"/>
              <a:sym typeface="Calibri"/>
            </a:endParaRPr>
          </a:p>
          <a:p>
            <a:pPr marL="190500" marR="0" lvl="1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○"/>
            </a:pPr>
            <a:r>
              <a:rPr lang="en" sz="650" dirty="0">
                <a:latin typeface="Calibri"/>
                <a:ea typeface="Calibri"/>
                <a:cs typeface="Calibri"/>
                <a:sym typeface="Calibri"/>
              </a:rPr>
              <a:t>beneficial to the field of special education and applied behavior analysis</a:t>
            </a:r>
            <a:endParaRPr sz="65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50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•"/>
            </a:pPr>
            <a:r>
              <a:rPr lang="en" sz="650" dirty="0">
                <a:latin typeface="Calibri"/>
                <a:ea typeface="Calibri"/>
                <a:cs typeface="Calibri"/>
                <a:sym typeface="Calibri"/>
              </a:rPr>
              <a:t>Future research: </a:t>
            </a:r>
            <a:endParaRPr sz="65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Calibri"/>
              <a:buChar char="❖"/>
            </a:pPr>
            <a:r>
              <a:rPr lang="en" sz="650" dirty="0">
                <a:latin typeface="Calibri"/>
                <a:ea typeface="Calibri"/>
                <a:cs typeface="Calibri"/>
                <a:sym typeface="Calibri"/>
              </a:rPr>
              <a:t>Generalization in community settings</a:t>
            </a:r>
            <a:endParaRPr sz="65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Calibri"/>
              <a:buChar char="❖"/>
            </a:pPr>
            <a:r>
              <a:rPr lang="en" sz="650" dirty="0">
                <a:latin typeface="Calibri"/>
                <a:ea typeface="Calibri"/>
                <a:cs typeface="Calibri"/>
                <a:sym typeface="Calibri"/>
              </a:rPr>
              <a:t>Effects of self-management training on adult individuals with Autism</a:t>
            </a:r>
            <a:endParaRPr sz="65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Calibri"/>
              <a:buChar char="❖"/>
            </a:pPr>
            <a:r>
              <a:rPr lang="en" sz="650" dirty="0">
                <a:latin typeface="Calibri"/>
                <a:ea typeface="Calibri"/>
                <a:cs typeface="Calibri"/>
                <a:sym typeface="Calibri"/>
              </a:rPr>
              <a:t>The long-term impact of self-management training </a:t>
            </a:r>
            <a:endParaRPr sz="65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2372700" cy="964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752588"/>
            <a:ext cx="2625900" cy="809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08918" y="3079079"/>
            <a:ext cx="2371268" cy="7471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>
            <a:off x="7079513" y="3906371"/>
            <a:ext cx="1499709" cy="978224"/>
          </a:xfrm>
          <a:prstGeom prst="hear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lit review presentation 530">
            <a:hlinkClick r:id="" action="ppaction://media"/>
            <a:extLst>
              <a:ext uri="{FF2B5EF4-FFF2-40B4-BE49-F238E27FC236}">
                <a16:creationId xmlns:a16="http://schemas.microsoft.com/office/drawing/2014/main" id="{818F604F-629A-4331-90EE-877C6D4045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71908" y="4143574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C61D87-C5DB-40C9-816C-E379B669B9D5}"/>
              </a:ext>
            </a:extLst>
          </p:cNvPr>
          <p:cNvSpPr txBox="1"/>
          <p:nvPr/>
        </p:nvSpPr>
        <p:spPr>
          <a:xfrm>
            <a:off x="6753432" y="281042"/>
            <a:ext cx="237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</a:t>
            </a:r>
            <a:r>
              <a:rPr kumimoji="0" lang="en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y: </a:t>
            </a:r>
            <a:r>
              <a:rPr kumimoji="0" lang="en" sz="9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Jolene Fray, </a:t>
            </a:r>
            <a:r>
              <a:rPr kumimoji="0" lang="en" sz="9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Monmouth University Email</a:t>
            </a:r>
            <a:r>
              <a:rPr kumimoji="0" lang="en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: s0982123@monmouth.edu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740</Words>
  <Application>Microsoft Office PowerPoint</Application>
  <PresentationFormat>On-screen Show (16:9)</PresentationFormat>
  <Paragraphs>79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Calibri</vt:lpstr>
      <vt:lpstr>Comfortaa</vt:lpstr>
      <vt:lpstr>Avenir Next LT Pro Light</vt:lpstr>
      <vt:lpstr>Verdana</vt:lpstr>
      <vt:lpstr>Times New Roman</vt:lpstr>
      <vt:lpstr>Arial</vt:lpstr>
      <vt:lpstr>Verdana Pro</vt:lpstr>
      <vt:lpstr>Roboto Mono</vt:lpstr>
      <vt:lpstr>Montserrat</vt:lpstr>
      <vt:lpstr>EB Garamond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By: Jolene Fray, Monmouth University</dc:title>
  <dc:creator>Smith, Robert</dc:creator>
  <cp:lastModifiedBy>Robert Smith</cp:lastModifiedBy>
  <cp:revision>10</cp:revision>
  <dcterms:modified xsi:type="dcterms:W3CDTF">2020-12-02T14:43:32Z</dcterms:modified>
</cp:coreProperties>
</file>