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6" r:id="rId5"/>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os="24" userDrawn="1">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53" autoAdjust="0"/>
    <p:restoredTop sz="94706" autoAdjust="0"/>
  </p:normalViewPr>
  <p:slideViewPr>
    <p:cSldViewPr snapToGrid="0" snapToObjects="1" showGuides="1">
      <p:cViewPr varScale="1">
        <p:scale>
          <a:sx n="47" d="100"/>
          <a:sy n="47" d="100"/>
        </p:scale>
        <p:origin x="39" y="99"/>
      </p:cViewPr>
      <p:guideLst>
        <p:guide orient="horz" pos="1659"/>
        <p:guide orient="horz" pos="144"/>
        <p:guide orient="horz" pos="10080"/>
        <p:guide orient="horz" pos="24"/>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12/2/2020</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7232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17D0999B-78BE-4542-9910-1680EDEC94DD}"/>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r>
                        <a:rPr lang="en-US" sz="1100" dirty="0">
                          <a:solidFill>
                            <a:schemeClr val="bg1"/>
                          </a:solidFill>
                          <a:latin typeface="Arial" panose="020B0604020202020204" pitchFamily="34" charset="0"/>
                          <a:cs typeface="Arial" panose="020B0604020202020204" pitchFamily="34" charset="0"/>
                        </a:rPr>
                        <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7" name="Group 16">
            <a:extLst>
              <a:ext uri="{FF2B5EF4-FFF2-40B4-BE49-F238E27FC236}">
                <a16:creationId xmlns:a16="http://schemas.microsoft.com/office/drawing/2014/main" id="{FD951A23-7FFD-204C-869A-7469BE75700C}"/>
              </a:ext>
            </a:extLst>
          </p:cNvPr>
          <p:cNvGrpSpPr/>
          <p:nvPr userDrawn="1"/>
        </p:nvGrpSpPr>
        <p:grpSpPr>
          <a:xfrm>
            <a:off x="-81002" y="-57150"/>
            <a:ext cx="27594003" cy="16573500"/>
            <a:chOff x="-81002" y="-57150"/>
            <a:chExt cx="27594003" cy="16573500"/>
          </a:xfrm>
        </p:grpSpPr>
        <p:sp>
          <p:nvSpPr>
            <p:cNvPr id="18" name="Text Box 14">
              <a:extLst>
                <a:ext uri="{FF2B5EF4-FFF2-40B4-BE49-F238E27FC236}">
                  <a16:creationId xmlns:a16="http://schemas.microsoft.com/office/drawing/2014/main" id="{5CADBED4-23B3-AF42-BFCE-723FDBBF101F}"/>
                </a:ext>
              </a:extLst>
            </p:cNvPr>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9" name="Freeform 18">
              <a:extLst>
                <a:ext uri="{FF2B5EF4-FFF2-40B4-BE49-F238E27FC236}">
                  <a16:creationId xmlns:a16="http://schemas.microsoft.com/office/drawing/2014/main" id="{91BD7D7F-62B0-8943-A75B-964AE3FA2ACD}"/>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a:extLst>
                <a:ext uri="{FF2B5EF4-FFF2-40B4-BE49-F238E27FC236}">
                  <a16:creationId xmlns:a16="http://schemas.microsoft.com/office/drawing/2014/main" id="{F5781D29-8D26-CC47-8DC4-40A80CE43282}"/>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7682AA11-F0B4-4A45-BA47-EA99831A6CA8}"/>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4">
              <a:extLst>
                <a:ext uri="{FF2B5EF4-FFF2-40B4-BE49-F238E27FC236}">
                  <a16:creationId xmlns:a16="http://schemas.microsoft.com/office/drawing/2014/main" id="{48717DCE-020D-0045-A9DC-584FF4C3946E}"/>
                </a:ext>
              </a:extLst>
            </p:cNvPr>
            <p:cNvSpPr txBox="1">
              <a:spLocks noChangeArrowheads="1"/>
            </p:cNvSpPr>
            <p:nvPr userDrawn="1"/>
          </p:nvSpPr>
          <p:spPr bwMode="auto">
            <a:xfrm>
              <a:off x="918368" y="15962954"/>
              <a:ext cx="1571625" cy="201344"/>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graphicFrame>
        <p:nvGraphicFramePr>
          <p:cNvPr id="11" name="Table 10">
            <a:extLst>
              <a:ext uri="{FF2B5EF4-FFF2-40B4-BE49-F238E27FC236}">
                <a16:creationId xmlns:a16="http://schemas.microsoft.com/office/drawing/2014/main" id="{1DD4B3E5-7B6C-F645-9C08-32031208702A}"/>
              </a:ext>
            </a:extLst>
          </p:cNvPr>
          <p:cNvGraphicFramePr>
            <a:graphicFrameLocks noGrp="1"/>
          </p:cNvGraphicFramePr>
          <p:nvPr userDrawn="1">
            <p:extLst>
              <p:ext uri="{D42A27DB-BD31-4B8C-83A1-F6EECF244321}">
                <p14:modId xmlns:p14="http://schemas.microsoft.com/office/powerpoint/2010/main" val="2345487514"/>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
                      </a: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r>
                        <a:rPr lang="en-US" sz="1100" dirty="0">
                          <a:solidFill>
                            <a:schemeClr val="bg1">
                              <a:lumMod val="85000"/>
                            </a:schemeClr>
                          </a:solidFill>
                          <a:latin typeface="Arial"/>
                          <a:cs typeface="Arial"/>
                        </a:rPr>
                        <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3C9E09-17E0-7E46-9EC7-99AF8216A004}"/>
              </a:ext>
            </a:extLst>
          </p:cNvPr>
          <p:cNvGrpSpPr/>
          <p:nvPr userDrawn="1"/>
        </p:nvGrpSpPr>
        <p:grpSpPr>
          <a:xfrm>
            <a:off x="-81002" y="-57150"/>
            <a:ext cx="27594003" cy="16573500"/>
            <a:chOff x="-81002" y="-57150"/>
            <a:chExt cx="27594003" cy="16573500"/>
          </a:xfrm>
        </p:grpSpPr>
        <p:sp>
          <p:nvSpPr>
            <p:cNvPr id="10"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74" name="Freeform 73"/>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74"/>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Box 14"/>
            <p:cNvSpPr txBox="1">
              <a:spLocks noChangeArrowheads="1"/>
            </p:cNvSpPr>
            <p:nvPr userDrawn="1"/>
          </p:nvSpPr>
          <p:spPr bwMode="auto">
            <a:xfrm>
              <a:off x="918368" y="15962954"/>
              <a:ext cx="1571625" cy="201344"/>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325469114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E55BC8CD-BF0B-C244-94D2-4D19193CD935}"/>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r>
                        <a:rPr lang="en-US" sz="1100" dirty="0">
                          <a:solidFill>
                            <a:schemeClr val="bg1"/>
                          </a:solidFill>
                          <a:latin typeface="Arial" panose="020B0604020202020204" pitchFamily="34" charset="0"/>
                          <a:cs typeface="Arial" panose="020B0604020202020204" pitchFamily="34" charset="0"/>
                        </a:rPr>
                        <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B88D2DC4-BB04-E448-8C7E-D83ECE59E0A9}"/>
              </a:ext>
            </a:extLst>
          </p:cNvPr>
          <p:cNvGrpSpPr/>
          <p:nvPr userDrawn="1"/>
        </p:nvGrpSpPr>
        <p:grpSpPr>
          <a:xfrm>
            <a:off x="-81002" y="-57150"/>
            <a:ext cx="27594003" cy="16573500"/>
            <a:chOff x="-81002" y="-57150"/>
            <a:chExt cx="27594003" cy="16573500"/>
          </a:xfrm>
        </p:grpSpPr>
        <p:sp>
          <p:nvSpPr>
            <p:cNvPr id="10" name="Text Box 14">
              <a:extLst>
                <a:ext uri="{FF2B5EF4-FFF2-40B4-BE49-F238E27FC236}">
                  <a16:creationId xmlns:a16="http://schemas.microsoft.com/office/drawing/2014/main" id="{9057DDE1-2C35-A94D-AE0E-143FC424CC09}"/>
                </a:ext>
              </a:extLst>
            </p:cNvPr>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1" name="Freeform 10">
              <a:extLst>
                <a:ext uri="{FF2B5EF4-FFF2-40B4-BE49-F238E27FC236}">
                  <a16:creationId xmlns:a16="http://schemas.microsoft.com/office/drawing/2014/main" id="{420842D6-2FEB-3848-A8D0-21FB47BA78A6}"/>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E6969F7F-7C4B-DF42-92F1-67600F44C4A2}"/>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77827C27-C81F-4244-A3D1-3216516AC38C}"/>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B3A834B2-5A03-C44F-82B1-67800C5FEE43}"/>
                </a:ext>
              </a:extLst>
            </p:cNvPr>
            <p:cNvSpPr txBox="1">
              <a:spLocks noChangeArrowheads="1"/>
            </p:cNvSpPr>
            <p:nvPr userDrawn="1"/>
          </p:nvSpPr>
          <p:spPr bwMode="auto">
            <a:xfrm>
              <a:off x="918368" y="15962954"/>
              <a:ext cx="1571625" cy="201344"/>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E376A673-61E7-7A4D-94C3-7A0EF539A826}"/>
              </a:ext>
            </a:extLst>
          </p:cNvPr>
          <p:cNvGraphicFramePr>
            <a:graphicFrameLocks noGrp="1"/>
          </p:cNvGraphicFramePr>
          <p:nvPr userDrawn="1">
            <p:extLst>
              <p:ext uri="{D42A27DB-BD31-4B8C-83A1-F6EECF244321}">
                <p14:modId xmlns:p14="http://schemas.microsoft.com/office/powerpoint/2010/main" val="3034025511"/>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
                      </a: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r>
                        <a:rPr lang="en-US" sz="1100" dirty="0">
                          <a:solidFill>
                            <a:schemeClr val="bg1">
                              <a:lumMod val="85000"/>
                            </a:schemeClr>
                          </a:solidFill>
                          <a:latin typeface="Arial"/>
                          <a:cs typeface="Arial"/>
                        </a:rPr>
                        <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C1A52820-2541-4844-8177-BF9EC5813A47}"/>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r>
                        <a:rPr lang="en-US" sz="1100" dirty="0">
                          <a:solidFill>
                            <a:schemeClr val="bg1"/>
                          </a:solidFill>
                          <a:latin typeface="Arial" panose="020B0604020202020204" pitchFamily="34" charset="0"/>
                          <a:cs typeface="Arial" panose="020B0604020202020204" pitchFamily="34" charset="0"/>
                        </a:rPr>
                        <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C653DFC0-C8CC-4048-8C0E-EB7A9A197D43}"/>
              </a:ext>
            </a:extLst>
          </p:cNvPr>
          <p:cNvGrpSpPr/>
          <p:nvPr userDrawn="1"/>
        </p:nvGrpSpPr>
        <p:grpSpPr>
          <a:xfrm>
            <a:off x="-81002" y="-57150"/>
            <a:ext cx="27594003" cy="16573500"/>
            <a:chOff x="-81002" y="-57150"/>
            <a:chExt cx="27594003" cy="16573500"/>
          </a:xfrm>
        </p:grpSpPr>
        <p:sp>
          <p:nvSpPr>
            <p:cNvPr id="10" name="Text Box 14">
              <a:extLst>
                <a:ext uri="{FF2B5EF4-FFF2-40B4-BE49-F238E27FC236}">
                  <a16:creationId xmlns:a16="http://schemas.microsoft.com/office/drawing/2014/main" id="{F703386D-7CF5-C24D-BCA4-7EA8DDB033FA}"/>
                </a:ext>
              </a:extLst>
            </p:cNvPr>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1" name="Freeform 10">
              <a:extLst>
                <a:ext uri="{FF2B5EF4-FFF2-40B4-BE49-F238E27FC236}">
                  <a16:creationId xmlns:a16="http://schemas.microsoft.com/office/drawing/2014/main" id="{8884A6D1-9E34-AB48-80E7-685F32A4596E}"/>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B7DA1284-3D64-6543-AE5B-C9E97C9C40D1}"/>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C0740610-C765-4141-9A13-24069536161F}"/>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05975483-D81A-564B-AFF2-97B19CA70837}"/>
                </a:ext>
              </a:extLst>
            </p:cNvPr>
            <p:cNvSpPr txBox="1">
              <a:spLocks noChangeArrowheads="1"/>
            </p:cNvSpPr>
            <p:nvPr userDrawn="1"/>
          </p:nvSpPr>
          <p:spPr bwMode="auto">
            <a:xfrm>
              <a:off x="918368" y="15962954"/>
              <a:ext cx="1571625" cy="201344"/>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F360D694-EBEA-CD44-8522-F7455BD1EE27}"/>
              </a:ext>
            </a:extLst>
          </p:cNvPr>
          <p:cNvGraphicFramePr>
            <a:graphicFrameLocks noGrp="1"/>
          </p:cNvGraphicFramePr>
          <p:nvPr userDrawn="1">
            <p:extLst>
              <p:ext uri="{D42A27DB-BD31-4B8C-83A1-F6EECF244321}">
                <p14:modId xmlns:p14="http://schemas.microsoft.com/office/powerpoint/2010/main" val="3034025511"/>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
                      </a: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r>
                        <a:rPr lang="en-US" sz="1100" dirty="0">
                          <a:solidFill>
                            <a:schemeClr val="bg1">
                              <a:lumMod val="85000"/>
                            </a:schemeClr>
                          </a:solidFill>
                          <a:latin typeface="Arial"/>
                          <a:cs typeface="Arial"/>
                        </a:rPr>
                        <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slideLayout" Target="../slideLayouts/slideLayout4.xml"/><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audio" Target="../media/media1.m4a"/><Relationship Id="rId16" Type="http://schemas.openxmlformats.org/officeDocument/2006/relationships/image" Target="../media/image18.jpeg"/><Relationship Id="rId1" Type="http://schemas.microsoft.com/office/2007/relationships/media" Target="../media/media1.m4a"/><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notesSlide" Target="../notesSlides/notesSlide1.xml"/><Relationship Id="rId9" Type="http://schemas.openxmlformats.org/officeDocument/2006/relationships/image" Target="../media/image11.jpe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Text Placeholder 418"/>
          <p:cNvSpPr>
            <a:spLocks noGrp="1"/>
          </p:cNvSpPr>
          <p:nvPr>
            <p:ph type="body" sz="quarter" idx="10"/>
          </p:nvPr>
        </p:nvSpPr>
        <p:spPr>
          <a:xfrm>
            <a:off x="257445" y="1040095"/>
            <a:ext cx="6285508" cy="5803773"/>
          </a:xfrm>
        </p:spPr>
        <p:txBody>
          <a:bodyPr/>
          <a:lstStyle/>
          <a:p>
            <a:r>
              <a:rPr lang="en-US" sz="2400" dirty="0"/>
              <a:t>For the duration of this semester, I spent my time in a </a:t>
            </a:r>
            <a:r>
              <a:rPr lang="en-US" sz="2400" dirty="0" err="1"/>
              <a:t>Ms.Hochstaedter’s</a:t>
            </a:r>
            <a:r>
              <a:rPr lang="en-US" sz="2400" dirty="0"/>
              <a:t> 5</a:t>
            </a:r>
            <a:r>
              <a:rPr lang="en-US" sz="2400" baseline="30000" dirty="0"/>
              <a:t>th</a:t>
            </a:r>
            <a:r>
              <a:rPr lang="en-US" sz="2400" dirty="0"/>
              <a:t> grade class at Anastasia Elementary School. Interestingly enough, I spent time at this elementary school last semester to begin my experience in service learning, my intro to education class. That really helped me get started and lead me to where I am now. Then and now, I was at that school virtually during the time of this pandemic. This was was something I could never predict and something I had to settle in and get used to. It helped me in the end, as I now have experience working with students in a class online and have observed how a classroom can function, including how a class is conducted virtually. </a:t>
            </a:r>
          </a:p>
        </p:txBody>
      </p:sp>
      <p:sp>
        <p:nvSpPr>
          <p:cNvPr id="420" name="Text Placeholder 419"/>
          <p:cNvSpPr>
            <a:spLocks noGrp="1"/>
          </p:cNvSpPr>
          <p:nvPr>
            <p:ph type="body" sz="quarter" idx="11"/>
          </p:nvPr>
        </p:nvSpPr>
        <p:spPr>
          <a:xfrm>
            <a:off x="290886" y="711027"/>
            <a:ext cx="6280547" cy="428684"/>
          </a:xfrm>
        </p:spPr>
        <p:txBody>
          <a:bodyPr/>
          <a:lstStyle/>
          <a:p>
            <a:r>
              <a:rPr lang="en-US" dirty="0"/>
              <a:t>Anastasia Elementary School </a:t>
            </a:r>
          </a:p>
        </p:txBody>
      </p:sp>
      <p:sp>
        <p:nvSpPr>
          <p:cNvPr id="421" name="Text Placeholder 420"/>
          <p:cNvSpPr>
            <a:spLocks noGrp="1"/>
          </p:cNvSpPr>
          <p:nvPr>
            <p:ph type="body" sz="quarter" idx="19"/>
          </p:nvPr>
        </p:nvSpPr>
        <p:spPr>
          <a:xfrm>
            <a:off x="199322" y="8250894"/>
            <a:ext cx="6286500" cy="5434441"/>
          </a:xfrm>
        </p:spPr>
        <p:txBody>
          <a:bodyPr/>
          <a:lstStyle/>
          <a:p>
            <a:r>
              <a:rPr lang="en-US" sz="2400" dirty="0"/>
              <a:t>In my time of service learning, I was able to help contribute with a lesson plan over the course of this semester. Students learned under my lesson plan how to categorize a particular group of objects or categories. (Ex: colors, seasons, places to go, ice cream flavors, holidays). Random objects were put in with the groups of categories. Students were able to pick up and identify this, seeing that these objects did not belong with the rest. At the end, students took each of the five objects not did not belong and made it into their own sentence, expressing creativity. They were also asked to draw out the sentence as another way to display their creativity. </a:t>
            </a:r>
          </a:p>
        </p:txBody>
      </p:sp>
      <p:sp>
        <p:nvSpPr>
          <p:cNvPr id="422" name="Text Placeholder 421"/>
          <p:cNvSpPr>
            <a:spLocks noGrp="1"/>
          </p:cNvSpPr>
          <p:nvPr>
            <p:ph type="body" sz="quarter" idx="20"/>
          </p:nvPr>
        </p:nvSpPr>
        <p:spPr>
          <a:xfrm>
            <a:off x="0" y="8004234"/>
            <a:ext cx="6281539" cy="428684"/>
          </a:xfrm>
        </p:spPr>
        <p:txBody>
          <a:bodyPr/>
          <a:lstStyle/>
          <a:p>
            <a:r>
              <a:rPr lang="en-US" dirty="0"/>
              <a:t>Objectives: What did students learn? </a:t>
            </a:r>
          </a:p>
        </p:txBody>
      </p:sp>
      <p:sp>
        <p:nvSpPr>
          <p:cNvPr id="423" name="Text Placeholder 422"/>
          <p:cNvSpPr>
            <a:spLocks noGrp="1"/>
          </p:cNvSpPr>
          <p:nvPr>
            <p:ph type="body" sz="quarter" idx="21"/>
          </p:nvPr>
        </p:nvSpPr>
        <p:spPr>
          <a:xfrm>
            <a:off x="6803132" y="2783280"/>
            <a:ext cx="12950030" cy="5877640"/>
          </a:xfrm>
        </p:spPr>
        <p:txBody>
          <a:bodyPr/>
          <a:lstStyle/>
          <a:p>
            <a:r>
              <a:rPr lang="en-US" sz="2400" dirty="0"/>
              <a:t>As a service learner in my time of clinical practice, I got the opportunity this semester to observe a functioning classroom with teachers and students. This helped me see what a real life, functioning classroom looked like, and has been a huge part in my growth of working towards becoming a teacher. I was able to see students progress throughout the semester and learn more everyday, as they finish their final year of elementary school before moving on to middle school. Without this, I would not know as much as I do now. I have been able to see the teachers and those assisting the students in this classroom be patient and make accommodations for these students. Students needed time to fully learn and think through what they were learning. This semester, students in this class learned:</a:t>
            </a:r>
          </a:p>
          <a:p>
            <a:pPr marL="285750" indent="-285750">
              <a:buFont typeface="Arial" panose="020B0604020202020204" pitchFamily="34" charset="0"/>
              <a:buChar char="•"/>
            </a:pPr>
            <a:r>
              <a:rPr lang="en-US" sz="2400" dirty="0"/>
              <a:t> Reading</a:t>
            </a:r>
          </a:p>
          <a:p>
            <a:pPr marL="285750" indent="-285750">
              <a:buFont typeface="Arial" panose="020B0604020202020204" pitchFamily="34" charset="0"/>
              <a:buChar char="•"/>
            </a:pPr>
            <a:r>
              <a:rPr lang="en-US" sz="2400" dirty="0"/>
              <a:t>Writing </a:t>
            </a:r>
          </a:p>
          <a:p>
            <a:pPr marL="285750" indent="-285750">
              <a:buFont typeface="Arial" panose="020B0604020202020204" pitchFamily="34" charset="0"/>
              <a:buChar char="•"/>
            </a:pPr>
            <a:r>
              <a:rPr lang="en-US" sz="2400" dirty="0"/>
              <a:t> Vocabulary </a:t>
            </a:r>
          </a:p>
          <a:p>
            <a:pPr marL="285750" indent="-285750">
              <a:buFont typeface="Arial" panose="020B0604020202020204" pitchFamily="34" charset="0"/>
              <a:buChar char="•"/>
            </a:pPr>
            <a:r>
              <a:rPr lang="en-US" sz="2400" dirty="0"/>
              <a:t> Nouns </a:t>
            </a:r>
          </a:p>
          <a:p>
            <a:pPr marL="285750" indent="-285750">
              <a:buFont typeface="Arial" panose="020B0604020202020204" pitchFamily="34" charset="0"/>
              <a:buChar char="•"/>
            </a:pPr>
            <a:r>
              <a:rPr lang="en-US" sz="2400" dirty="0"/>
              <a:t> Past and present tense </a:t>
            </a:r>
          </a:p>
          <a:p>
            <a:pPr marL="285750" indent="-285750">
              <a:buFont typeface="Arial" panose="020B0604020202020204" pitchFamily="34" charset="0"/>
              <a:buChar char="•"/>
            </a:pPr>
            <a:r>
              <a:rPr lang="en-US" sz="2400" dirty="0"/>
              <a:t> Art , and how to express their emotions through art. </a:t>
            </a:r>
          </a:p>
        </p:txBody>
      </p:sp>
      <p:sp>
        <p:nvSpPr>
          <p:cNvPr id="424" name="Text Placeholder 423"/>
          <p:cNvSpPr>
            <a:spLocks noGrp="1"/>
          </p:cNvSpPr>
          <p:nvPr>
            <p:ph type="body" sz="quarter" idx="22"/>
          </p:nvPr>
        </p:nvSpPr>
        <p:spPr>
          <a:xfrm>
            <a:off x="12519635" y="9236931"/>
            <a:ext cx="5280526" cy="4906833"/>
          </a:xfrm>
        </p:spPr>
        <p:txBody>
          <a:bodyPr/>
          <a:lstStyle/>
          <a:p>
            <a:r>
              <a:rPr lang="en-US" sz="2600" dirty="0">
                <a:highlight>
                  <a:srgbClr val="FFFF00"/>
                </a:highlight>
              </a:rPr>
              <a:t>To note, for this lesson plan I was able to use and improvise with internet and online resources in the current state of the world and education in this pandemic. I was able to use a “google slides” presentation with slides full of pictures, the names of categories, and putting them altogether at the end. This was also done through screen-sharing on Zoom in which all the students were able to view it. </a:t>
            </a:r>
          </a:p>
        </p:txBody>
      </p:sp>
      <p:sp>
        <p:nvSpPr>
          <p:cNvPr id="425" name="Text Placeholder 424"/>
          <p:cNvSpPr>
            <a:spLocks noGrp="1"/>
          </p:cNvSpPr>
          <p:nvPr>
            <p:ph type="body" sz="quarter" idx="23"/>
          </p:nvPr>
        </p:nvSpPr>
        <p:spPr>
          <a:xfrm>
            <a:off x="24090409" y="9535843"/>
            <a:ext cx="3531749" cy="7459611"/>
          </a:xfrm>
        </p:spPr>
        <p:txBody>
          <a:bodyPr/>
          <a:lstStyle/>
          <a:p>
            <a:endParaRPr lang="en-US" dirty="0"/>
          </a:p>
          <a:p>
            <a:r>
              <a:rPr lang="en-US" sz="2400" dirty="0"/>
              <a:t>As for my lesson plan, upon completing this lesson plan with the students, it was a success. The students gained further knowledge on how to go about categorizing different categories and seeing what did not belong using background and context clues. The students had a lot of fun using their imagination in creating their own sentences out of the categories that did not belong and then in the end drawing it out. </a:t>
            </a:r>
          </a:p>
        </p:txBody>
      </p:sp>
      <p:sp>
        <p:nvSpPr>
          <p:cNvPr id="426" name="Text Placeholder 425"/>
          <p:cNvSpPr>
            <a:spLocks noGrp="1"/>
          </p:cNvSpPr>
          <p:nvPr>
            <p:ph type="body" sz="quarter" idx="24"/>
          </p:nvPr>
        </p:nvSpPr>
        <p:spPr>
          <a:xfrm>
            <a:off x="18791825" y="9494335"/>
            <a:ext cx="12950031" cy="428684"/>
          </a:xfrm>
        </p:spPr>
        <p:txBody>
          <a:bodyPr/>
          <a:lstStyle/>
          <a:p>
            <a:r>
              <a:rPr lang="en-US" dirty="0"/>
              <a:t>What were the results?</a:t>
            </a:r>
          </a:p>
        </p:txBody>
      </p:sp>
      <p:sp>
        <p:nvSpPr>
          <p:cNvPr id="431" name="Text Placeholder 430"/>
          <p:cNvSpPr>
            <a:spLocks noGrp="1"/>
          </p:cNvSpPr>
          <p:nvPr>
            <p:ph type="body" sz="quarter" idx="29"/>
          </p:nvPr>
        </p:nvSpPr>
        <p:spPr>
          <a:xfrm>
            <a:off x="21450026" y="2662150"/>
            <a:ext cx="6279386" cy="751849"/>
          </a:xfrm>
        </p:spPr>
        <p:txBody>
          <a:bodyPr/>
          <a:lstStyle/>
          <a:p>
            <a:r>
              <a:rPr lang="en-US" dirty="0"/>
              <a:t>How did students learn and progress throughout the course of the semester? </a:t>
            </a:r>
          </a:p>
        </p:txBody>
      </p:sp>
      <p:sp>
        <p:nvSpPr>
          <p:cNvPr id="432" name="Text Placeholder 431"/>
          <p:cNvSpPr>
            <a:spLocks noGrp="1"/>
          </p:cNvSpPr>
          <p:nvPr>
            <p:ph type="body" sz="quarter" idx="30"/>
          </p:nvPr>
        </p:nvSpPr>
        <p:spPr>
          <a:xfrm>
            <a:off x="21745082" y="3319323"/>
            <a:ext cx="6282531" cy="6357771"/>
          </a:xfrm>
        </p:spPr>
        <p:txBody>
          <a:bodyPr/>
          <a:lstStyle/>
          <a:p>
            <a:r>
              <a:rPr lang="en-US" sz="2200" dirty="0"/>
              <a:t>This was no doubt a tough time for students this semester. Especially for these students in their last year of elementary school, it is a rough transition from what they previously have been through in their education and schooling the last several years. These students had to adapt and adjust to an online learning experience. All things considered, with everything this pandemic has thrown at them, these students responded and have done exceptionally well. I saw it first hand. They still were able to pay attention and focus hard on their work, being done virtually and remote from their teachers watching them in a classroom setting. Students were quick to answer questions asked of them and took leap and bounds in their education. I see they gave effort and learned much more about the subjects (i.e. reading and grammar) taught to them over the course of their marking period. </a:t>
            </a:r>
          </a:p>
        </p:txBody>
      </p:sp>
      <p:sp>
        <p:nvSpPr>
          <p:cNvPr id="433" name="Text Placeholder 432"/>
          <p:cNvSpPr>
            <a:spLocks noGrp="1"/>
          </p:cNvSpPr>
          <p:nvPr>
            <p:ph type="body" sz="quarter" idx="150"/>
          </p:nvPr>
        </p:nvSpPr>
        <p:spPr>
          <a:xfrm>
            <a:off x="2722635" y="1789778"/>
            <a:ext cx="20107276" cy="598230"/>
          </a:xfrm>
        </p:spPr>
        <p:txBody>
          <a:bodyPr>
            <a:noAutofit/>
          </a:bodyPr>
          <a:lstStyle/>
          <a:p>
            <a:r>
              <a:rPr lang="en-US" sz="4800" dirty="0"/>
              <a:t>Chris Landry </a:t>
            </a:r>
          </a:p>
        </p:txBody>
      </p:sp>
      <p:sp>
        <p:nvSpPr>
          <p:cNvPr id="434" name="Text Placeholder 433"/>
          <p:cNvSpPr>
            <a:spLocks noGrp="1"/>
          </p:cNvSpPr>
          <p:nvPr>
            <p:ph type="body" sz="quarter" idx="184"/>
          </p:nvPr>
        </p:nvSpPr>
        <p:spPr>
          <a:xfrm>
            <a:off x="3573760" y="2315436"/>
            <a:ext cx="20107276" cy="634555"/>
          </a:xfrm>
        </p:spPr>
        <p:txBody>
          <a:bodyPr>
            <a:noAutofit/>
          </a:bodyPr>
          <a:lstStyle/>
          <a:p>
            <a:r>
              <a:rPr lang="en-US" sz="3600" dirty="0"/>
              <a:t>Monmouth University School of Education </a:t>
            </a:r>
          </a:p>
        </p:txBody>
      </p:sp>
      <p:sp>
        <p:nvSpPr>
          <p:cNvPr id="435" name="Text Placeholder 434"/>
          <p:cNvSpPr>
            <a:spLocks noGrp="1"/>
          </p:cNvSpPr>
          <p:nvPr>
            <p:ph type="body" sz="quarter" idx="185"/>
          </p:nvPr>
        </p:nvSpPr>
        <p:spPr>
          <a:xfrm>
            <a:off x="2881062" y="-192496"/>
            <a:ext cx="20107276" cy="834414"/>
          </a:xfrm>
        </p:spPr>
        <p:txBody>
          <a:bodyPr>
            <a:noAutofit/>
          </a:bodyPr>
          <a:lstStyle/>
          <a:p>
            <a:r>
              <a:rPr lang="en-US" sz="6600" dirty="0"/>
              <a:t>My Experimental Experience and Clinical Practice Reflections This Fall 2020 Semester</a:t>
            </a:r>
          </a:p>
        </p:txBody>
      </p:sp>
      <p:pic>
        <p:nvPicPr>
          <p:cNvPr id="1026" name="Picture 2" descr="preview of mu m education pms295">
            <a:extLst>
              <a:ext uri="{FF2B5EF4-FFF2-40B4-BE49-F238E27FC236}">
                <a16:creationId xmlns:a16="http://schemas.microsoft.com/office/drawing/2014/main" id="{D1BA2E94-585C-4A53-9DD4-F8E4FB6E0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2056" y="816189"/>
            <a:ext cx="2266761" cy="2266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283D601-CB9C-477E-8E36-6E04CACDD8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560" y="13593182"/>
            <a:ext cx="2876418" cy="25851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or &amp; The Color Wheel &gt; Issaquah Schools Foundation">
            <a:extLst>
              <a:ext uri="{FF2B5EF4-FFF2-40B4-BE49-F238E27FC236}">
                <a16:creationId xmlns:a16="http://schemas.microsoft.com/office/drawing/2014/main" id="{08681AF1-7B13-408F-8CC5-4B55070B5F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2112" y="13961823"/>
            <a:ext cx="2959132" cy="22164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FCB31D9-77E3-42AE-B37C-5897F89E78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2825" y="14616027"/>
            <a:ext cx="865547" cy="53944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2FBFC81-35F0-45CE-832E-E4990820CC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2149" y="14703491"/>
            <a:ext cx="479239" cy="4792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reativity word text with golden stars trail and Vector Image">
            <a:extLst>
              <a:ext uri="{FF2B5EF4-FFF2-40B4-BE49-F238E27FC236}">
                <a16:creationId xmlns:a16="http://schemas.microsoft.com/office/drawing/2014/main" id="{73811AC3-7CFF-4BD9-B35B-8923E6378F9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5250"/>
          <a:stretch/>
        </p:blipFill>
        <p:spPr bwMode="auto">
          <a:xfrm>
            <a:off x="7264447" y="8628128"/>
            <a:ext cx="4263524" cy="281669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bout AAA / Home">
            <a:extLst>
              <a:ext uri="{FF2B5EF4-FFF2-40B4-BE49-F238E27FC236}">
                <a16:creationId xmlns:a16="http://schemas.microsoft.com/office/drawing/2014/main" id="{99E73A1B-0E9B-4092-B205-B930BD0632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0622" y="6299974"/>
            <a:ext cx="2336315" cy="17590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hich One Doesn't Belong">
            <a:extLst>
              <a:ext uri="{FF2B5EF4-FFF2-40B4-BE49-F238E27FC236}">
                <a16:creationId xmlns:a16="http://schemas.microsoft.com/office/drawing/2014/main" id="{A9F0BB8A-4EFF-42A1-9D61-6225C784E0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08033" y="11559684"/>
            <a:ext cx="4855093" cy="485509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uilding Your Vocabulary and Expanding Knowledge - Grades 3, 4, and 5 |  Small Online Class for Ages 8-12 | Outschool">
            <a:extLst>
              <a:ext uri="{FF2B5EF4-FFF2-40B4-BE49-F238E27FC236}">
                <a16:creationId xmlns:a16="http://schemas.microsoft.com/office/drawing/2014/main" id="{4B6E9254-117A-403C-9733-29F55873EBC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4361" b="29999"/>
          <a:stretch/>
        </p:blipFill>
        <p:spPr bwMode="auto">
          <a:xfrm>
            <a:off x="13791160" y="5853858"/>
            <a:ext cx="6740627" cy="296018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Zoom Video Conferencing and its Unending Privacy and Security Issues: The  Full Timeline">
            <a:extLst>
              <a:ext uri="{FF2B5EF4-FFF2-40B4-BE49-F238E27FC236}">
                <a16:creationId xmlns:a16="http://schemas.microsoft.com/office/drawing/2014/main" id="{C4A098F0-BCB6-4E60-92BA-DD3870D6F1A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3716"/>
          <a:stretch/>
        </p:blipFill>
        <p:spPr bwMode="auto">
          <a:xfrm>
            <a:off x="14639736" y="14399289"/>
            <a:ext cx="3489388" cy="200353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s Google Slides HIPAA Compliant?">
            <a:extLst>
              <a:ext uri="{FF2B5EF4-FFF2-40B4-BE49-F238E27FC236}">
                <a16:creationId xmlns:a16="http://schemas.microsoft.com/office/drawing/2014/main" id="{C5161EEB-0197-47E7-8505-FF157E65FFB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32148" y="14357283"/>
            <a:ext cx="3010771" cy="200353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rogress: Threat or Menace? (WQ 15) - NYU Jordan Center">
            <a:extLst>
              <a:ext uri="{FF2B5EF4-FFF2-40B4-BE49-F238E27FC236}">
                <a16:creationId xmlns:a16="http://schemas.microsoft.com/office/drawing/2014/main" id="{12FAB947-B67E-4252-BB4C-62463FB9F0A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875112" y="-28771"/>
            <a:ext cx="3556888" cy="26642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80ED44-90CF-4EA2-A0B2-167A07680CD9}"/>
              </a:ext>
            </a:extLst>
          </p:cNvPr>
          <p:cNvSpPr txBox="1"/>
          <p:nvPr/>
        </p:nvSpPr>
        <p:spPr>
          <a:xfrm>
            <a:off x="19158574" y="9002306"/>
            <a:ext cx="4337982" cy="738664"/>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34" name="Text Placeholder 425">
            <a:extLst>
              <a:ext uri="{FF2B5EF4-FFF2-40B4-BE49-F238E27FC236}">
                <a16:creationId xmlns:a16="http://schemas.microsoft.com/office/drawing/2014/main" id="{E1673337-C062-473D-8FBB-DC7E358A2573}"/>
              </a:ext>
            </a:extLst>
          </p:cNvPr>
          <p:cNvSpPr txBox="1">
            <a:spLocks/>
          </p:cNvSpPr>
          <p:nvPr/>
        </p:nvSpPr>
        <p:spPr>
          <a:xfrm>
            <a:off x="17696706" y="8856052"/>
            <a:ext cx="4112911" cy="816482"/>
          </a:xfrm>
          <a:prstGeom prst="rect">
            <a:avLst/>
          </a:prstGeom>
          <a:noFill/>
        </p:spPr>
        <p:txBody>
          <a:bodyPr wrap="square" lIns="52249" tIns="52249" rIns="52249" bIns="52249" anchor="ctr" anchorCtr="0">
            <a:spAutoFit/>
          </a:bodyPr>
          <a:lstStyle>
            <a:lvl1pPr marL="0" indent="0" algn="ctr" defTabSz="2507943" rtl="0" eaLnBrk="1" latinLnBrk="0" hangingPunct="1">
              <a:spcBef>
                <a:spcPct val="20000"/>
              </a:spcBef>
              <a:buFont typeface="Arial" pitchFamily="34" charset="0"/>
              <a:buNone/>
              <a:defRPr sz="2100" b="1" u="sng" kern="1200" baseline="0">
                <a:solidFill>
                  <a:schemeClr val="accent5">
                    <a:lumMod val="50000"/>
                  </a:schemeClr>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a:t>My role and what I learned</a:t>
            </a:r>
          </a:p>
          <a:p>
            <a:pPr algn="l"/>
            <a:endParaRPr lang="en-US" dirty="0"/>
          </a:p>
        </p:txBody>
      </p:sp>
      <p:sp>
        <p:nvSpPr>
          <p:cNvPr id="4" name="TextBox 3">
            <a:extLst>
              <a:ext uri="{FF2B5EF4-FFF2-40B4-BE49-F238E27FC236}">
                <a16:creationId xmlns:a16="http://schemas.microsoft.com/office/drawing/2014/main" id="{D7307DF0-03E1-46D6-A945-4C98DF64E5B7}"/>
              </a:ext>
            </a:extLst>
          </p:cNvPr>
          <p:cNvSpPr txBox="1"/>
          <p:nvPr/>
        </p:nvSpPr>
        <p:spPr>
          <a:xfrm>
            <a:off x="18180502" y="9371638"/>
            <a:ext cx="4406889" cy="7232749"/>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Besides partaking in service learning and observing the classroom of the students and teachers, I also had a role in the classroom as well. I served as a teacher-like figure to the students. The teacher informed students to ask me for help if needed as well. Throughout the semester,  I was able to help students with any questions they had on their assignments what they had to do under their assessment of what the teachers asked of them. </a:t>
            </a:r>
          </a:p>
          <a:p>
            <a:endParaRPr lang="en-US" sz="1800" b="1"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I learned much of importance this semester with my time in service learning. I learned how a elementary school classroom functioned. I saw how students at times were unsure of what to do and how on the same assignments and questions at the end of my time there they felt much more comfortable and sure of what they were asked of. I learned that a class previously once planned for in-person could be conducted online. I saw that patience and organization goes a long way in success for students. </a:t>
            </a:r>
          </a:p>
          <a:p>
            <a:endParaRPr lang="en-US" sz="1400" dirty="0">
              <a:latin typeface="Times New Roman" panose="02020603050405020304" pitchFamily="18" charset="0"/>
              <a:cs typeface="Times New Roman" panose="02020603050405020304" pitchFamily="18" charset="0"/>
            </a:endParaRPr>
          </a:p>
        </p:txBody>
      </p:sp>
      <p:pic>
        <p:nvPicPr>
          <p:cNvPr id="8" name="Recorded Sound">
            <a:hlinkClick r:id="" action="ppaction://media"/>
            <a:extLst>
              <a:ext uri="{FF2B5EF4-FFF2-40B4-BE49-F238E27FC236}">
                <a16:creationId xmlns:a16="http://schemas.microsoft.com/office/drawing/2014/main" id="{5FD69E98-2E5C-4B95-9E28-B408C18F6F2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7089278" y="1976044"/>
            <a:ext cx="609600" cy="609600"/>
          </a:xfrm>
          <a:prstGeom prst="rect">
            <a:avLst/>
          </a:prstGeom>
        </p:spPr>
      </p:pic>
    </p:spTree>
    <p:extLst>
      <p:ext uri="{BB962C8B-B14F-4D97-AF65-F5344CB8AC3E}">
        <p14:creationId xmlns:p14="http://schemas.microsoft.com/office/powerpoint/2010/main" val="341731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98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PosterPresentations.com-36x60-Template-V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481</TotalTime>
  <Words>996</Words>
  <Application>Microsoft Office PowerPoint</Application>
  <PresentationFormat>Custom</PresentationFormat>
  <Paragraphs>26</Paragraphs>
  <Slides>1</Slides>
  <Notes>1</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PosterPresentations.com-36x60-Template-V3</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Robert Smith</cp:lastModifiedBy>
  <cp:revision>60</cp:revision>
  <dcterms:created xsi:type="dcterms:W3CDTF">2012-02-06T18:46:22Z</dcterms:created>
  <dcterms:modified xsi:type="dcterms:W3CDTF">2020-12-02T14:56:04Z</dcterms:modified>
</cp:coreProperties>
</file>